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
  </p:notesMasterIdLst>
  <p:handoutMasterIdLst>
    <p:handoutMasterId r:id="rId16"/>
  </p:handoutMasterIdLst>
  <p:sldIdLst>
    <p:sldId id="265" r:id="rId2"/>
    <p:sldId id="274" r:id="rId3"/>
    <p:sldId id="266" r:id="rId4"/>
    <p:sldId id="269" r:id="rId5"/>
    <p:sldId id="275" r:id="rId6"/>
    <p:sldId id="267" r:id="rId7"/>
    <p:sldId id="276" r:id="rId8"/>
    <p:sldId id="277" r:id="rId9"/>
    <p:sldId id="278" r:id="rId10"/>
    <p:sldId id="279" r:id="rId11"/>
    <p:sldId id="268" r:id="rId12"/>
    <p:sldId id="271" r:id="rId13"/>
    <p:sldId id="273" r:id="rId14"/>
  </p:sldIdLst>
  <p:sldSz cx="9144000" cy="6858000" type="screen4x3"/>
  <p:notesSz cx="10234613" cy="7099300"/>
  <p:defaultTextStyle>
    <a:defPPr>
      <a:defRPr lang="it-IT"/>
    </a:defPPr>
    <a:lvl1pPr algn="l" rtl="0" eaLnBrk="0" fontAlgn="base" hangingPunct="0">
      <a:spcBef>
        <a:spcPct val="0"/>
      </a:spcBef>
      <a:spcAft>
        <a:spcPct val="0"/>
      </a:spcAft>
      <a:defRPr sz="900" kern="1200">
        <a:solidFill>
          <a:schemeClr val="bg1"/>
        </a:solidFill>
        <a:latin typeface="Arial" charset="0"/>
        <a:ea typeface="ＭＳ Ｐゴシック" pitchFamily="34" charset="-128"/>
        <a:cs typeface="+mn-cs"/>
      </a:defRPr>
    </a:lvl1pPr>
    <a:lvl2pPr marL="457200" algn="l" rtl="0" eaLnBrk="0" fontAlgn="base" hangingPunct="0">
      <a:spcBef>
        <a:spcPct val="0"/>
      </a:spcBef>
      <a:spcAft>
        <a:spcPct val="0"/>
      </a:spcAft>
      <a:defRPr sz="900" kern="1200">
        <a:solidFill>
          <a:schemeClr val="bg1"/>
        </a:solidFill>
        <a:latin typeface="Arial" charset="0"/>
        <a:ea typeface="ＭＳ Ｐゴシック" pitchFamily="34" charset="-128"/>
        <a:cs typeface="+mn-cs"/>
      </a:defRPr>
    </a:lvl2pPr>
    <a:lvl3pPr marL="914400" algn="l" rtl="0" eaLnBrk="0" fontAlgn="base" hangingPunct="0">
      <a:spcBef>
        <a:spcPct val="0"/>
      </a:spcBef>
      <a:spcAft>
        <a:spcPct val="0"/>
      </a:spcAft>
      <a:defRPr sz="900" kern="1200">
        <a:solidFill>
          <a:schemeClr val="bg1"/>
        </a:solidFill>
        <a:latin typeface="Arial" charset="0"/>
        <a:ea typeface="ＭＳ Ｐゴシック" pitchFamily="34" charset="-128"/>
        <a:cs typeface="+mn-cs"/>
      </a:defRPr>
    </a:lvl3pPr>
    <a:lvl4pPr marL="1371600" algn="l" rtl="0" eaLnBrk="0" fontAlgn="base" hangingPunct="0">
      <a:spcBef>
        <a:spcPct val="0"/>
      </a:spcBef>
      <a:spcAft>
        <a:spcPct val="0"/>
      </a:spcAft>
      <a:defRPr sz="900" kern="1200">
        <a:solidFill>
          <a:schemeClr val="bg1"/>
        </a:solidFill>
        <a:latin typeface="Arial" charset="0"/>
        <a:ea typeface="ＭＳ Ｐゴシック" pitchFamily="34" charset="-128"/>
        <a:cs typeface="+mn-cs"/>
      </a:defRPr>
    </a:lvl4pPr>
    <a:lvl5pPr marL="1828800" algn="l" rtl="0" eaLnBrk="0" fontAlgn="base" hangingPunct="0">
      <a:spcBef>
        <a:spcPct val="0"/>
      </a:spcBef>
      <a:spcAft>
        <a:spcPct val="0"/>
      </a:spcAft>
      <a:defRPr sz="900" kern="1200">
        <a:solidFill>
          <a:schemeClr val="bg1"/>
        </a:solidFill>
        <a:latin typeface="Arial" charset="0"/>
        <a:ea typeface="ＭＳ Ｐゴシック" pitchFamily="34" charset="-128"/>
        <a:cs typeface="+mn-cs"/>
      </a:defRPr>
    </a:lvl5pPr>
    <a:lvl6pPr marL="2286000" algn="l" defTabSz="914400" rtl="0" eaLnBrk="1" latinLnBrk="0" hangingPunct="1">
      <a:defRPr sz="900" kern="1200">
        <a:solidFill>
          <a:schemeClr val="bg1"/>
        </a:solidFill>
        <a:latin typeface="Arial" charset="0"/>
        <a:ea typeface="ＭＳ Ｐゴシック" pitchFamily="34" charset="-128"/>
        <a:cs typeface="+mn-cs"/>
      </a:defRPr>
    </a:lvl6pPr>
    <a:lvl7pPr marL="2743200" algn="l" defTabSz="914400" rtl="0" eaLnBrk="1" latinLnBrk="0" hangingPunct="1">
      <a:defRPr sz="900" kern="1200">
        <a:solidFill>
          <a:schemeClr val="bg1"/>
        </a:solidFill>
        <a:latin typeface="Arial" charset="0"/>
        <a:ea typeface="ＭＳ Ｐゴシック" pitchFamily="34" charset="-128"/>
        <a:cs typeface="+mn-cs"/>
      </a:defRPr>
    </a:lvl7pPr>
    <a:lvl8pPr marL="3200400" algn="l" defTabSz="914400" rtl="0" eaLnBrk="1" latinLnBrk="0" hangingPunct="1">
      <a:defRPr sz="900" kern="1200">
        <a:solidFill>
          <a:schemeClr val="bg1"/>
        </a:solidFill>
        <a:latin typeface="Arial" charset="0"/>
        <a:ea typeface="ＭＳ Ｐゴシック" pitchFamily="34" charset="-128"/>
        <a:cs typeface="+mn-cs"/>
      </a:defRPr>
    </a:lvl8pPr>
    <a:lvl9pPr marL="3657600" algn="l" defTabSz="914400" rtl="0" eaLnBrk="1" latinLnBrk="0" hangingPunct="1">
      <a:defRPr sz="900" kern="1200">
        <a:solidFill>
          <a:schemeClr val="bg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728">
          <p15:clr>
            <a:srgbClr val="A4A3A4"/>
          </p15:clr>
        </p15:guide>
        <p15:guide id="3" orient="horz" pos="336">
          <p15:clr>
            <a:srgbClr val="A4A3A4"/>
          </p15:clr>
        </p15:guide>
        <p15:guide id="4" orient="horz" pos="552">
          <p15:clr>
            <a:srgbClr val="A4A3A4"/>
          </p15:clr>
        </p15:guide>
        <p15:guide id="5" orient="horz" pos="3984">
          <p15:clr>
            <a:srgbClr val="A4A3A4"/>
          </p15:clr>
        </p15:guide>
        <p15:guide id="6" pos="2880">
          <p15:clr>
            <a:srgbClr val="A4A3A4"/>
          </p15:clr>
        </p15:guide>
        <p15:guide id="7" pos="1484">
          <p15:clr>
            <a:srgbClr val="A4A3A4"/>
          </p15:clr>
        </p15:guide>
        <p15:guide id="8">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A61D"/>
    <a:srgbClr val="4FD1FF"/>
    <a:srgbClr val="C9C9C9"/>
    <a:srgbClr val="BCBCBC"/>
    <a:srgbClr val="F69292"/>
    <a:srgbClr val="828282"/>
    <a:srgbClr val="A9A9A9"/>
    <a:srgbClr val="00677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Stile medio 3 - Color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82487" autoAdjust="0"/>
  </p:normalViewPr>
  <p:slideViewPr>
    <p:cSldViewPr snapToGrid="0">
      <p:cViewPr varScale="1">
        <p:scale>
          <a:sx n="76" d="100"/>
          <a:sy n="76" d="100"/>
        </p:scale>
        <p:origin x="636" y="84"/>
      </p:cViewPr>
      <p:guideLst>
        <p:guide orient="horz" pos="2160"/>
        <p:guide orient="horz" pos="1728"/>
        <p:guide orient="horz" pos="336"/>
        <p:guide orient="horz" pos="552"/>
        <p:guide orient="horz" pos="3984"/>
        <p:guide pos="2880"/>
        <p:guide pos="1484"/>
        <p:guide/>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478" y="-150"/>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4435304" cy="35458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solidFill>
                  <a:schemeClr val="tx1"/>
                </a:solidFill>
                <a:ea typeface="ＭＳ Ｐゴシック" charset="-128"/>
              </a:defRPr>
            </a:lvl1pPr>
          </a:lstStyle>
          <a:p>
            <a:pPr>
              <a:defRPr/>
            </a:pPr>
            <a:endParaRPr lang="it-IT"/>
          </a:p>
        </p:txBody>
      </p:sp>
      <p:sp>
        <p:nvSpPr>
          <p:cNvPr id="3075" name="Rectangle 3"/>
          <p:cNvSpPr>
            <a:spLocks noGrp="1" noChangeArrowheads="1"/>
          </p:cNvSpPr>
          <p:nvPr>
            <p:ph type="dt" sz="quarter" idx="1"/>
          </p:nvPr>
        </p:nvSpPr>
        <p:spPr bwMode="auto">
          <a:xfrm>
            <a:off x="5799310" y="0"/>
            <a:ext cx="4435304" cy="35458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solidFill>
                  <a:schemeClr val="tx1"/>
                </a:solidFill>
                <a:ea typeface="ＭＳ Ｐゴシック" charset="-128"/>
              </a:defRPr>
            </a:lvl1pPr>
          </a:lstStyle>
          <a:p>
            <a:pPr>
              <a:defRPr/>
            </a:pPr>
            <a:endParaRPr lang="it-IT"/>
          </a:p>
        </p:txBody>
      </p:sp>
      <p:sp>
        <p:nvSpPr>
          <p:cNvPr id="3076" name="Rectangle 4"/>
          <p:cNvSpPr>
            <a:spLocks noGrp="1" noChangeArrowheads="1"/>
          </p:cNvSpPr>
          <p:nvPr>
            <p:ph type="ftr" sz="quarter" idx="2"/>
          </p:nvPr>
        </p:nvSpPr>
        <p:spPr bwMode="auto">
          <a:xfrm>
            <a:off x="1" y="6744721"/>
            <a:ext cx="4435304" cy="354580"/>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solidFill>
                  <a:schemeClr val="tx1"/>
                </a:solidFill>
                <a:ea typeface="ＭＳ Ｐゴシック" charset="-128"/>
              </a:defRPr>
            </a:lvl1pPr>
          </a:lstStyle>
          <a:p>
            <a:pPr>
              <a:defRPr/>
            </a:pPr>
            <a:endParaRPr lang="it-IT"/>
          </a:p>
        </p:txBody>
      </p:sp>
      <p:sp>
        <p:nvSpPr>
          <p:cNvPr id="3077" name="Rectangle 5"/>
          <p:cNvSpPr>
            <a:spLocks noGrp="1" noChangeArrowheads="1"/>
          </p:cNvSpPr>
          <p:nvPr>
            <p:ph type="sldNum" sz="quarter" idx="3"/>
          </p:nvPr>
        </p:nvSpPr>
        <p:spPr bwMode="auto">
          <a:xfrm>
            <a:off x="5799310" y="6744721"/>
            <a:ext cx="4435304" cy="354580"/>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solidFill>
                  <a:schemeClr val="tx1"/>
                </a:solidFill>
                <a:ea typeface="ＭＳ Ｐゴシック" charset="-128"/>
              </a:defRPr>
            </a:lvl1pPr>
          </a:lstStyle>
          <a:p>
            <a:pPr>
              <a:defRPr/>
            </a:pPr>
            <a:fld id="{F5ADB511-FC0C-49ED-A81B-ED1D3C164E07}" type="slidenum">
              <a:rPr lang="it-IT"/>
              <a:pPr>
                <a:defRPr/>
              </a:pPr>
              <a:t>‹#›</a:t>
            </a:fld>
            <a:endParaRPr lang="it-IT"/>
          </a:p>
        </p:txBody>
      </p:sp>
    </p:spTree>
    <p:extLst>
      <p:ext uri="{BB962C8B-B14F-4D97-AF65-F5344CB8AC3E}">
        <p14:creationId xmlns:p14="http://schemas.microsoft.com/office/powerpoint/2010/main" val="1580411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435304" cy="35458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solidFill>
                  <a:schemeClr val="tx1"/>
                </a:solidFill>
                <a:ea typeface="ＭＳ Ｐゴシック" charset="-128"/>
              </a:defRPr>
            </a:lvl1pPr>
          </a:lstStyle>
          <a:p>
            <a:pPr>
              <a:defRPr/>
            </a:pPr>
            <a:endParaRPr lang="it-IT"/>
          </a:p>
        </p:txBody>
      </p:sp>
      <p:sp>
        <p:nvSpPr>
          <p:cNvPr id="5123" name="Rectangle 3"/>
          <p:cNvSpPr>
            <a:spLocks noGrp="1" noChangeArrowheads="1"/>
          </p:cNvSpPr>
          <p:nvPr>
            <p:ph type="dt" idx="1"/>
          </p:nvPr>
        </p:nvSpPr>
        <p:spPr bwMode="auto">
          <a:xfrm>
            <a:off x="5799310" y="0"/>
            <a:ext cx="4435304" cy="35458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solidFill>
                  <a:schemeClr val="tx1"/>
                </a:solidFill>
                <a:ea typeface="ＭＳ Ｐゴシック" charset="-128"/>
              </a:defRPr>
            </a:lvl1pPr>
          </a:lstStyle>
          <a:p>
            <a:pPr>
              <a:defRPr/>
            </a:pPr>
            <a:endParaRPr lang="it-IT"/>
          </a:p>
        </p:txBody>
      </p:sp>
      <p:sp>
        <p:nvSpPr>
          <p:cNvPr id="11268" name="Rectangle 4"/>
          <p:cNvSpPr>
            <a:spLocks noGrp="1" noRot="1" noChangeAspect="1" noChangeArrowheads="1" noTextEdit="1"/>
          </p:cNvSpPr>
          <p:nvPr>
            <p:ph type="sldImg" idx="2"/>
          </p:nvPr>
        </p:nvSpPr>
        <p:spPr bwMode="auto">
          <a:xfrm>
            <a:off x="3343275" y="533400"/>
            <a:ext cx="3548063"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364005" y="3371809"/>
            <a:ext cx="7506603" cy="319452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126" name="Rectangle 6"/>
          <p:cNvSpPr>
            <a:spLocks noGrp="1" noChangeArrowheads="1"/>
          </p:cNvSpPr>
          <p:nvPr>
            <p:ph type="ftr" sz="quarter" idx="4"/>
          </p:nvPr>
        </p:nvSpPr>
        <p:spPr bwMode="auto">
          <a:xfrm>
            <a:off x="1" y="6744721"/>
            <a:ext cx="4435304" cy="354580"/>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solidFill>
                  <a:schemeClr val="tx1"/>
                </a:solidFill>
                <a:ea typeface="ＭＳ Ｐゴシック" charset="-128"/>
              </a:defRPr>
            </a:lvl1pPr>
          </a:lstStyle>
          <a:p>
            <a:pPr>
              <a:defRPr/>
            </a:pPr>
            <a:endParaRPr lang="it-IT"/>
          </a:p>
        </p:txBody>
      </p:sp>
      <p:sp>
        <p:nvSpPr>
          <p:cNvPr id="5127" name="Rectangle 7"/>
          <p:cNvSpPr>
            <a:spLocks noGrp="1" noChangeArrowheads="1"/>
          </p:cNvSpPr>
          <p:nvPr>
            <p:ph type="sldNum" sz="quarter" idx="5"/>
          </p:nvPr>
        </p:nvSpPr>
        <p:spPr bwMode="auto">
          <a:xfrm>
            <a:off x="5799310" y="6744721"/>
            <a:ext cx="4435304" cy="354580"/>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solidFill>
                  <a:schemeClr val="tx1"/>
                </a:solidFill>
                <a:ea typeface="ＭＳ Ｐゴシック" charset="-128"/>
              </a:defRPr>
            </a:lvl1pPr>
          </a:lstStyle>
          <a:p>
            <a:pPr>
              <a:defRPr/>
            </a:pPr>
            <a:fld id="{EB68CAB6-FC1D-42E1-8694-3B3B10E53785}" type="slidenum">
              <a:rPr lang="it-IT"/>
              <a:pPr>
                <a:defRPr/>
              </a:pPr>
              <a:t>‹#›</a:t>
            </a:fld>
            <a:endParaRPr lang="it-IT"/>
          </a:p>
        </p:txBody>
      </p:sp>
    </p:spTree>
    <p:extLst>
      <p:ext uri="{BB962C8B-B14F-4D97-AF65-F5344CB8AC3E}">
        <p14:creationId xmlns:p14="http://schemas.microsoft.com/office/powerpoint/2010/main" val="1211324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723900" algn="l"/>
                <a:tab pos="1447800" algn="l"/>
                <a:tab pos="2171700" algn="l"/>
                <a:tab pos="2895600" algn="l"/>
              </a:tabLst>
              <a:defRPr sz="900">
                <a:solidFill>
                  <a:schemeClr val="bg1"/>
                </a:solidFill>
                <a:latin typeface="Arial" charset="0"/>
                <a:ea typeface="ＭＳ Ｐゴシック" pitchFamily="34" charset="-128"/>
              </a:defRPr>
            </a:lvl1pPr>
            <a:lvl2pPr eaLnBrk="0" hangingPunct="0">
              <a:tabLst>
                <a:tab pos="723900" algn="l"/>
                <a:tab pos="1447800" algn="l"/>
                <a:tab pos="2171700" algn="l"/>
                <a:tab pos="2895600" algn="l"/>
              </a:tabLst>
              <a:defRPr sz="900">
                <a:solidFill>
                  <a:schemeClr val="bg1"/>
                </a:solidFill>
                <a:latin typeface="Arial" charset="0"/>
                <a:ea typeface="ＭＳ Ｐゴシック" pitchFamily="34" charset="-128"/>
              </a:defRPr>
            </a:lvl2pPr>
            <a:lvl3pPr eaLnBrk="0" hangingPunct="0">
              <a:tabLst>
                <a:tab pos="723900" algn="l"/>
                <a:tab pos="1447800" algn="l"/>
                <a:tab pos="2171700" algn="l"/>
                <a:tab pos="2895600" algn="l"/>
              </a:tabLst>
              <a:defRPr sz="900">
                <a:solidFill>
                  <a:schemeClr val="bg1"/>
                </a:solidFill>
                <a:latin typeface="Arial" charset="0"/>
                <a:ea typeface="ＭＳ Ｐゴシック" pitchFamily="34" charset="-128"/>
              </a:defRPr>
            </a:lvl3pPr>
            <a:lvl4pPr eaLnBrk="0" hangingPunct="0">
              <a:tabLst>
                <a:tab pos="723900" algn="l"/>
                <a:tab pos="1447800" algn="l"/>
                <a:tab pos="2171700" algn="l"/>
                <a:tab pos="2895600" algn="l"/>
              </a:tabLst>
              <a:defRPr sz="900">
                <a:solidFill>
                  <a:schemeClr val="bg1"/>
                </a:solidFill>
                <a:latin typeface="Arial" charset="0"/>
                <a:ea typeface="ＭＳ Ｐゴシック" pitchFamily="34" charset="-128"/>
              </a:defRPr>
            </a:lvl4pPr>
            <a:lvl5pPr eaLnBrk="0" hangingPunct="0">
              <a:tabLst>
                <a:tab pos="723900" algn="l"/>
                <a:tab pos="1447800" algn="l"/>
                <a:tab pos="2171700" algn="l"/>
                <a:tab pos="2895600" algn="l"/>
              </a:tabLst>
              <a:defRPr sz="900">
                <a:solidFill>
                  <a:schemeClr val="bg1"/>
                </a:solidFill>
                <a:latin typeface="Arial" charset="0"/>
                <a:ea typeface="ＭＳ Ｐゴシック"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sz="900">
                <a:solidFill>
                  <a:schemeClr val="bg1"/>
                </a:solidFill>
                <a:latin typeface="Arial" charset="0"/>
                <a:ea typeface="ＭＳ Ｐゴシック"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sz="900">
                <a:solidFill>
                  <a:schemeClr val="bg1"/>
                </a:solidFill>
                <a:latin typeface="Arial" charset="0"/>
                <a:ea typeface="ＭＳ Ｐゴシック"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sz="900">
                <a:solidFill>
                  <a:schemeClr val="bg1"/>
                </a:solidFill>
                <a:latin typeface="Arial" charset="0"/>
                <a:ea typeface="ＭＳ Ｐゴシック"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sz="900">
                <a:solidFill>
                  <a:schemeClr val="bg1"/>
                </a:solidFill>
                <a:latin typeface="Arial" charset="0"/>
                <a:ea typeface="ＭＳ Ｐゴシック" pitchFamily="34" charset="-128"/>
              </a:defRPr>
            </a:lvl9pPr>
          </a:lstStyle>
          <a:p>
            <a:pPr eaLnBrk="1" hangingPunct="1"/>
            <a:fld id="{6E6981DD-265A-4059-A67B-ABE6648887A3}" type="slidenum">
              <a:rPr lang="it-IT" sz="1300" smtClean="0">
                <a:solidFill>
                  <a:srgbClr val="000000"/>
                </a:solidFill>
                <a:latin typeface="Times New Roman" pitchFamily="18" charset="0"/>
              </a:rPr>
              <a:pPr eaLnBrk="1" hangingPunct="1"/>
              <a:t>1</a:t>
            </a:fld>
            <a:endParaRPr lang="it-IT" sz="1300" smtClean="0">
              <a:solidFill>
                <a:srgbClr val="000000"/>
              </a:solidFill>
              <a:latin typeface="Times New Roman" pitchFamily="18" charset="0"/>
            </a:endParaRPr>
          </a:p>
        </p:txBody>
      </p:sp>
      <p:sp>
        <p:nvSpPr>
          <p:cNvPr id="68611" name="Text Box 1"/>
          <p:cNvSpPr txBox="1">
            <a:spLocks noChangeArrowheads="1"/>
          </p:cNvSpPr>
          <p:nvPr/>
        </p:nvSpPr>
        <p:spPr bwMode="auto">
          <a:xfrm>
            <a:off x="5799310" y="6744721"/>
            <a:ext cx="4435304" cy="354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000" tIns="49680" rIns="99000" bIns="4968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chemeClr val="bg1"/>
                </a:solidFill>
                <a:latin typeface="Arial"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chemeClr val="bg1"/>
                </a:solidFill>
                <a:latin typeface="Arial"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chemeClr val="bg1"/>
                </a:solidFill>
                <a:latin typeface="Arial"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chemeClr val="bg1"/>
                </a:solidFill>
                <a:latin typeface="Arial"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chemeClr val="bg1"/>
                </a:solidFill>
                <a:latin typeface="Arial" charset="0"/>
                <a:ea typeface="ＭＳ Ｐゴシック"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chemeClr val="bg1"/>
                </a:solidFill>
                <a:latin typeface="Arial" charset="0"/>
                <a:ea typeface="ＭＳ Ｐゴシック"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chemeClr val="bg1"/>
                </a:solidFill>
                <a:latin typeface="Arial" charset="0"/>
                <a:ea typeface="ＭＳ Ｐゴシック"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chemeClr val="bg1"/>
                </a:solidFill>
                <a:latin typeface="Arial" charset="0"/>
                <a:ea typeface="ＭＳ Ｐゴシック"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900">
                <a:solidFill>
                  <a:schemeClr val="bg1"/>
                </a:solidFill>
                <a:latin typeface="Arial" charset="0"/>
                <a:ea typeface="ＭＳ Ｐゴシック" pitchFamily="34" charset="-128"/>
              </a:defRPr>
            </a:lvl9pPr>
          </a:lstStyle>
          <a:p>
            <a:pPr algn="r" eaLnBrk="1" hangingPunct="1">
              <a:buSzPct val="100000"/>
            </a:pPr>
            <a:fld id="{55BEBEE9-F00D-4832-9D46-75859EDFD037}" type="slidenum">
              <a:rPr lang="it-IT" sz="1300">
                <a:solidFill>
                  <a:srgbClr val="000000"/>
                </a:solidFill>
              </a:rPr>
              <a:pPr algn="r" eaLnBrk="1" hangingPunct="1">
                <a:buSzPct val="100000"/>
              </a:pPr>
              <a:t>1</a:t>
            </a:fld>
            <a:endParaRPr lang="it-IT" sz="1300">
              <a:solidFill>
                <a:srgbClr val="000000"/>
              </a:solidFill>
            </a:endParaRPr>
          </a:p>
        </p:txBody>
      </p:sp>
      <p:sp>
        <p:nvSpPr>
          <p:cNvPr id="68612" name="Rectangle 2"/>
          <p:cNvSpPr>
            <a:spLocks noGrp="1" noRot="1" noChangeAspect="1" noChangeArrowheads="1" noTextEdit="1"/>
          </p:cNvSpPr>
          <p:nvPr>
            <p:ph type="sldImg"/>
          </p:nvPr>
        </p:nvSpPr>
        <p:spPr>
          <a:xfrm>
            <a:off x="3343275" y="533400"/>
            <a:ext cx="3548063" cy="26606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3" name="Rectangle 3"/>
          <p:cNvSpPr>
            <a:spLocks noGrp="1" noChangeArrowheads="1"/>
          </p:cNvSpPr>
          <p:nvPr>
            <p:ph type="body" idx="1"/>
          </p:nvPr>
        </p:nvSpPr>
        <p:spPr>
          <a:xfrm>
            <a:off x="1364005" y="3371809"/>
            <a:ext cx="7506603" cy="3194520"/>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mtClean="0">
              <a:latin typeface="Arial" charset="0"/>
              <a:ea typeface="ＭＳ Ｐゴシック" pitchFamily="34" charset="-128"/>
            </a:endParaRPr>
          </a:p>
        </p:txBody>
      </p:sp>
    </p:spTree>
    <p:extLst>
      <p:ext uri="{BB962C8B-B14F-4D97-AF65-F5344CB8AC3E}">
        <p14:creationId xmlns:p14="http://schemas.microsoft.com/office/powerpoint/2010/main" val="164632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500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Rectangle 8"/>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900">
                <a:solidFill>
                  <a:schemeClr val="bg1"/>
                </a:solidFill>
                <a:latin typeface="Arial" charset="0"/>
                <a:ea typeface="ＭＳ Ｐゴシック" pitchFamily="34" charset="-128"/>
              </a:defRPr>
            </a:lvl1pPr>
            <a:lvl2pPr marL="742950" indent="-285750">
              <a:defRPr sz="900">
                <a:solidFill>
                  <a:schemeClr val="bg1"/>
                </a:solidFill>
                <a:latin typeface="Arial" charset="0"/>
                <a:ea typeface="ＭＳ Ｐゴシック" pitchFamily="34" charset="-128"/>
              </a:defRPr>
            </a:lvl2pPr>
            <a:lvl3pPr marL="1143000" indent="-228600">
              <a:defRPr sz="900">
                <a:solidFill>
                  <a:schemeClr val="bg1"/>
                </a:solidFill>
                <a:latin typeface="Arial" charset="0"/>
                <a:ea typeface="ＭＳ Ｐゴシック" pitchFamily="34" charset="-128"/>
              </a:defRPr>
            </a:lvl3pPr>
            <a:lvl4pPr marL="1600200" indent="-228600">
              <a:defRPr sz="900">
                <a:solidFill>
                  <a:schemeClr val="bg1"/>
                </a:solidFill>
                <a:latin typeface="Arial" charset="0"/>
                <a:ea typeface="ＭＳ Ｐゴシック" pitchFamily="34" charset="-128"/>
              </a:defRPr>
            </a:lvl4pPr>
            <a:lvl5pPr marL="2057400" indent="-228600">
              <a:defRPr sz="9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9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9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9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900">
                <a:solidFill>
                  <a:schemeClr val="bg1"/>
                </a:solidFill>
                <a:latin typeface="Arial" charset="0"/>
                <a:ea typeface="ＭＳ Ｐゴシック" pitchFamily="34" charset="-128"/>
              </a:defRPr>
            </a:lvl9pPr>
          </a:lstStyle>
          <a:p>
            <a:pPr algn="r"/>
            <a:fld id="{80D61536-CE44-49B8-9599-9BF99E9B6234}" type="slidenum">
              <a:rPr lang="it-IT" sz="1200">
                <a:solidFill>
                  <a:schemeClr val="tx1"/>
                </a:solidFill>
                <a:latin typeface="Times New Roman" pitchFamily="18" charset="0"/>
                <a:cs typeface="Arial" charset="0"/>
              </a:rPr>
              <a:pPr algn="r"/>
              <a:t>13</a:t>
            </a:fld>
            <a:endParaRPr lang="it-IT" sz="1200">
              <a:solidFill>
                <a:schemeClr val="tx1"/>
              </a:solidFill>
              <a:latin typeface="Times New Roman" pitchFamily="18" charset="0"/>
              <a:cs typeface="Arial" charset="0"/>
            </a:endParaRPr>
          </a:p>
        </p:txBody>
      </p:sp>
      <p:sp>
        <p:nvSpPr>
          <p:cNvPr id="206851" name="Text Box 1"/>
          <p:cNvSpPr>
            <a:spLocks noGrp="1" noRot="1" noChangeAspect="1" noChangeArrowheads="1" noTextEdit="1"/>
          </p:cNvSpPr>
          <p:nvPr>
            <p:ph type="sldImg"/>
          </p:nvPr>
        </p:nvSpPr>
        <p:spPr>
          <a:xfrm>
            <a:off x="3343275" y="539750"/>
            <a:ext cx="3546475" cy="2660650"/>
          </a:xfrm>
          <a:solidFill>
            <a:srgbClr val="FFFFFF"/>
          </a:solidFill>
          <a:ln/>
        </p:spPr>
      </p:sp>
      <p:sp>
        <p:nvSpPr>
          <p:cNvPr id="206852" name="Text Box 2"/>
          <p:cNvSpPr>
            <a:spLocks noGrp="1" noChangeArrowheads="1"/>
          </p:cNvSpPr>
          <p:nvPr>
            <p:ph type="body" idx="1"/>
          </p:nvPr>
        </p:nvSpPr>
        <p:spPr>
          <a:xfrm>
            <a:off x="1023462" y="3372168"/>
            <a:ext cx="8187690" cy="31342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ctr"/>
          <a:lstStyle/>
          <a:p>
            <a:endParaRPr lang="it-IT"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05193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vl1pPr>
          </a:lstStyle>
          <a:p>
            <a:pPr>
              <a:defRPr/>
            </a:pPr>
            <a:fld id="{753096EA-CECD-4FCA-A417-E72977C4695F}" type="datetime1">
              <a:rPr lang="it-IT" smtClean="0"/>
              <a:t>29/08/2014</a:t>
            </a:fld>
            <a:endParaRPr lang="it-IT"/>
          </a:p>
        </p:txBody>
      </p:sp>
      <p:sp>
        <p:nvSpPr>
          <p:cNvPr id="5" name="Rectangle 5"/>
          <p:cNvSpPr>
            <a:spLocks noGrp="1" noChangeArrowheads="1"/>
          </p:cNvSpPr>
          <p:nvPr>
            <p:ph type="ftr" sz="quarter" idx="11"/>
          </p:nvPr>
        </p:nvSpPr>
        <p:spPr/>
        <p:txBody>
          <a:bodyPr/>
          <a:lstStyle>
            <a:lvl1pPr>
              <a:defRPr sz="1100" b="0"/>
            </a:lvl1pPr>
          </a:lstStyle>
          <a:p>
            <a:pPr eaLnBrk="1" hangingPunct="1"/>
            <a:r>
              <a:rPr lang="en-US" dirty="0" smtClean="0"/>
              <a:t>Three birds (in the LLOD cloud) with one stone: </a:t>
            </a:r>
            <a:r>
              <a:rPr lang="en-US" dirty="0" err="1" smtClean="0"/>
              <a:t>BabelNet</a:t>
            </a:r>
            <a:r>
              <a:rPr lang="en-US" dirty="0" smtClean="0"/>
              <a:t>, </a:t>
            </a:r>
            <a:r>
              <a:rPr lang="en-US" dirty="0" err="1" smtClean="0"/>
              <a:t>Babelfy</a:t>
            </a:r>
            <a:r>
              <a:rPr lang="en-US" dirty="0" smtClean="0"/>
              <a:t> and the Wikipedia </a:t>
            </a:r>
            <a:r>
              <a:rPr lang="en-US" dirty="0" err="1" smtClean="0"/>
              <a:t>Bitaxonomy</a:t>
            </a:r>
            <a:endParaRPr lang="en-GB" dirty="0" smtClean="0"/>
          </a:p>
        </p:txBody>
      </p:sp>
      <p:sp>
        <p:nvSpPr>
          <p:cNvPr id="6" name="Rectangle 6"/>
          <p:cNvSpPr>
            <a:spLocks noGrp="1" noChangeArrowheads="1"/>
          </p:cNvSpPr>
          <p:nvPr>
            <p:ph type="sldNum" sz="quarter" idx="12"/>
          </p:nvPr>
        </p:nvSpPr>
        <p:spPr/>
        <p:txBody>
          <a:bodyPr/>
          <a:lstStyle>
            <a:lvl1pPr>
              <a:defRPr/>
            </a:lvl1pPr>
          </a:lstStyle>
          <a:p>
            <a:pPr>
              <a:defRPr/>
            </a:pPr>
            <a:fld id="{CB099680-B1CF-48AF-8878-244F4A647BC2}" type="slidenum">
              <a:rPr lang="it-IT"/>
              <a:pPr>
                <a:defRPr/>
              </a:pPr>
              <a:t>‹#›</a:t>
            </a:fld>
            <a:endParaRPr lang="it-IT"/>
          </a:p>
        </p:txBody>
      </p:sp>
    </p:spTree>
    <p:extLst>
      <p:ext uri="{BB962C8B-B14F-4D97-AF65-F5344CB8AC3E}">
        <p14:creationId xmlns:p14="http://schemas.microsoft.com/office/powerpoint/2010/main" val="244805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pPr>
              <a:defRPr/>
            </a:pPr>
            <a:fld id="{DD94D42B-163E-4B99-B818-187B6A4954EF}" type="datetime1">
              <a:rPr lang="it-IT" smtClean="0"/>
              <a:t>29/08/2014</a:t>
            </a:fld>
            <a:endParaRPr lang="it-IT"/>
          </a:p>
        </p:txBody>
      </p:sp>
      <p:sp>
        <p:nvSpPr>
          <p:cNvPr id="5" name="Rectangle 5"/>
          <p:cNvSpPr>
            <a:spLocks noGrp="1" noChangeArrowheads="1"/>
          </p:cNvSpPr>
          <p:nvPr>
            <p:ph type="ftr" sz="quarter" idx="11"/>
          </p:nvPr>
        </p:nvSpPr>
        <p:spPr/>
        <p:txBody>
          <a:bodyPr/>
          <a:lstStyle>
            <a:lvl1pPr>
              <a:defRPr sz="1100" b="0"/>
            </a:lvl1pPr>
          </a:lstStyle>
          <a:p>
            <a:pPr eaLnBrk="1" hangingPunct="1"/>
            <a:r>
              <a:rPr lang="en-US" dirty="0" smtClean="0"/>
              <a:t>Three birds (in the LLOD cloud) with one stone: </a:t>
            </a:r>
            <a:r>
              <a:rPr lang="en-US" dirty="0" err="1" smtClean="0"/>
              <a:t>BabelNet</a:t>
            </a:r>
            <a:r>
              <a:rPr lang="en-US" dirty="0" smtClean="0"/>
              <a:t>, </a:t>
            </a:r>
            <a:r>
              <a:rPr lang="en-US" dirty="0" err="1" smtClean="0"/>
              <a:t>Babelfy</a:t>
            </a:r>
            <a:r>
              <a:rPr lang="en-US" dirty="0" smtClean="0"/>
              <a:t> and the Wikipedia </a:t>
            </a:r>
            <a:r>
              <a:rPr lang="en-US" dirty="0" err="1" smtClean="0"/>
              <a:t>Bitaxonomy</a:t>
            </a:r>
            <a:endParaRPr lang="en-GB" dirty="0" smtClean="0"/>
          </a:p>
        </p:txBody>
      </p:sp>
      <p:sp>
        <p:nvSpPr>
          <p:cNvPr id="6" name="Rectangle 6"/>
          <p:cNvSpPr>
            <a:spLocks noGrp="1" noChangeArrowheads="1"/>
          </p:cNvSpPr>
          <p:nvPr>
            <p:ph type="sldNum" sz="quarter" idx="12"/>
          </p:nvPr>
        </p:nvSpPr>
        <p:spPr/>
        <p:txBody>
          <a:bodyPr/>
          <a:lstStyle>
            <a:lvl1pPr>
              <a:defRPr/>
            </a:lvl1pPr>
          </a:lstStyle>
          <a:p>
            <a:pPr>
              <a:defRPr/>
            </a:pPr>
            <a:fld id="{89064A2C-BAD0-4EC6-B7FE-EF505046D980}" type="slidenum">
              <a:rPr lang="it-IT"/>
              <a:pPr>
                <a:defRPr/>
              </a:pPr>
              <a:t>‹#›</a:t>
            </a:fld>
            <a:endParaRPr lang="it-IT"/>
          </a:p>
        </p:txBody>
      </p:sp>
    </p:spTree>
    <p:extLst>
      <p:ext uri="{BB962C8B-B14F-4D97-AF65-F5344CB8AC3E}">
        <p14:creationId xmlns:p14="http://schemas.microsoft.com/office/powerpoint/2010/main" val="205809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a:lvl1pPr>
          </a:lstStyle>
          <a:p>
            <a:pPr>
              <a:defRPr/>
            </a:pPr>
            <a:fld id="{29BB0620-0759-4F8B-8DAE-2AECB9820F63}" type="datetime1">
              <a:rPr lang="it-IT" smtClean="0"/>
              <a:t>29/08/2014</a:t>
            </a:fld>
            <a:endParaRPr lang="it-IT"/>
          </a:p>
        </p:txBody>
      </p:sp>
      <p:sp>
        <p:nvSpPr>
          <p:cNvPr id="5" name="Rectangle 5"/>
          <p:cNvSpPr>
            <a:spLocks noGrp="1" noChangeArrowheads="1"/>
          </p:cNvSpPr>
          <p:nvPr>
            <p:ph type="ftr" sz="quarter" idx="11"/>
          </p:nvPr>
        </p:nvSpPr>
        <p:spPr/>
        <p:txBody>
          <a:bodyPr/>
          <a:lstStyle>
            <a:lvl1pPr>
              <a:defRPr sz="1100" b="0"/>
            </a:lvl1pPr>
          </a:lstStyle>
          <a:p>
            <a:pPr eaLnBrk="1" hangingPunct="1"/>
            <a:r>
              <a:rPr lang="en-US" dirty="0" smtClean="0"/>
              <a:t>Three birds (in the LLOD cloud) with one stone: </a:t>
            </a:r>
            <a:r>
              <a:rPr lang="en-US" dirty="0" err="1" smtClean="0"/>
              <a:t>BabelNet</a:t>
            </a:r>
            <a:r>
              <a:rPr lang="en-US" dirty="0" smtClean="0"/>
              <a:t>, </a:t>
            </a:r>
            <a:r>
              <a:rPr lang="en-US" dirty="0" err="1" smtClean="0"/>
              <a:t>Babelfy</a:t>
            </a:r>
            <a:r>
              <a:rPr lang="en-US" dirty="0" smtClean="0"/>
              <a:t> and the Wikipedia </a:t>
            </a:r>
            <a:r>
              <a:rPr lang="en-US" dirty="0" err="1" smtClean="0"/>
              <a:t>Bitaxonomy</a:t>
            </a:r>
            <a:endParaRPr lang="en-GB" dirty="0" smtClean="0"/>
          </a:p>
        </p:txBody>
      </p:sp>
      <p:sp>
        <p:nvSpPr>
          <p:cNvPr id="6" name="Rectangle 6"/>
          <p:cNvSpPr>
            <a:spLocks noGrp="1" noChangeArrowheads="1"/>
          </p:cNvSpPr>
          <p:nvPr>
            <p:ph type="sldNum" sz="quarter" idx="12"/>
          </p:nvPr>
        </p:nvSpPr>
        <p:spPr/>
        <p:txBody>
          <a:bodyPr/>
          <a:lstStyle>
            <a:lvl1pPr>
              <a:defRPr/>
            </a:lvl1pPr>
          </a:lstStyle>
          <a:p>
            <a:pPr>
              <a:defRPr/>
            </a:pPr>
            <a:fld id="{94C64B04-8DB8-443C-99F9-B3BC8BE1597F}" type="slidenum">
              <a:rPr lang="it-IT"/>
              <a:pPr>
                <a:defRPr/>
              </a:pPr>
              <a:t>‹#›</a:t>
            </a:fld>
            <a:endParaRPr lang="it-IT"/>
          </a:p>
        </p:txBody>
      </p:sp>
    </p:spTree>
    <p:extLst>
      <p:ext uri="{BB962C8B-B14F-4D97-AF65-F5344CB8AC3E}">
        <p14:creationId xmlns:p14="http://schemas.microsoft.com/office/powerpoint/2010/main" val="13028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33400" y="990600"/>
            <a:ext cx="39941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79950" y="990600"/>
            <a:ext cx="3995738"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vl1pPr>
          </a:lstStyle>
          <a:p>
            <a:pPr>
              <a:defRPr/>
            </a:pPr>
            <a:fld id="{9146D08C-15D3-4EBA-8366-6F7662E39C3B}" type="datetime1">
              <a:rPr lang="it-IT" smtClean="0"/>
              <a:t>29/08/2014</a:t>
            </a:fld>
            <a:endParaRPr lang="it-IT"/>
          </a:p>
        </p:txBody>
      </p:sp>
      <p:sp>
        <p:nvSpPr>
          <p:cNvPr id="6" name="Rectangle 5"/>
          <p:cNvSpPr>
            <a:spLocks noGrp="1" noChangeArrowheads="1"/>
          </p:cNvSpPr>
          <p:nvPr>
            <p:ph type="ftr" sz="quarter" idx="11"/>
          </p:nvPr>
        </p:nvSpPr>
        <p:spPr/>
        <p:txBody>
          <a:bodyPr/>
          <a:lstStyle>
            <a:lvl1pPr>
              <a:defRPr b="0"/>
            </a:lvl1pPr>
          </a:lstStyle>
          <a:p>
            <a:pPr>
              <a:defRPr/>
            </a:pPr>
            <a:r>
              <a:rPr lang="en-US" smtClean="0"/>
              <a:t>SPred: Large-scale Harvesting of Semantic Predicates</a:t>
            </a:r>
            <a:endParaRPr lang="it-IT"/>
          </a:p>
        </p:txBody>
      </p:sp>
      <p:sp>
        <p:nvSpPr>
          <p:cNvPr id="7" name="Rectangle 6"/>
          <p:cNvSpPr>
            <a:spLocks noGrp="1" noChangeArrowheads="1"/>
          </p:cNvSpPr>
          <p:nvPr>
            <p:ph type="sldNum" sz="quarter" idx="12"/>
          </p:nvPr>
        </p:nvSpPr>
        <p:spPr/>
        <p:txBody>
          <a:bodyPr/>
          <a:lstStyle>
            <a:lvl1pPr>
              <a:defRPr/>
            </a:lvl1pPr>
          </a:lstStyle>
          <a:p>
            <a:pPr>
              <a:defRPr/>
            </a:pPr>
            <a:fld id="{054DFDDC-976F-49DC-8DDF-36CC0B8F16F2}" type="slidenum">
              <a:rPr lang="it-IT"/>
              <a:pPr>
                <a:defRPr/>
              </a:pPr>
              <a:t>‹#›</a:t>
            </a:fld>
            <a:endParaRPr lang="it-IT"/>
          </a:p>
        </p:txBody>
      </p:sp>
    </p:spTree>
    <p:extLst>
      <p:ext uri="{BB962C8B-B14F-4D97-AF65-F5344CB8AC3E}">
        <p14:creationId xmlns:p14="http://schemas.microsoft.com/office/powerpoint/2010/main" val="399119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a:lvl1pPr>
          </a:lstStyle>
          <a:p>
            <a:pPr>
              <a:defRPr/>
            </a:pPr>
            <a:fld id="{8BD1B5CA-A7E2-47D8-A57C-210F5F9CE904}" type="datetime1">
              <a:rPr lang="it-IT" smtClean="0"/>
              <a:t>29/08/2014</a:t>
            </a:fld>
            <a:endParaRPr lang="it-IT"/>
          </a:p>
        </p:txBody>
      </p:sp>
      <p:sp>
        <p:nvSpPr>
          <p:cNvPr id="8" name="Rectangle 5"/>
          <p:cNvSpPr>
            <a:spLocks noGrp="1" noChangeArrowheads="1"/>
          </p:cNvSpPr>
          <p:nvPr>
            <p:ph type="ftr" sz="quarter" idx="11"/>
          </p:nvPr>
        </p:nvSpPr>
        <p:spPr/>
        <p:txBody>
          <a:bodyPr/>
          <a:lstStyle>
            <a:lvl1pPr>
              <a:defRPr sz="1100" b="0"/>
            </a:lvl1pPr>
          </a:lstStyle>
          <a:p>
            <a:pPr eaLnBrk="1" hangingPunct="1"/>
            <a:r>
              <a:rPr lang="en-US" dirty="0" smtClean="0"/>
              <a:t>Three birds (in the LLOD cloud) with one stone: </a:t>
            </a:r>
            <a:r>
              <a:rPr lang="en-US" dirty="0" err="1" smtClean="0"/>
              <a:t>BabelNet</a:t>
            </a:r>
            <a:r>
              <a:rPr lang="en-US" dirty="0" smtClean="0"/>
              <a:t>, </a:t>
            </a:r>
            <a:r>
              <a:rPr lang="en-US" dirty="0" err="1" smtClean="0"/>
              <a:t>Babelfy</a:t>
            </a:r>
            <a:r>
              <a:rPr lang="en-US" dirty="0" smtClean="0"/>
              <a:t> and the Wikipedia </a:t>
            </a:r>
            <a:r>
              <a:rPr lang="en-US" dirty="0" err="1" smtClean="0"/>
              <a:t>Bitaxonomy</a:t>
            </a:r>
            <a:endParaRPr lang="en-GB" dirty="0" smtClean="0"/>
          </a:p>
        </p:txBody>
      </p:sp>
      <p:sp>
        <p:nvSpPr>
          <p:cNvPr id="9" name="Rectangle 6"/>
          <p:cNvSpPr>
            <a:spLocks noGrp="1" noChangeArrowheads="1"/>
          </p:cNvSpPr>
          <p:nvPr>
            <p:ph type="sldNum" sz="quarter" idx="12"/>
          </p:nvPr>
        </p:nvSpPr>
        <p:spPr/>
        <p:txBody>
          <a:bodyPr/>
          <a:lstStyle>
            <a:lvl1pPr>
              <a:defRPr/>
            </a:lvl1pPr>
          </a:lstStyle>
          <a:p>
            <a:pPr>
              <a:defRPr/>
            </a:pPr>
            <a:fld id="{13F53527-D25F-48AC-B3C9-21839987F12A}" type="slidenum">
              <a:rPr lang="it-IT"/>
              <a:pPr>
                <a:defRPr/>
              </a:pPr>
              <a:t>‹#›</a:t>
            </a:fld>
            <a:endParaRPr lang="it-IT"/>
          </a:p>
        </p:txBody>
      </p:sp>
    </p:spTree>
    <p:extLst>
      <p:ext uri="{BB962C8B-B14F-4D97-AF65-F5344CB8AC3E}">
        <p14:creationId xmlns:p14="http://schemas.microsoft.com/office/powerpoint/2010/main" val="151183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r>
              <a:rPr lang="it-IT"/>
              <a:t>17/05/12</a:t>
            </a:r>
          </a:p>
        </p:txBody>
      </p:sp>
      <p:sp>
        <p:nvSpPr>
          <p:cNvPr id="3" name="Rectangle 7"/>
          <p:cNvSpPr>
            <a:spLocks noGrp="1" noChangeArrowheads="1"/>
          </p:cNvSpPr>
          <p:nvPr>
            <p:ph type="ftr" idx="11"/>
          </p:nvPr>
        </p:nvSpPr>
        <p:spPr>
          <a:ln/>
        </p:spPr>
        <p:txBody>
          <a:bodyPr/>
          <a:lstStyle>
            <a:lvl1pPr>
              <a:defRPr sz="1100"/>
            </a:lvl1pPr>
          </a:lstStyle>
          <a:p>
            <a:pPr eaLnBrk="1" hangingPunct="1"/>
            <a:r>
              <a:rPr lang="en-US" dirty="0" smtClean="0"/>
              <a:t>Three birds (in the LLOD cloud) with one stone: </a:t>
            </a:r>
            <a:r>
              <a:rPr lang="en-US" dirty="0" err="1" smtClean="0"/>
              <a:t>BabelNet</a:t>
            </a:r>
            <a:r>
              <a:rPr lang="en-US" dirty="0" smtClean="0"/>
              <a:t>, </a:t>
            </a:r>
            <a:r>
              <a:rPr lang="en-US" dirty="0" err="1" smtClean="0"/>
              <a:t>Babelfy</a:t>
            </a:r>
            <a:r>
              <a:rPr lang="en-US" dirty="0" smtClean="0"/>
              <a:t> and the Wikipedia </a:t>
            </a:r>
            <a:r>
              <a:rPr lang="en-US" dirty="0" err="1" smtClean="0"/>
              <a:t>Bitaxonomy</a:t>
            </a:r>
            <a:endParaRPr lang="en-GB" dirty="0" smtClean="0"/>
          </a:p>
        </p:txBody>
      </p:sp>
      <p:sp>
        <p:nvSpPr>
          <p:cNvPr id="4" name="Rectangle 8"/>
          <p:cNvSpPr>
            <a:spLocks noGrp="1" noChangeArrowheads="1"/>
          </p:cNvSpPr>
          <p:nvPr>
            <p:ph type="sldNum" idx="12"/>
          </p:nvPr>
        </p:nvSpPr>
        <p:spPr>
          <a:ln/>
        </p:spPr>
        <p:txBody>
          <a:bodyPr/>
          <a:lstStyle>
            <a:lvl1pPr>
              <a:defRPr/>
            </a:lvl1pPr>
          </a:lstStyle>
          <a:p>
            <a:pPr>
              <a:defRPr/>
            </a:pPr>
            <a:fld id="{6F94B597-40F5-40E7-A85B-B78A03F82D74}" type="slidenum">
              <a:rPr lang="it-IT"/>
              <a:pPr>
                <a:defRPr/>
              </a:pPr>
              <a:t>‹#›</a:t>
            </a:fld>
            <a:endParaRPr lang="it-IT"/>
          </a:p>
        </p:txBody>
      </p:sp>
    </p:spTree>
    <p:extLst>
      <p:ext uri="{BB962C8B-B14F-4D97-AF65-F5344CB8AC3E}">
        <p14:creationId xmlns:p14="http://schemas.microsoft.com/office/powerpoint/2010/main" val="1358449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6096000"/>
            <a:ext cx="9144000" cy="762000"/>
            <a:chOff x="0" y="3840"/>
            <a:chExt cx="5760" cy="480"/>
          </a:xfrm>
        </p:grpSpPr>
        <p:sp>
          <p:nvSpPr>
            <p:cNvPr id="1032" name="Rectangle 13"/>
            <p:cNvSpPr>
              <a:spLocks noChangeArrowheads="1"/>
            </p:cNvSpPr>
            <p:nvPr userDrawn="1"/>
          </p:nvSpPr>
          <p:spPr bwMode="auto">
            <a:xfrm>
              <a:off x="0" y="3984"/>
              <a:ext cx="5760" cy="336"/>
            </a:xfrm>
            <a:prstGeom prst="rect">
              <a:avLst/>
            </a:prstGeom>
            <a:solidFill>
              <a:srgbClr val="8224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14"/>
            <p:cNvSpPr>
              <a:spLocks noChangeArrowheads="1"/>
            </p:cNvSpPr>
            <p:nvPr userDrawn="1"/>
          </p:nvSpPr>
          <p:spPr bwMode="auto">
            <a:xfrm>
              <a:off x="768" y="3840"/>
              <a:ext cx="4992" cy="480"/>
            </a:xfrm>
            <a:prstGeom prst="rect">
              <a:avLst/>
            </a:prstGeom>
            <a:solidFill>
              <a:srgbClr val="8224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27" name="Rectangle 2"/>
          <p:cNvSpPr>
            <a:spLocks noGrp="1" noChangeArrowheads="1"/>
          </p:cNvSpPr>
          <p:nvPr>
            <p:ph type="title"/>
          </p:nvPr>
        </p:nvSpPr>
        <p:spPr bwMode="auto">
          <a:xfrm>
            <a:off x="533400" y="152400"/>
            <a:ext cx="8169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stile</a:t>
            </a:r>
          </a:p>
        </p:txBody>
      </p:sp>
      <p:sp>
        <p:nvSpPr>
          <p:cNvPr id="1028" name="Rectangle 3"/>
          <p:cNvSpPr>
            <a:spLocks noGrp="1" noChangeArrowheads="1"/>
          </p:cNvSpPr>
          <p:nvPr>
            <p:ph type="body" idx="1"/>
          </p:nvPr>
        </p:nvSpPr>
        <p:spPr bwMode="auto">
          <a:xfrm>
            <a:off x="533400" y="990600"/>
            <a:ext cx="81422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 name="Rectangle 4"/>
          <p:cNvSpPr>
            <a:spLocks noGrp="1" noChangeArrowheads="1"/>
          </p:cNvSpPr>
          <p:nvPr>
            <p:ph type="dt" sz="half" idx="2"/>
          </p:nvPr>
        </p:nvSpPr>
        <p:spPr bwMode="auto">
          <a:xfrm>
            <a:off x="4343400" y="6148388"/>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100">
                <a:ea typeface="ＭＳ Ｐゴシック" charset="-128"/>
              </a:defRPr>
            </a:lvl1pPr>
          </a:lstStyle>
          <a:p>
            <a:pPr>
              <a:defRPr/>
            </a:pPr>
            <a:fld id="{613651AC-6B21-42D5-A82C-69C34FFC14C3}" type="datetime1">
              <a:rPr lang="it-IT" smtClean="0"/>
              <a:t>29/08/2014</a:t>
            </a:fld>
            <a:endParaRPr lang="it-IT"/>
          </a:p>
        </p:txBody>
      </p:sp>
      <p:sp>
        <p:nvSpPr>
          <p:cNvPr id="1029" name="Rectangle 5"/>
          <p:cNvSpPr>
            <a:spLocks noGrp="1" noChangeArrowheads="1"/>
          </p:cNvSpPr>
          <p:nvPr>
            <p:ph type="ftr" sz="quarter" idx="3"/>
          </p:nvPr>
        </p:nvSpPr>
        <p:spPr bwMode="auto">
          <a:xfrm>
            <a:off x="1219200" y="6148388"/>
            <a:ext cx="3276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b="1">
                <a:ea typeface="ＭＳ Ｐゴシック" charset="-128"/>
              </a:defRPr>
            </a:lvl1pPr>
          </a:lstStyle>
          <a:p>
            <a:pPr eaLnBrk="1" hangingPunct="1"/>
            <a:r>
              <a:rPr lang="en-US" dirty="0" smtClean="0"/>
              <a:t>Three birds (in the LLOD cloud) with one stone: </a:t>
            </a:r>
            <a:r>
              <a:rPr lang="en-US" dirty="0" err="1" smtClean="0"/>
              <a:t>BabelNet</a:t>
            </a:r>
            <a:r>
              <a:rPr lang="en-US" dirty="0" smtClean="0"/>
              <a:t>, </a:t>
            </a:r>
            <a:r>
              <a:rPr lang="en-US" dirty="0" err="1" smtClean="0"/>
              <a:t>Babelfy</a:t>
            </a:r>
            <a:r>
              <a:rPr lang="en-US" dirty="0" smtClean="0"/>
              <a:t> and the Wikipedia </a:t>
            </a:r>
            <a:r>
              <a:rPr lang="en-US" dirty="0" err="1" smtClean="0"/>
              <a:t>Bitaxonomy</a:t>
            </a:r>
            <a:endParaRPr lang="en-GB" dirty="0" smtClean="0"/>
          </a:p>
        </p:txBody>
      </p:sp>
      <p:sp>
        <p:nvSpPr>
          <p:cNvPr id="1030" name="Rectangle 6"/>
          <p:cNvSpPr>
            <a:spLocks noGrp="1" noChangeArrowheads="1"/>
          </p:cNvSpPr>
          <p:nvPr>
            <p:ph type="sldNum" sz="quarter" idx="4"/>
          </p:nvPr>
        </p:nvSpPr>
        <p:spPr bwMode="auto">
          <a:xfrm>
            <a:off x="6553200" y="6148388"/>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100">
                <a:ea typeface="ＭＳ Ｐゴシック" charset="-128"/>
              </a:defRPr>
            </a:lvl1pPr>
          </a:lstStyle>
          <a:p>
            <a:pPr>
              <a:defRPr/>
            </a:pPr>
            <a:r>
              <a:rPr lang="it-IT"/>
              <a:t>Pagina </a:t>
            </a:r>
            <a:fld id="{617DAABC-49B7-474B-AA16-D9548E519065}"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822433"/>
          </a:solidFill>
          <a:latin typeface="+mj-lt"/>
          <a:ea typeface="+mj-ea"/>
          <a:cs typeface="+mj-cs"/>
        </a:defRPr>
      </a:lvl1pPr>
      <a:lvl2pPr algn="l" rtl="0" eaLnBrk="0" fontAlgn="base" hangingPunct="0">
        <a:spcBef>
          <a:spcPct val="0"/>
        </a:spcBef>
        <a:spcAft>
          <a:spcPct val="0"/>
        </a:spcAft>
        <a:defRPr sz="2400" b="1">
          <a:solidFill>
            <a:srgbClr val="822433"/>
          </a:solidFill>
          <a:latin typeface="Arial" charset="0"/>
          <a:ea typeface="ＭＳ Ｐゴシック" charset="-128"/>
        </a:defRPr>
      </a:lvl2pPr>
      <a:lvl3pPr algn="l" rtl="0" eaLnBrk="0" fontAlgn="base" hangingPunct="0">
        <a:spcBef>
          <a:spcPct val="0"/>
        </a:spcBef>
        <a:spcAft>
          <a:spcPct val="0"/>
        </a:spcAft>
        <a:defRPr sz="2400" b="1">
          <a:solidFill>
            <a:srgbClr val="822433"/>
          </a:solidFill>
          <a:latin typeface="Arial" charset="0"/>
          <a:ea typeface="ＭＳ Ｐゴシック" charset="-128"/>
        </a:defRPr>
      </a:lvl3pPr>
      <a:lvl4pPr algn="l" rtl="0" eaLnBrk="0" fontAlgn="base" hangingPunct="0">
        <a:spcBef>
          <a:spcPct val="0"/>
        </a:spcBef>
        <a:spcAft>
          <a:spcPct val="0"/>
        </a:spcAft>
        <a:defRPr sz="2400" b="1">
          <a:solidFill>
            <a:srgbClr val="822433"/>
          </a:solidFill>
          <a:latin typeface="Arial" charset="0"/>
          <a:ea typeface="ＭＳ Ｐゴシック" charset="-128"/>
        </a:defRPr>
      </a:lvl4pPr>
      <a:lvl5pPr algn="l" rtl="0" eaLnBrk="0" fontAlgn="base" hangingPunct="0">
        <a:spcBef>
          <a:spcPct val="0"/>
        </a:spcBef>
        <a:spcAft>
          <a:spcPct val="0"/>
        </a:spcAft>
        <a:defRPr sz="2400" b="1">
          <a:solidFill>
            <a:srgbClr val="822433"/>
          </a:solidFill>
          <a:latin typeface="Arial" charset="0"/>
          <a:ea typeface="ＭＳ Ｐゴシック" charset="-128"/>
        </a:defRPr>
      </a:lvl5pPr>
      <a:lvl6pPr marL="457200" algn="l" rtl="0" fontAlgn="base">
        <a:spcBef>
          <a:spcPct val="0"/>
        </a:spcBef>
        <a:spcAft>
          <a:spcPct val="0"/>
        </a:spcAft>
        <a:defRPr sz="2400" b="1">
          <a:solidFill>
            <a:srgbClr val="822433"/>
          </a:solidFill>
          <a:latin typeface="Arial" charset="0"/>
          <a:ea typeface="ＭＳ Ｐゴシック" charset="-128"/>
        </a:defRPr>
      </a:lvl6pPr>
      <a:lvl7pPr marL="914400" algn="l" rtl="0" fontAlgn="base">
        <a:spcBef>
          <a:spcPct val="0"/>
        </a:spcBef>
        <a:spcAft>
          <a:spcPct val="0"/>
        </a:spcAft>
        <a:defRPr sz="2400" b="1">
          <a:solidFill>
            <a:srgbClr val="822433"/>
          </a:solidFill>
          <a:latin typeface="Arial" charset="0"/>
          <a:ea typeface="ＭＳ Ｐゴシック" charset="-128"/>
        </a:defRPr>
      </a:lvl7pPr>
      <a:lvl8pPr marL="1371600" algn="l" rtl="0" fontAlgn="base">
        <a:spcBef>
          <a:spcPct val="0"/>
        </a:spcBef>
        <a:spcAft>
          <a:spcPct val="0"/>
        </a:spcAft>
        <a:defRPr sz="2400" b="1">
          <a:solidFill>
            <a:srgbClr val="822433"/>
          </a:solidFill>
          <a:latin typeface="Arial" charset="0"/>
          <a:ea typeface="ＭＳ Ｐゴシック" charset="-128"/>
        </a:defRPr>
      </a:lvl8pPr>
      <a:lvl9pPr marL="1828800" algn="l" rtl="0" fontAlgn="base">
        <a:spcBef>
          <a:spcPct val="0"/>
        </a:spcBef>
        <a:spcAft>
          <a:spcPct val="0"/>
        </a:spcAft>
        <a:defRPr sz="2400" b="1">
          <a:solidFill>
            <a:srgbClr val="822433"/>
          </a:solidFill>
          <a:latin typeface="Arial" charset="0"/>
          <a:ea typeface="ＭＳ Ｐゴシック" charset="-128"/>
        </a:defRPr>
      </a:lvl9pPr>
    </p:titleStyle>
    <p:bodyStyle>
      <a:lvl1pPr marL="342900" indent="-342900" algn="l" rtl="0" eaLnBrk="0" fontAlgn="base" hangingPunct="0">
        <a:spcBef>
          <a:spcPct val="20000"/>
        </a:spcBef>
        <a:spcAft>
          <a:spcPct val="0"/>
        </a:spcAft>
        <a:buClr>
          <a:srgbClr val="822433"/>
        </a:buClr>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00"/>
          </a:solidFill>
          <a:latin typeface="+mn-lt"/>
          <a:ea typeface="+mn-ea"/>
        </a:defRPr>
      </a:lvl2pPr>
      <a:lvl3pPr marL="1143000" indent="-228600" algn="l" rtl="0" eaLnBrk="0" fontAlgn="base" hangingPunct="0">
        <a:spcBef>
          <a:spcPct val="20000"/>
        </a:spcBef>
        <a:spcAft>
          <a:spcPct val="0"/>
        </a:spcAft>
        <a:buChar char="•"/>
        <a:defRPr sz="1600">
          <a:solidFill>
            <a:srgbClr val="000000"/>
          </a:solidFill>
          <a:latin typeface="+mn-lt"/>
          <a:ea typeface="+mn-ea"/>
        </a:defRPr>
      </a:lvl3pPr>
      <a:lvl4pPr marL="1562100" indent="-228600" algn="l" rtl="0" eaLnBrk="0" fontAlgn="base" hangingPunct="0">
        <a:spcBef>
          <a:spcPct val="20000"/>
        </a:spcBef>
        <a:spcAft>
          <a:spcPct val="0"/>
        </a:spcAft>
        <a:buChar char="–"/>
        <a:defRPr sz="1400">
          <a:solidFill>
            <a:srgbClr val="000000"/>
          </a:solidFill>
          <a:latin typeface="+mn-lt"/>
          <a:ea typeface="+mn-ea"/>
        </a:defRPr>
      </a:lvl4pPr>
      <a:lvl5pPr marL="1981200" indent="-228600" algn="l" rtl="0" eaLnBrk="0" fontAlgn="base" hangingPunct="0">
        <a:spcBef>
          <a:spcPct val="20000"/>
        </a:spcBef>
        <a:spcAft>
          <a:spcPct val="0"/>
        </a:spcAft>
        <a:buChar char="»"/>
        <a:defRPr sz="1200">
          <a:solidFill>
            <a:srgbClr val="000000"/>
          </a:solidFill>
          <a:latin typeface="+mn-lt"/>
          <a:ea typeface="+mn-ea"/>
        </a:defRPr>
      </a:lvl5pPr>
      <a:lvl6pPr marL="2438400" indent="-228600" algn="l" rtl="0" fontAlgn="base">
        <a:spcBef>
          <a:spcPct val="20000"/>
        </a:spcBef>
        <a:spcAft>
          <a:spcPct val="0"/>
        </a:spcAft>
        <a:buChar char="»"/>
        <a:defRPr sz="1200">
          <a:solidFill>
            <a:srgbClr val="000000"/>
          </a:solidFill>
          <a:latin typeface="+mn-lt"/>
          <a:ea typeface="+mn-ea"/>
        </a:defRPr>
      </a:lvl6pPr>
      <a:lvl7pPr marL="2895600" indent="-228600" algn="l" rtl="0" fontAlgn="base">
        <a:spcBef>
          <a:spcPct val="20000"/>
        </a:spcBef>
        <a:spcAft>
          <a:spcPct val="0"/>
        </a:spcAft>
        <a:buChar char="»"/>
        <a:defRPr sz="1200">
          <a:solidFill>
            <a:srgbClr val="000000"/>
          </a:solidFill>
          <a:latin typeface="+mn-lt"/>
          <a:ea typeface="+mn-ea"/>
        </a:defRPr>
      </a:lvl7pPr>
      <a:lvl8pPr marL="3352800" indent="-228600" algn="l" rtl="0" fontAlgn="base">
        <a:spcBef>
          <a:spcPct val="20000"/>
        </a:spcBef>
        <a:spcAft>
          <a:spcPct val="0"/>
        </a:spcAft>
        <a:buChar char="»"/>
        <a:defRPr sz="1200">
          <a:solidFill>
            <a:srgbClr val="000000"/>
          </a:solidFill>
          <a:latin typeface="+mn-lt"/>
          <a:ea typeface="+mn-ea"/>
        </a:defRPr>
      </a:lvl8pPr>
      <a:lvl9pPr marL="3810000" indent="-228600" algn="l" rtl="0" fontAlgn="base">
        <a:spcBef>
          <a:spcPct val="20000"/>
        </a:spcBef>
        <a:spcAft>
          <a:spcPct val="0"/>
        </a:spcAft>
        <a:buChar char="»"/>
        <a:defRPr sz="12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3175"/>
            <a:ext cx="9144000" cy="3429000"/>
          </a:xfrm>
          <a:prstGeom prst="rect">
            <a:avLst/>
          </a:prstGeom>
          <a:solidFill>
            <a:srgbClr val="006778"/>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8" charset="0"/>
              <a:buNone/>
            </a:pPr>
            <a:endParaRPr lang="it-IT"/>
          </a:p>
        </p:txBody>
      </p:sp>
      <p:grpSp>
        <p:nvGrpSpPr>
          <p:cNvPr id="7173" name="Group 4"/>
          <p:cNvGrpSpPr>
            <a:grpSpLocks/>
          </p:cNvGrpSpPr>
          <p:nvPr/>
        </p:nvGrpSpPr>
        <p:grpSpPr bwMode="auto">
          <a:xfrm>
            <a:off x="0" y="2743200"/>
            <a:ext cx="9142413" cy="4111625"/>
            <a:chOff x="0" y="1728"/>
            <a:chExt cx="5759" cy="2590"/>
          </a:xfrm>
        </p:grpSpPr>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8"/>
              <a:ext cx="5758" cy="21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5" name="Rectangle 6"/>
            <p:cNvSpPr>
              <a:spLocks noChangeArrowheads="1"/>
            </p:cNvSpPr>
            <p:nvPr/>
          </p:nvSpPr>
          <p:spPr bwMode="auto">
            <a:xfrm>
              <a:off x="1296" y="1728"/>
              <a:ext cx="4462" cy="430"/>
            </a:xfrm>
            <a:prstGeom prst="rect">
              <a:avLst/>
            </a:prstGeom>
            <a:solidFill>
              <a:srgbClr val="822433"/>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itchFamily="18" charset="0"/>
                <a:buNone/>
              </a:pPr>
              <a:endParaRPr lang="it-IT"/>
            </a:p>
          </p:txBody>
        </p:sp>
        <p:pic>
          <p:nvPicPr>
            <p:cNvPr id="717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60"/>
              <a:ext cx="5759" cy="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 y="1780"/>
              <a:ext cx="4442" cy="4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 name="Rectangle 4"/>
          <p:cNvSpPr txBox="1">
            <a:spLocks noChangeArrowheads="1"/>
          </p:cNvSpPr>
          <p:nvPr/>
        </p:nvSpPr>
        <p:spPr>
          <a:xfrm>
            <a:off x="3170712" y="1353785"/>
            <a:ext cx="5777695" cy="409575"/>
          </a:xfrm>
          <a:prstGeom prst="rect">
            <a:avLst/>
          </a:prstGeom>
        </p:spPr>
        <p:txBody>
          <a:bodyPr/>
          <a:lstStyle>
            <a:lvl1pPr marL="342900" indent="-342900" algn="l" rtl="0" eaLnBrk="0" fontAlgn="base" hangingPunct="0">
              <a:spcBef>
                <a:spcPct val="20000"/>
              </a:spcBef>
              <a:spcAft>
                <a:spcPct val="0"/>
              </a:spcAft>
              <a:buClr>
                <a:srgbClr val="822433"/>
              </a:buClr>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00"/>
                </a:solidFill>
                <a:latin typeface="+mn-lt"/>
                <a:ea typeface="+mn-ea"/>
              </a:defRPr>
            </a:lvl2pPr>
            <a:lvl3pPr marL="1143000" indent="-228600" algn="l" rtl="0" eaLnBrk="0" fontAlgn="base" hangingPunct="0">
              <a:spcBef>
                <a:spcPct val="20000"/>
              </a:spcBef>
              <a:spcAft>
                <a:spcPct val="0"/>
              </a:spcAft>
              <a:buChar char="•"/>
              <a:defRPr sz="1600">
                <a:solidFill>
                  <a:srgbClr val="000000"/>
                </a:solidFill>
                <a:latin typeface="+mn-lt"/>
                <a:ea typeface="+mn-ea"/>
              </a:defRPr>
            </a:lvl3pPr>
            <a:lvl4pPr marL="1562100" indent="-228600" algn="l" rtl="0" eaLnBrk="0" fontAlgn="base" hangingPunct="0">
              <a:spcBef>
                <a:spcPct val="20000"/>
              </a:spcBef>
              <a:spcAft>
                <a:spcPct val="0"/>
              </a:spcAft>
              <a:buChar char="–"/>
              <a:defRPr sz="1400">
                <a:solidFill>
                  <a:srgbClr val="000000"/>
                </a:solidFill>
                <a:latin typeface="+mn-lt"/>
                <a:ea typeface="+mn-ea"/>
              </a:defRPr>
            </a:lvl4pPr>
            <a:lvl5pPr marL="1981200" indent="-228600" algn="l" rtl="0" eaLnBrk="0" fontAlgn="base" hangingPunct="0">
              <a:spcBef>
                <a:spcPct val="20000"/>
              </a:spcBef>
              <a:spcAft>
                <a:spcPct val="0"/>
              </a:spcAft>
              <a:buChar char="»"/>
              <a:defRPr sz="1200">
                <a:solidFill>
                  <a:srgbClr val="000000"/>
                </a:solidFill>
                <a:latin typeface="+mn-lt"/>
                <a:ea typeface="+mn-ea"/>
              </a:defRPr>
            </a:lvl5pPr>
            <a:lvl6pPr marL="2438400" indent="-228600" algn="l" rtl="0" fontAlgn="base">
              <a:spcBef>
                <a:spcPct val="20000"/>
              </a:spcBef>
              <a:spcAft>
                <a:spcPct val="0"/>
              </a:spcAft>
              <a:buChar char="»"/>
              <a:defRPr sz="1200">
                <a:solidFill>
                  <a:srgbClr val="000000"/>
                </a:solidFill>
                <a:latin typeface="+mn-lt"/>
                <a:ea typeface="+mn-ea"/>
              </a:defRPr>
            </a:lvl6pPr>
            <a:lvl7pPr marL="2895600" indent="-228600" algn="l" rtl="0" fontAlgn="base">
              <a:spcBef>
                <a:spcPct val="20000"/>
              </a:spcBef>
              <a:spcAft>
                <a:spcPct val="0"/>
              </a:spcAft>
              <a:buChar char="»"/>
              <a:defRPr sz="1200">
                <a:solidFill>
                  <a:srgbClr val="000000"/>
                </a:solidFill>
                <a:latin typeface="+mn-lt"/>
                <a:ea typeface="+mn-ea"/>
              </a:defRPr>
            </a:lvl7pPr>
            <a:lvl8pPr marL="3352800" indent="-228600" algn="l" rtl="0" fontAlgn="base">
              <a:spcBef>
                <a:spcPct val="20000"/>
              </a:spcBef>
              <a:spcAft>
                <a:spcPct val="0"/>
              </a:spcAft>
              <a:buChar char="»"/>
              <a:defRPr sz="1200">
                <a:solidFill>
                  <a:srgbClr val="000000"/>
                </a:solidFill>
                <a:latin typeface="+mn-lt"/>
                <a:ea typeface="+mn-ea"/>
              </a:defRPr>
            </a:lvl8pPr>
            <a:lvl9pPr marL="3810000" indent="-228600" algn="l" rtl="0" fontAlgn="base">
              <a:spcBef>
                <a:spcPct val="20000"/>
              </a:spcBef>
              <a:spcAft>
                <a:spcPct val="0"/>
              </a:spcAft>
              <a:buChar char="»"/>
              <a:defRPr sz="1200">
                <a:solidFill>
                  <a:srgbClr val="000000"/>
                </a:solidFill>
                <a:latin typeface="+mn-lt"/>
                <a:ea typeface="+mn-ea"/>
              </a:defRPr>
            </a:lvl9pPr>
          </a:lstStyle>
          <a:p>
            <a:pPr marL="0" indent="0" algn="r" eaLnBrk="1" hangingPunct="1">
              <a:buNone/>
            </a:pPr>
            <a:r>
              <a:rPr lang="it-IT" b="1" dirty="0" smtClean="0">
                <a:solidFill>
                  <a:schemeClr val="bg1"/>
                </a:solidFill>
              </a:rPr>
              <a:t>Tiziano Flati and Roberto Navigli</a:t>
            </a:r>
            <a:endParaRPr lang="en-GB" b="1" dirty="0" smtClean="0">
              <a:solidFill>
                <a:schemeClr val="bg1"/>
              </a:solidFill>
            </a:endParaRPr>
          </a:p>
        </p:txBody>
      </p:sp>
      <p:sp>
        <p:nvSpPr>
          <p:cNvPr id="11" name="Rectangle 3"/>
          <p:cNvSpPr txBox="1">
            <a:spLocks noChangeArrowheads="1"/>
          </p:cNvSpPr>
          <p:nvPr/>
        </p:nvSpPr>
        <p:spPr>
          <a:xfrm>
            <a:off x="0" y="204786"/>
            <a:ext cx="9126538" cy="1353787"/>
          </a:xfrm>
          <a:prstGeom prst="rect">
            <a:avLst/>
          </a:prstGeom>
        </p:spPr>
        <p:txBody>
          <a:bodyPr/>
          <a:lstStyle>
            <a:lvl1pPr algn="l" rtl="0" eaLnBrk="0" fontAlgn="base" hangingPunct="0">
              <a:spcBef>
                <a:spcPct val="0"/>
              </a:spcBef>
              <a:spcAft>
                <a:spcPct val="0"/>
              </a:spcAft>
              <a:defRPr sz="2400" b="1">
                <a:solidFill>
                  <a:srgbClr val="822433"/>
                </a:solidFill>
                <a:latin typeface="+mj-lt"/>
                <a:ea typeface="+mj-ea"/>
                <a:cs typeface="+mj-cs"/>
              </a:defRPr>
            </a:lvl1pPr>
            <a:lvl2pPr algn="l" rtl="0" eaLnBrk="0" fontAlgn="base" hangingPunct="0">
              <a:spcBef>
                <a:spcPct val="0"/>
              </a:spcBef>
              <a:spcAft>
                <a:spcPct val="0"/>
              </a:spcAft>
              <a:defRPr sz="2400" b="1">
                <a:solidFill>
                  <a:srgbClr val="822433"/>
                </a:solidFill>
                <a:latin typeface="Arial" charset="0"/>
                <a:ea typeface="ＭＳ Ｐゴシック" charset="-128"/>
              </a:defRPr>
            </a:lvl2pPr>
            <a:lvl3pPr algn="l" rtl="0" eaLnBrk="0" fontAlgn="base" hangingPunct="0">
              <a:spcBef>
                <a:spcPct val="0"/>
              </a:spcBef>
              <a:spcAft>
                <a:spcPct val="0"/>
              </a:spcAft>
              <a:defRPr sz="2400" b="1">
                <a:solidFill>
                  <a:srgbClr val="822433"/>
                </a:solidFill>
                <a:latin typeface="Arial" charset="0"/>
                <a:ea typeface="ＭＳ Ｐゴシック" charset="-128"/>
              </a:defRPr>
            </a:lvl3pPr>
            <a:lvl4pPr algn="l" rtl="0" eaLnBrk="0" fontAlgn="base" hangingPunct="0">
              <a:spcBef>
                <a:spcPct val="0"/>
              </a:spcBef>
              <a:spcAft>
                <a:spcPct val="0"/>
              </a:spcAft>
              <a:defRPr sz="2400" b="1">
                <a:solidFill>
                  <a:srgbClr val="822433"/>
                </a:solidFill>
                <a:latin typeface="Arial" charset="0"/>
                <a:ea typeface="ＭＳ Ｐゴシック" charset="-128"/>
              </a:defRPr>
            </a:lvl4pPr>
            <a:lvl5pPr algn="l" rtl="0" eaLnBrk="0" fontAlgn="base" hangingPunct="0">
              <a:spcBef>
                <a:spcPct val="0"/>
              </a:spcBef>
              <a:spcAft>
                <a:spcPct val="0"/>
              </a:spcAft>
              <a:defRPr sz="2400" b="1">
                <a:solidFill>
                  <a:srgbClr val="822433"/>
                </a:solidFill>
                <a:latin typeface="Arial" charset="0"/>
                <a:ea typeface="ＭＳ Ｐゴシック" charset="-128"/>
              </a:defRPr>
            </a:lvl5pPr>
            <a:lvl6pPr marL="457200" algn="l" rtl="0" fontAlgn="base">
              <a:spcBef>
                <a:spcPct val="0"/>
              </a:spcBef>
              <a:spcAft>
                <a:spcPct val="0"/>
              </a:spcAft>
              <a:defRPr sz="2400" b="1">
                <a:solidFill>
                  <a:srgbClr val="822433"/>
                </a:solidFill>
                <a:latin typeface="Arial" charset="0"/>
                <a:ea typeface="ＭＳ Ｐゴシック" charset="-128"/>
              </a:defRPr>
            </a:lvl6pPr>
            <a:lvl7pPr marL="914400" algn="l" rtl="0" fontAlgn="base">
              <a:spcBef>
                <a:spcPct val="0"/>
              </a:spcBef>
              <a:spcAft>
                <a:spcPct val="0"/>
              </a:spcAft>
              <a:defRPr sz="2400" b="1">
                <a:solidFill>
                  <a:srgbClr val="822433"/>
                </a:solidFill>
                <a:latin typeface="Arial" charset="0"/>
                <a:ea typeface="ＭＳ Ｐゴシック" charset="-128"/>
              </a:defRPr>
            </a:lvl7pPr>
            <a:lvl8pPr marL="1371600" algn="l" rtl="0" fontAlgn="base">
              <a:spcBef>
                <a:spcPct val="0"/>
              </a:spcBef>
              <a:spcAft>
                <a:spcPct val="0"/>
              </a:spcAft>
              <a:defRPr sz="2400" b="1">
                <a:solidFill>
                  <a:srgbClr val="822433"/>
                </a:solidFill>
                <a:latin typeface="Arial" charset="0"/>
                <a:ea typeface="ＭＳ Ｐゴシック" charset="-128"/>
              </a:defRPr>
            </a:lvl8pPr>
            <a:lvl9pPr marL="1828800" algn="l" rtl="0" fontAlgn="base">
              <a:spcBef>
                <a:spcPct val="0"/>
              </a:spcBef>
              <a:spcAft>
                <a:spcPct val="0"/>
              </a:spcAft>
              <a:defRPr sz="2400" b="1">
                <a:solidFill>
                  <a:srgbClr val="822433"/>
                </a:solidFill>
                <a:latin typeface="Arial" charset="0"/>
                <a:ea typeface="ＭＳ Ｐゴシック" charset="-128"/>
              </a:defRPr>
            </a:lvl9pPr>
          </a:lstStyle>
          <a:p>
            <a:pPr eaLnBrk="1" hangingPunct="1"/>
            <a:r>
              <a:rPr lang="en-US" sz="2800" dirty="0">
                <a:solidFill>
                  <a:schemeClr val="bg1"/>
                </a:solidFill>
              </a:rPr>
              <a:t>Three birds (in the LLOD cloud) with one stone: </a:t>
            </a:r>
            <a:r>
              <a:rPr lang="en-US" sz="2800" dirty="0" err="1">
                <a:solidFill>
                  <a:schemeClr val="bg1"/>
                </a:solidFill>
              </a:rPr>
              <a:t>BabelNet</a:t>
            </a:r>
            <a:r>
              <a:rPr lang="en-US" sz="2800" dirty="0">
                <a:solidFill>
                  <a:schemeClr val="bg1"/>
                </a:solidFill>
              </a:rPr>
              <a:t>, </a:t>
            </a:r>
            <a:r>
              <a:rPr lang="en-US" sz="2800" dirty="0" err="1">
                <a:solidFill>
                  <a:schemeClr val="bg1"/>
                </a:solidFill>
              </a:rPr>
              <a:t>Babelfy</a:t>
            </a:r>
            <a:r>
              <a:rPr lang="en-US" sz="2800" dirty="0">
                <a:solidFill>
                  <a:schemeClr val="bg1"/>
                </a:solidFill>
              </a:rPr>
              <a:t> and the Wikipedia </a:t>
            </a:r>
            <a:r>
              <a:rPr lang="en-US" sz="2800" dirty="0" err="1">
                <a:solidFill>
                  <a:schemeClr val="bg1"/>
                </a:solidFill>
              </a:rPr>
              <a:t>Bitaxonomy</a:t>
            </a:r>
            <a:endParaRPr lang="en-GB" sz="2800" dirty="0" smtClean="0">
              <a:solidFill>
                <a:schemeClr val="bg1"/>
              </a:solidFill>
            </a:endParaRPr>
          </a:p>
        </p:txBody>
      </p:sp>
    </p:spTree>
    <p:extLst>
      <p:ext uri="{BB962C8B-B14F-4D97-AF65-F5344CB8AC3E}">
        <p14:creationId xmlns:p14="http://schemas.microsoft.com/office/powerpoint/2010/main" val="4894739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Three birds (in the LLOD cloud) with one stone: BabelNet, Babelfy and the Wikipedia Bitaxonomy</a:t>
            </a:r>
            <a:endParaRPr lang="en-GB" dirty="0" smtClean="0"/>
          </a:p>
        </p:txBody>
      </p:sp>
      <p:sp>
        <p:nvSpPr>
          <p:cNvPr id="3" name="Segnaposto numero diapositiva 2"/>
          <p:cNvSpPr>
            <a:spLocks noGrp="1"/>
          </p:cNvSpPr>
          <p:nvPr>
            <p:ph type="sldNum" sz="quarter" idx="12"/>
          </p:nvPr>
        </p:nvSpPr>
        <p:spPr/>
        <p:txBody>
          <a:bodyPr/>
          <a:lstStyle/>
          <a:p>
            <a:fld id="{6F94B597-40F5-40E7-A85B-B78A03F82D74}" type="slidenum">
              <a:rPr lang="it-IT" smtClean="0"/>
              <a:pPr/>
              <a:t>10</a:t>
            </a:fld>
            <a:endParaRPr lang="it-IT"/>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67" b="12109"/>
          <a:stretch/>
        </p:blipFill>
        <p:spPr bwMode="auto">
          <a:xfrm>
            <a:off x="16134" y="304800"/>
            <a:ext cx="9127866"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51" y="4148138"/>
            <a:ext cx="8666163"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304800" y="2838450"/>
            <a:ext cx="8382000" cy="1169551"/>
          </a:xfrm>
          <a:prstGeom prst="rect">
            <a:avLst/>
          </a:prstGeom>
          <a:noFill/>
        </p:spPr>
        <p:txBody>
          <a:bodyPr wrap="square" rtlCol="0">
            <a:spAutoFit/>
          </a:bodyPr>
          <a:lstStyle/>
          <a:p>
            <a:r>
              <a:rPr lang="en-US" sz="1400" dirty="0">
                <a:solidFill>
                  <a:srgbClr val="000000"/>
                </a:solidFill>
                <a:latin typeface="+mn-lt"/>
                <a:ea typeface="Adobe Ming Std L" pitchFamily="18" charset="-128"/>
              </a:rPr>
              <a:t>Hercules is a 1997 American animated musical fantasy film produced by Walt Disney Feature Animation and released by Walt Disney Pictures. The 35th animated feature in the Walt Disney Animated Classics series, the film was directed by Ron Clements and John </a:t>
            </a:r>
            <a:r>
              <a:rPr lang="en-US" sz="1400" dirty="0" err="1">
                <a:solidFill>
                  <a:srgbClr val="000000"/>
                </a:solidFill>
                <a:latin typeface="+mn-lt"/>
                <a:ea typeface="Adobe Ming Std L" pitchFamily="18" charset="-128"/>
              </a:rPr>
              <a:t>Musker</a:t>
            </a:r>
            <a:r>
              <a:rPr lang="en-US" sz="1400" dirty="0">
                <a:solidFill>
                  <a:srgbClr val="000000"/>
                </a:solidFill>
                <a:latin typeface="+mn-lt"/>
                <a:ea typeface="Adobe Ming Std L" pitchFamily="18" charset="-128"/>
              </a:rPr>
              <a:t>. The film is loosely based on the legendary Greek mythology hero Heracles (known in the film by his Roman name, Hercules), the son of Zeus, in Greek mythology.</a:t>
            </a:r>
          </a:p>
        </p:txBody>
      </p:sp>
      <p:cxnSp>
        <p:nvCxnSpPr>
          <p:cNvPr id="21" name="Connettore 1 20"/>
          <p:cNvCxnSpPr/>
          <p:nvPr/>
        </p:nvCxnSpPr>
        <p:spPr bwMode="auto">
          <a:xfrm>
            <a:off x="4747846" y="3686175"/>
            <a:ext cx="1414829" cy="1315464"/>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421" y="113201"/>
            <a:ext cx="3028950" cy="3495675"/>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33" name="Connettore 1 32"/>
          <p:cNvCxnSpPr/>
          <p:nvPr/>
        </p:nvCxnSpPr>
        <p:spPr bwMode="auto">
          <a:xfrm flipH="1">
            <a:off x="5919421" y="3423225"/>
            <a:ext cx="223471" cy="808806"/>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840032"/>
            <a:ext cx="3028950" cy="3495675"/>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28" name="Connettore 1 27"/>
          <p:cNvCxnSpPr/>
          <p:nvPr/>
        </p:nvCxnSpPr>
        <p:spPr bwMode="auto">
          <a:xfrm>
            <a:off x="3364523" y="4008001"/>
            <a:ext cx="879231" cy="916424"/>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2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9573" y="3005138"/>
            <a:ext cx="3028950" cy="1143000"/>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850" y="2515107"/>
            <a:ext cx="3028950" cy="914400"/>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32" name="Connettore 1 31"/>
          <p:cNvCxnSpPr/>
          <p:nvPr/>
        </p:nvCxnSpPr>
        <p:spPr bwMode="auto">
          <a:xfrm>
            <a:off x="7412648" y="3206994"/>
            <a:ext cx="637076" cy="1693252"/>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922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8350" y="1785938"/>
            <a:ext cx="3028950" cy="3495675"/>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22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6025" y="1171575"/>
            <a:ext cx="2847975" cy="3333750"/>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19" name="Connettore 1 18"/>
          <p:cNvCxnSpPr/>
          <p:nvPr/>
        </p:nvCxnSpPr>
        <p:spPr bwMode="auto">
          <a:xfrm>
            <a:off x="6893169" y="4335707"/>
            <a:ext cx="193431" cy="1284043"/>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1" name="Connettore 1 30"/>
          <p:cNvCxnSpPr/>
          <p:nvPr/>
        </p:nvCxnSpPr>
        <p:spPr bwMode="auto">
          <a:xfrm>
            <a:off x="4580067" y="4335707"/>
            <a:ext cx="1115883" cy="1284043"/>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50341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500"/>
                                        <p:tgtEl>
                                          <p:spTgt spid="92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9221"/>
                                        </p:tgtEl>
                                        <p:attrNameLst>
                                          <p:attrName>style.visibility</p:attrName>
                                        </p:attrNameLst>
                                      </p:cBhvr>
                                      <p:to>
                                        <p:strVal val="visible"/>
                                      </p:to>
                                    </p:set>
                                    <p:animEffect transition="in" filter="fade">
                                      <p:cBhvr>
                                        <p:cTn id="18"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Three birds (in the LLOD cloud) with one stone: BabelNet, Babelfy and the Wikipedia Bitaxonomy</a:t>
            </a:r>
            <a:endParaRPr lang="en-GB" dirty="0" smtClean="0"/>
          </a:p>
        </p:txBody>
      </p:sp>
      <p:sp>
        <p:nvSpPr>
          <p:cNvPr id="3" name="Segnaposto numero diapositiva 2"/>
          <p:cNvSpPr>
            <a:spLocks noGrp="1"/>
          </p:cNvSpPr>
          <p:nvPr>
            <p:ph type="sldNum" sz="quarter" idx="12"/>
          </p:nvPr>
        </p:nvSpPr>
        <p:spPr/>
        <p:txBody>
          <a:bodyPr/>
          <a:lstStyle/>
          <a:p>
            <a:fld id="{6F94B597-40F5-40E7-A85B-B78A03F82D74}" type="slidenum">
              <a:rPr lang="it-IT" smtClean="0"/>
              <a:pPr/>
              <a:t>11</a:t>
            </a:fld>
            <a:endParaRPr lang="it-IT"/>
          </a:p>
        </p:txBody>
      </p:sp>
      <p:sp>
        <p:nvSpPr>
          <p:cNvPr id="4" name="Segnaposto contenuto 3"/>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097"/>
          <a:stretch/>
        </p:blipFill>
        <p:spPr bwMode="auto">
          <a:xfrm>
            <a:off x="0" y="852488"/>
            <a:ext cx="91440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po 7"/>
          <p:cNvGrpSpPr/>
          <p:nvPr/>
        </p:nvGrpSpPr>
        <p:grpSpPr>
          <a:xfrm>
            <a:off x="236220" y="-345840"/>
            <a:ext cx="8396288" cy="1066800"/>
            <a:chOff x="76200" y="-342900"/>
            <a:chExt cx="8396288" cy="106680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9273"/>
            <a:stretch/>
          </p:blipFill>
          <p:spPr bwMode="auto">
            <a:xfrm>
              <a:off x="76200" y="83400"/>
              <a:ext cx="6460962" cy="64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521" t="-66558" r="272" b="-1"/>
            <a:stretch/>
          </p:blipFill>
          <p:spPr bwMode="auto">
            <a:xfrm>
              <a:off x="6537162" y="-342900"/>
              <a:ext cx="193532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itolo 9"/>
          <p:cNvSpPr>
            <a:spLocks noGrp="1"/>
          </p:cNvSpPr>
          <p:nvPr>
            <p:ph type="title"/>
          </p:nvPr>
        </p:nvSpPr>
        <p:spPr>
          <a:xfrm>
            <a:off x="3166592" y="80460"/>
            <a:ext cx="8169275" cy="391015"/>
          </a:xfrm>
        </p:spPr>
        <p:txBody>
          <a:bodyPr/>
          <a:lstStyle/>
          <a:p>
            <a:r>
              <a:rPr lang="it-IT" sz="3200" dirty="0" smtClean="0"/>
              <a:t>wibitaxonomy.org</a:t>
            </a:r>
            <a:endParaRPr lang="en-US" sz="4400" dirty="0"/>
          </a:p>
        </p:txBody>
      </p:sp>
      <p:sp>
        <p:nvSpPr>
          <p:cNvPr id="13" name="Rettangolo 12"/>
          <p:cNvSpPr/>
          <p:nvPr/>
        </p:nvSpPr>
        <p:spPr bwMode="auto">
          <a:xfrm>
            <a:off x="2965450" y="187560"/>
            <a:ext cx="209550" cy="4093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1860174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eaLnBrk="1" hangingPunct="1"/>
            <a:r>
              <a:rPr lang="en-US" smtClean="0"/>
              <a:t>Three birds (in the LLOD cloud) with one stone: BabelNet, Babelfy and the Wikipedia Bitaxonomy</a:t>
            </a:r>
            <a:endParaRPr lang="en-GB" dirty="0" smtClean="0"/>
          </a:p>
        </p:txBody>
      </p:sp>
      <p:sp>
        <p:nvSpPr>
          <p:cNvPr id="5" name="Segnaposto numero diapositiva 4"/>
          <p:cNvSpPr>
            <a:spLocks noGrp="1"/>
          </p:cNvSpPr>
          <p:nvPr>
            <p:ph type="sldNum" sz="quarter" idx="12"/>
          </p:nvPr>
        </p:nvSpPr>
        <p:spPr/>
        <p:txBody>
          <a:bodyPr/>
          <a:lstStyle/>
          <a:p>
            <a:pPr>
              <a:defRPr/>
            </a:pPr>
            <a:fld id="{89064A2C-BAD0-4EC6-B7FE-EF505046D980}" type="slidenum">
              <a:rPr lang="it-IT" smtClean="0"/>
              <a:pPr>
                <a:defRPr/>
              </a:pPr>
              <a:t>12</a:t>
            </a:fld>
            <a:endParaRPr lang="it-IT"/>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82" y="0"/>
            <a:ext cx="8237537"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7798" b="15425"/>
          <a:stretch/>
        </p:blipFill>
        <p:spPr bwMode="auto">
          <a:xfrm>
            <a:off x="1277936" y="807522"/>
            <a:ext cx="7866063" cy="528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86" y="1420957"/>
            <a:ext cx="26765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79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70" name="Group 1"/>
          <p:cNvGrpSpPr>
            <a:grpSpLocks/>
          </p:cNvGrpSpPr>
          <p:nvPr/>
        </p:nvGrpSpPr>
        <p:grpSpPr bwMode="auto">
          <a:xfrm>
            <a:off x="0" y="0"/>
            <a:ext cx="9142413" cy="6856413"/>
            <a:chOff x="0" y="0"/>
            <a:chExt cx="6349" cy="4761"/>
          </a:xfrm>
        </p:grpSpPr>
        <p:sp>
          <p:nvSpPr>
            <p:cNvPr id="160776" name="Rectangle 2"/>
            <p:cNvSpPr>
              <a:spLocks noChangeArrowheads="1"/>
            </p:cNvSpPr>
            <p:nvPr/>
          </p:nvSpPr>
          <p:spPr bwMode="auto">
            <a:xfrm>
              <a:off x="0" y="0"/>
              <a:ext cx="6350" cy="4762"/>
            </a:xfrm>
            <a:prstGeom prst="rect">
              <a:avLst/>
            </a:prstGeom>
            <a:solidFill>
              <a:srgbClr val="8224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grpSp>
      <p:pic>
        <p:nvPicPr>
          <p:cNvPr id="160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104" y="1028700"/>
            <a:ext cx="4075112"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0772" name="Rettangolo 10"/>
          <p:cNvSpPr>
            <a:spLocks noChangeArrowheads="1"/>
          </p:cNvSpPr>
          <p:nvPr/>
        </p:nvSpPr>
        <p:spPr bwMode="auto">
          <a:xfrm>
            <a:off x="1633538" y="5192713"/>
            <a:ext cx="7510462" cy="1665287"/>
          </a:xfrm>
          <a:prstGeom prst="rect">
            <a:avLst/>
          </a:prstGeom>
          <a:solidFill>
            <a:schemeClr val="bg1"/>
          </a:solidFill>
          <a:ln w="9525" algn="ctr">
            <a:solidFill>
              <a:schemeClr val="bg1"/>
            </a:solidFill>
            <a:round/>
            <a:headEnd/>
            <a:tailEnd/>
          </a:ln>
        </p:spPr>
        <p:txBody>
          <a:bodyPr lIns="82945" tIns="41473" rIns="82945" bIns="41473"/>
          <a:lstStyle/>
          <a:p>
            <a:endParaRPr lang="it-IT"/>
          </a:p>
        </p:txBody>
      </p:sp>
      <p:sp>
        <p:nvSpPr>
          <p:cNvPr id="160773" name="Rettangolo 11"/>
          <p:cNvSpPr>
            <a:spLocks noChangeArrowheads="1"/>
          </p:cNvSpPr>
          <p:nvPr/>
        </p:nvSpPr>
        <p:spPr bwMode="auto">
          <a:xfrm>
            <a:off x="0" y="5716588"/>
            <a:ext cx="6596063" cy="1141412"/>
          </a:xfrm>
          <a:prstGeom prst="rect">
            <a:avLst/>
          </a:prstGeom>
          <a:solidFill>
            <a:schemeClr val="bg1"/>
          </a:solidFill>
          <a:ln w="9525" algn="ctr">
            <a:solidFill>
              <a:schemeClr val="bg1"/>
            </a:solidFill>
            <a:round/>
            <a:headEnd/>
            <a:tailEnd/>
          </a:ln>
        </p:spPr>
        <p:txBody>
          <a:bodyPr lIns="82945" tIns="41473" rIns="82945" bIns="41473"/>
          <a:lstStyle/>
          <a:p>
            <a:endParaRPr lang="it-IT"/>
          </a:p>
        </p:txBody>
      </p:sp>
      <p:pic>
        <p:nvPicPr>
          <p:cNvPr id="1607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950" y="5257800"/>
            <a:ext cx="1787525"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880348" y="2655888"/>
            <a:ext cx="7334092" cy="442912"/>
          </a:xfrm>
          <a:prstGeom prst="rect">
            <a:avLst/>
          </a:prstGeom>
          <a:noFill/>
          <a:ln w="9525">
            <a:noFill/>
            <a:round/>
            <a:headEnd/>
            <a:tailEnd/>
          </a:ln>
        </p:spPr>
        <p:txBody>
          <a:bodyPr lIns="81639" tIns="63220" rIns="81639" bIns="40820"/>
          <a:lstStyle/>
          <a:p>
            <a:pPr algn="ctr">
              <a:tabLst>
                <a:tab pos="656650" algn="l"/>
                <a:tab pos="1313299" algn="l"/>
                <a:tab pos="1969949" algn="l"/>
                <a:tab pos="2626599" algn="l"/>
              </a:tabLst>
              <a:defRPr/>
            </a:pPr>
            <a:r>
              <a:rPr lang="it-IT" sz="2800" b="1" dirty="0" smtClean="0">
                <a:solidFill>
                  <a:schemeClr val="bg1">
                    <a:lumMod val="85000"/>
                  </a:schemeClr>
                </a:solidFill>
                <a:cs typeface="Arial" charset="0"/>
              </a:rPr>
              <a:t>Tiziano Flati and Roberto Navigli</a:t>
            </a:r>
            <a:endParaRPr lang="it-IT" sz="2800" b="1" dirty="0">
              <a:solidFill>
                <a:schemeClr val="bg1">
                  <a:lumMod val="85000"/>
                </a:schemeClr>
              </a:solidFill>
              <a:cs typeface="Arial" charset="0"/>
            </a:endParaRPr>
          </a:p>
          <a:p>
            <a:pPr algn="ctr">
              <a:tabLst>
                <a:tab pos="656650" algn="l"/>
                <a:tab pos="1313299" algn="l"/>
                <a:tab pos="1969949" algn="l"/>
                <a:tab pos="2626599" algn="l"/>
              </a:tabLst>
              <a:defRPr/>
            </a:pPr>
            <a:endParaRPr lang="it-IT" sz="1000" dirty="0">
              <a:solidFill>
                <a:schemeClr val="bg1">
                  <a:lumMod val="85000"/>
                </a:schemeClr>
              </a:solidFill>
              <a:cs typeface="Arial" charset="0"/>
            </a:endParaRPr>
          </a:p>
          <a:p>
            <a:pPr algn="ctr">
              <a:tabLst>
                <a:tab pos="656650" algn="l"/>
                <a:tab pos="1313299" algn="l"/>
                <a:tab pos="1969949" algn="l"/>
                <a:tab pos="2626599" algn="l"/>
              </a:tabLst>
              <a:defRPr/>
            </a:pPr>
            <a:r>
              <a:rPr lang="it-IT" sz="2600" dirty="0" err="1">
                <a:solidFill>
                  <a:schemeClr val="bg1">
                    <a:lumMod val="85000"/>
                  </a:schemeClr>
                </a:solidFill>
                <a:cs typeface="Arial" charset="0"/>
              </a:rPr>
              <a:t>Linguistic</a:t>
            </a:r>
            <a:r>
              <a:rPr lang="it-IT" sz="2600" dirty="0">
                <a:solidFill>
                  <a:schemeClr val="bg1">
                    <a:lumMod val="85000"/>
                  </a:schemeClr>
                </a:solidFill>
                <a:cs typeface="Arial" charset="0"/>
              </a:rPr>
              <a:t> Computing </a:t>
            </a:r>
            <a:r>
              <a:rPr lang="it-IT" sz="2600" dirty="0" err="1">
                <a:solidFill>
                  <a:schemeClr val="bg1">
                    <a:lumMod val="85000"/>
                  </a:schemeClr>
                </a:solidFill>
                <a:cs typeface="Arial" charset="0"/>
              </a:rPr>
              <a:t>Laboratory</a:t>
            </a:r>
            <a:endParaRPr lang="it-IT" sz="2600" dirty="0">
              <a:solidFill>
                <a:schemeClr val="bg1">
                  <a:lumMod val="85000"/>
                </a:schemeClr>
              </a:solidFill>
              <a:cs typeface="Arial" charset="0"/>
            </a:endParaRPr>
          </a:p>
          <a:p>
            <a:pPr algn="ctr">
              <a:tabLst>
                <a:tab pos="656650" algn="l"/>
                <a:tab pos="1313299" algn="l"/>
                <a:tab pos="1969949" algn="l"/>
                <a:tab pos="2626599" algn="l"/>
              </a:tabLst>
              <a:defRPr/>
            </a:pPr>
            <a:r>
              <a:rPr lang="it-IT" sz="2600" dirty="0">
                <a:solidFill>
                  <a:schemeClr val="bg1">
                    <a:lumMod val="85000"/>
                  </a:schemeClr>
                </a:solidFill>
                <a:cs typeface="Arial" charset="0"/>
              </a:rPr>
              <a:t>http://</a:t>
            </a:r>
            <a:r>
              <a:rPr lang="it-IT" sz="2600" dirty="0" smtClean="0">
                <a:solidFill>
                  <a:schemeClr val="bg1">
                    <a:lumMod val="85000"/>
                  </a:schemeClr>
                </a:solidFill>
                <a:cs typeface="Arial" charset="0"/>
              </a:rPr>
              <a:t>lcl.uniroma1.it</a:t>
            </a:r>
          </a:p>
        </p:txBody>
      </p:sp>
    </p:spTree>
    <p:extLst>
      <p:ext uri="{BB962C8B-B14F-4D97-AF65-F5344CB8AC3E}">
        <p14:creationId xmlns:p14="http://schemas.microsoft.com/office/powerpoint/2010/main" val="8232704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Three </a:t>
            </a:r>
            <a:r>
              <a:rPr lang="it-IT" dirty="0" err="1" smtClean="0"/>
              <a:t>services</a:t>
            </a:r>
            <a:r>
              <a:rPr lang="it-IT" dirty="0" smtClean="0"/>
              <a:t> in the </a:t>
            </a:r>
            <a:r>
              <a:rPr lang="it-IT" dirty="0" err="1" smtClean="0"/>
              <a:t>Linguistic</a:t>
            </a:r>
            <a:r>
              <a:rPr lang="it-IT" dirty="0" smtClean="0"/>
              <a:t> LOD </a:t>
            </a:r>
            <a:r>
              <a:rPr lang="it-IT" dirty="0" err="1" smtClean="0"/>
              <a:t>cloud</a:t>
            </a:r>
            <a:endParaRPr lang="en-US" dirty="0"/>
          </a:p>
        </p:txBody>
      </p:sp>
      <p:sp>
        <p:nvSpPr>
          <p:cNvPr id="7" name="Segnaposto contenuto 6"/>
          <p:cNvSpPr>
            <a:spLocks noGrp="1"/>
          </p:cNvSpPr>
          <p:nvPr>
            <p:ph idx="1"/>
          </p:nvPr>
        </p:nvSpPr>
        <p:spPr/>
        <p:txBody>
          <a:bodyPr/>
          <a:lstStyle/>
          <a:p>
            <a:r>
              <a:rPr lang="it-IT" sz="2800" dirty="0" err="1" smtClean="0"/>
              <a:t>We</a:t>
            </a:r>
            <a:r>
              <a:rPr lang="it-IT" sz="2800" dirty="0" smtClean="0"/>
              <a:t> </a:t>
            </a:r>
            <a:r>
              <a:rPr lang="it-IT" sz="2800" dirty="0" err="1" smtClean="0"/>
              <a:t>present</a:t>
            </a:r>
            <a:r>
              <a:rPr lang="it-IT" sz="2800" dirty="0" smtClean="0"/>
              <a:t> </a:t>
            </a:r>
            <a:r>
              <a:rPr lang="it-IT" sz="2800" b="1" dirty="0" err="1" smtClean="0">
                <a:solidFill>
                  <a:schemeClr val="tx1"/>
                </a:solidFill>
              </a:rPr>
              <a:t>three</a:t>
            </a:r>
            <a:r>
              <a:rPr lang="it-IT" sz="2800" b="1" dirty="0" smtClean="0">
                <a:solidFill>
                  <a:schemeClr val="tx1"/>
                </a:solidFill>
              </a:rPr>
              <a:t> </a:t>
            </a:r>
            <a:r>
              <a:rPr lang="it-IT" sz="2800" b="1" dirty="0" err="1" smtClean="0">
                <a:solidFill>
                  <a:schemeClr val="tx1"/>
                </a:solidFill>
              </a:rPr>
              <a:t>services</a:t>
            </a:r>
            <a:r>
              <a:rPr lang="it-IT" sz="2800" dirty="0" smtClean="0"/>
              <a:t> in the </a:t>
            </a:r>
            <a:r>
              <a:rPr lang="it-IT" sz="2800" dirty="0" err="1" smtClean="0">
                <a:solidFill>
                  <a:schemeClr val="tx1"/>
                </a:solidFill>
              </a:rPr>
              <a:t>Linguistic</a:t>
            </a:r>
            <a:r>
              <a:rPr lang="it-IT" sz="2800" dirty="0" smtClean="0">
                <a:solidFill>
                  <a:schemeClr val="tx1"/>
                </a:solidFill>
              </a:rPr>
              <a:t> </a:t>
            </a:r>
            <a:r>
              <a:rPr lang="it-IT" sz="2800" dirty="0" err="1" smtClean="0">
                <a:solidFill>
                  <a:schemeClr val="tx1"/>
                </a:solidFill>
              </a:rPr>
              <a:t>Linked</a:t>
            </a:r>
            <a:r>
              <a:rPr lang="it-IT" sz="2800" dirty="0" smtClean="0">
                <a:solidFill>
                  <a:schemeClr val="tx1"/>
                </a:solidFill>
              </a:rPr>
              <a:t> Open Data </a:t>
            </a:r>
            <a:r>
              <a:rPr lang="it-IT" sz="2800" dirty="0" err="1" smtClean="0">
                <a:solidFill>
                  <a:schemeClr val="tx1"/>
                </a:solidFill>
              </a:rPr>
              <a:t>cloud</a:t>
            </a:r>
            <a:endParaRPr lang="it-IT" sz="2800" dirty="0" smtClean="0">
              <a:solidFill>
                <a:schemeClr val="tx1"/>
              </a:solidFill>
            </a:endParaRPr>
          </a:p>
          <a:p>
            <a:pPr marL="914400" lvl="1" indent="-457200">
              <a:buFont typeface="+mj-lt"/>
              <a:buAutoNum type="arabicPeriod"/>
            </a:pPr>
            <a:r>
              <a:rPr lang="it-IT" sz="2400" b="1" dirty="0" err="1" smtClean="0"/>
              <a:t>BabelNet</a:t>
            </a:r>
            <a:endParaRPr lang="it-IT" sz="2400" b="1" dirty="0" smtClean="0"/>
          </a:p>
          <a:p>
            <a:pPr marL="914400" lvl="1" indent="-457200">
              <a:buFont typeface="+mj-lt"/>
              <a:buAutoNum type="arabicPeriod"/>
            </a:pPr>
            <a:r>
              <a:rPr lang="it-IT" sz="2400" b="1" dirty="0" err="1" smtClean="0"/>
              <a:t>Babelfy</a:t>
            </a:r>
            <a:endParaRPr lang="it-IT" sz="2400" b="1" dirty="0" smtClean="0"/>
          </a:p>
          <a:p>
            <a:pPr marL="914400" lvl="1" indent="-457200">
              <a:buFont typeface="+mj-lt"/>
              <a:buAutoNum type="arabicPeriod"/>
            </a:pPr>
            <a:r>
              <a:rPr lang="it-IT" sz="2400" b="1" dirty="0" smtClean="0"/>
              <a:t>The Wikipedia </a:t>
            </a:r>
            <a:r>
              <a:rPr lang="it-IT" sz="2400" b="1" dirty="0" err="1" smtClean="0"/>
              <a:t>Bitaxonomy</a:t>
            </a:r>
            <a:endParaRPr lang="it-IT" sz="2400" b="1" dirty="0" smtClean="0"/>
          </a:p>
          <a:p>
            <a:r>
              <a:rPr lang="en-US" sz="2800" dirty="0" smtClean="0">
                <a:solidFill>
                  <a:schemeClr val="tx1"/>
                </a:solidFill>
              </a:rPr>
              <a:t>Querying</a:t>
            </a:r>
            <a:r>
              <a:rPr lang="en-US" sz="2800" dirty="0"/>
              <a:t>, </a:t>
            </a:r>
            <a:r>
              <a:rPr lang="en-US" sz="2800" dirty="0">
                <a:solidFill>
                  <a:schemeClr val="tx1"/>
                </a:solidFill>
              </a:rPr>
              <a:t>exploring</a:t>
            </a:r>
            <a:r>
              <a:rPr lang="en-US" sz="2800" dirty="0"/>
              <a:t> and </a:t>
            </a:r>
            <a:r>
              <a:rPr lang="en-US" sz="2800" dirty="0">
                <a:solidFill>
                  <a:schemeClr val="tx1"/>
                </a:solidFill>
              </a:rPr>
              <a:t>exporting</a:t>
            </a:r>
            <a:r>
              <a:rPr lang="en-US" sz="2800" dirty="0"/>
              <a:t> data </a:t>
            </a:r>
            <a:r>
              <a:rPr lang="en-US" sz="2800" dirty="0" smtClean="0"/>
              <a:t>into </a:t>
            </a:r>
            <a:r>
              <a:rPr lang="en-US" sz="2800" b="1" dirty="0" smtClean="0">
                <a:solidFill>
                  <a:schemeClr val="tx1"/>
                </a:solidFill>
              </a:rPr>
              <a:t>RDF format</a:t>
            </a:r>
            <a:endParaRPr lang="en-US" sz="2800" b="1" dirty="0">
              <a:solidFill>
                <a:schemeClr val="tx1"/>
              </a:solidFill>
            </a:endParaRPr>
          </a:p>
          <a:p>
            <a:r>
              <a:rPr lang="en-US" sz="2800" dirty="0" smtClean="0">
                <a:solidFill>
                  <a:schemeClr val="tx1"/>
                </a:solidFill>
              </a:rPr>
              <a:t>Closely </a:t>
            </a:r>
            <a:r>
              <a:rPr lang="en-US" sz="2800" dirty="0">
                <a:solidFill>
                  <a:schemeClr val="tx1"/>
                </a:solidFill>
              </a:rPr>
              <a:t>intertwined</a:t>
            </a:r>
            <a:r>
              <a:rPr lang="en-US" sz="2800" dirty="0"/>
              <a:t> </a:t>
            </a:r>
            <a:r>
              <a:rPr lang="en-US" sz="2800" dirty="0" smtClean="0"/>
              <a:t>and beneficial </a:t>
            </a:r>
            <a:r>
              <a:rPr lang="en-US" sz="2800" dirty="0"/>
              <a:t>to each </a:t>
            </a:r>
            <a:r>
              <a:rPr lang="en-US" sz="2800" dirty="0" smtClean="0"/>
              <a:t>other</a:t>
            </a:r>
          </a:p>
          <a:p>
            <a:r>
              <a:rPr lang="it-IT" sz="2800" b="1" dirty="0" err="1" smtClean="0">
                <a:solidFill>
                  <a:schemeClr val="tx1"/>
                </a:solidFill>
              </a:rPr>
              <a:t>Multilingual</a:t>
            </a:r>
            <a:r>
              <a:rPr lang="it-IT" sz="2800" b="1" dirty="0" smtClean="0">
                <a:solidFill>
                  <a:schemeClr val="tx1"/>
                </a:solidFill>
              </a:rPr>
              <a:t> </a:t>
            </a:r>
            <a:r>
              <a:rPr lang="it-IT" sz="2800" b="1" dirty="0" smtClean="0"/>
              <a:t>(50 </a:t>
            </a:r>
            <a:r>
              <a:rPr lang="it-IT" sz="2800" b="1" dirty="0" err="1" smtClean="0"/>
              <a:t>languages</a:t>
            </a:r>
            <a:r>
              <a:rPr lang="it-IT" sz="2800" b="1" dirty="0" smtClean="0"/>
              <a:t>!)</a:t>
            </a:r>
            <a:endParaRPr lang="en-US" sz="2800" b="1" dirty="0"/>
          </a:p>
        </p:txBody>
      </p:sp>
      <p:sp>
        <p:nvSpPr>
          <p:cNvPr id="2" name="Segnaposto piè di pagina 1"/>
          <p:cNvSpPr>
            <a:spLocks noGrp="1"/>
          </p:cNvSpPr>
          <p:nvPr>
            <p:ph type="ftr" sz="quarter" idx="11"/>
          </p:nvPr>
        </p:nvSpPr>
        <p:spPr/>
        <p:txBody>
          <a:bodyPr/>
          <a:lstStyle/>
          <a:p>
            <a:pPr eaLnBrk="1" hangingPunct="1"/>
            <a:r>
              <a:rPr lang="en-US" smtClean="0"/>
              <a:t>Three birds (in the LLOD cloud) with one stone: BabelNet, Babelfy and the Wikipedia Bitaxonomy</a:t>
            </a:r>
            <a:endParaRPr lang="en-GB" dirty="0" smtClean="0"/>
          </a:p>
        </p:txBody>
      </p:sp>
      <p:sp>
        <p:nvSpPr>
          <p:cNvPr id="3" name="Segnaposto numero diapositiva 2"/>
          <p:cNvSpPr>
            <a:spLocks noGrp="1"/>
          </p:cNvSpPr>
          <p:nvPr>
            <p:ph type="sldNum" sz="quarter" idx="12"/>
          </p:nvPr>
        </p:nvSpPr>
        <p:spPr/>
        <p:txBody>
          <a:bodyPr/>
          <a:lstStyle/>
          <a:p>
            <a:pPr>
              <a:defRPr/>
            </a:pPr>
            <a:fld id="{6F94B597-40F5-40E7-A85B-B78A03F82D74}" type="slidenum">
              <a:rPr lang="it-IT" smtClean="0"/>
              <a:pPr>
                <a:defRPr/>
              </a:pPr>
              <a:t>2</a:t>
            </a:fld>
            <a:endParaRPr lang="it-IT"/>
          </a:p>
        </p:txBody>
      </p:sp>
    </p:spTree>
    <p:extLst>
      <p:ext uri="{BB962C8B-B14F-4D97-AF65-F5344CB8AC3E}">
        <p14:creationId xmlns:p14="http://schemas.microsoft.com/office/powerpoint/2010/main" val="123921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Three birds (in the LLOD cloud) with one stone: BabelNet, Babelfy and the Wikipedia Bitaxonomy</a:t>
            </a:r>
            <a:endParaRPr lang="en-GB" dirty="0" smtClean="0"/>
          </a:p>
        </p:txBody>
      </p:sp>
      <p:sp>
        <p:nvSpPr>
          <p:cNvPr id="3" name="Segnaposto numero diapositiva 2"/>
          <p:cNvSpPr>
            <a:spLocks noGrp="1"/>
          </p:cNvSpPr>
          <p:nvPr>
            <p:ph type="sldNum" sz="quarter" idx="12"/>
          </p:nvPr>
        </p:nvSpPr>
        <p:spPr/>
        <p:txBody>
          <a:bodyPr/>
          <a:lstStyle/>
          <a:p>
            <a:fld id="{6F94B597-40F5-40E7-A85B-B78A03F82D74}" type="slidenum">
              <a:rPr lang="it-IT" smtClean="0"/>
              <a:pPr/>
              <a:t>3</a:t>
            </a:fld>
            <a:endParaRPr lang="it-IT"/>
          </a:p>
        </p:txBody>
      </p:sp>
      <p:pic>
        <p:nvPicPr>
          <p:cNvPr id="1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9009" y="990600"/>
            <a:ext cx="749106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uppo 16"/>
          <p:cNvGrpSpPr/>
          <p:nvPr/>
        </p:nvGrpSpPr>
        <p:grpSpPr>
          <a:xfrm>
            <a:off x="236220" y="-345840"/>
            <a:ext cx="8396288" cy="1066800"/>
            <a:chOff x="76200" y="-342900"/>
            <a:chExt cx="8396288" cy="106680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9273"/>
            <a:stretch/>
          </p:blipFill>
          <p:spPr bwMode="auto">
            <a:xfrm>
              <a:off x="76200" y="83400"/>
              <a:ext cx="6460962" cy="64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521" t="-66558" r="272" b="-1"/>
            <a:stretch/>
          </p:blipFill>
          <p:spPr bwMode="auto">
            <a:xfrm>
              <a:off x="6537162" y="-342900"/>
              <a:ext cx="193532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itolo 9"/>
          <p:cNvSpPr>
            <a:spLocks noGrp="1"/>
          </p:cNvSpPr>
          <p:nvPr>
            <p:ph type="title"/>
          </p:nvPr>
        </p:nvSpPr>
        <p:spPr>
          <a:xfrm>
            <a:off x="3166592" y="80460"/>
            <a:ext cx="8169275" cy="391015"/>
          </a:xfrm>
        </p:spPr>
        <p:txBody>
          <a:bodyPr/>
          <a:lstStyle/>
          <a:p>
            <a:r>
              <a:rPr lang="it-IT" sz="3200" dirty="0" smtClean="0"/>
              <a:t>babelnet.org</a:t>
            </a:r>
            <a:endParaRPr lang="en-US" sz="4400" dirty="0"/>
          </a:p>
        </p:txBody>
      </p:sp>
      <p:sp>
        <p:nvSpPr>
          <p:cNvPr id="19" name="Rettangolo 18"/>
          <p:cNvSpPr/>
          <p:nvPr/>
        </p:nvSpPr>
        <p:spPr bwMode="auto">
          <a:xfrm>
            <a:off x="2965450" y="187560"/>
            <a:ext cx="209550" cy="4093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bg1"/>
              </a:solidFill>
              <a:effectLst/>
              <a:latin typeface="Arial" charset="0"/>
              <a:ea typeface="ＭＳ Ｐゴシック" charset="-128"/>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720960"/>
            <a:ext cx="7389813"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519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lstStyle/>
          <a:p>
            <a:r>
              <a:rPr lang="it-IT" dirty="0" err="1" smtClean="0"/>
              <a:t>BabelNet</a:t>
            </a:r>
            <a:endParaRPr lang="en-US" dirty="0"/>
          </a:p>
        </p:txBody>
      </p:sp>
      <p:sp>
        <p:nvSpPr>
          <p:cNvPr id="2" name="Segnaposto piè di pagina 1"/>
          <p:cNvSpPr>
            <a:spLocks noGrp="1"/>
          </p:cNvSpPr>
          <p:nvPr>
            <p:ph type="ftr" sz="quarter" idx="11"/>
          </p:nvPr>
        </p:nvSpPr>
        <p:spPr/>
        <p:txBody>
          <a:bodyPr/>
          <a:lstStyle/>
          <a:p>
            <a:r>
              <a:rPr lang="en-US" smtClean="0"/>
              <a:t>Three birds (in the LLOD cloud) with one stone: BabelNet, Babelfy and the Wikipedia Bitaxonomy</a:t>
            </a:r>
            <a:endParaRPr lang="en-GB" dirty="0" smtClean="0"/>
          </a:p>
        </p:txBody>
      </p:sp>
      <p:sp>
        <p:nvSpPr>
          <p:cNvPr id="3" name="Segnaposto numero diapositiva 2"/>
          <p:cNvSpPr>
            <a:spLocks noGrp="1"/>
          </p:cNvSpPr>
          <p:nvPr>
            <p:ph type="sldNum" sz="quarter" idx="12"/>
          </p:nvPr>
        </p:nvSpPr>
        <p:spPr/>
        <p:txBody>
          <a:bodyPr/>
          <a:lstStyle/>
          <a:p>
            <a:fld id="{6F94B597-40F5-40E7-A85B-B78A03F82D74}" type="slidenum">
              <a:rPr lang="it-IT" smtClean="0"/>
              <a:pPr/>
              <a:t>4</a:t>
            </a:fld>
            <a:endParaRPr lang="it-IT"/>
          </a:p>
        </p:txBody>
      </p:sp>
      <p:sp>
        <p:nvSpPr>
          <p:cNvPr id="34" name="Shape 57"/>
          <p:cNvSpPr txBox="1"/>
          <p:nvPr/>
        </p:nvSpPr>
        <p:spPr>
          <a:xfrm>
            <a:off x="380636" y="654004"/>
            <a:ext cx="3816424" cy="660399"/>
          </a:xfrm>
          <a:prstGeom prst="rect">
            <a:avLst/>
          </a:prstGeom>
        </p:spPr>
        <p:txBody>
          <a:bodyPr lIns="91425" tIns="91425" rIns="91425" bIns="91425" anchor="t" anchorCtr="0">
            <a:noAutofit/>
          </a:bodyPr>
          <a:lstStyle/>
          <a:p>
            <a:pPr>
              <a:buNone/>
            </a:pPr>
            <a:r>
              <a:rPr lang="en" sz="2400" dirty="0">
                <a:solidFill>
                  <a:srgbClr val="003366"/>
                </a:solidFill>
                <a:latin typeface="+mn-lt"/>
                <a:ea typeface="Trebuchet MS"/>
                <a:cs typeface="Trebuchet MS"/>
                <a:sym typeface="Trebuchet MS"/>
              </a:rPr>
              <a:t>Traditional lexical resources</a:t>
            </a:r>
          </a:p>
        </p:txBody>
      </p:sp>
      <p:sp>
        <p:nvSpPr>
          <p:cNvPr id="35" name="Shape 58"/>
          <p:cNvSpPr txBox="1"/>
          <p:nvPr/>
        </p:nvSpPr>
        <p:spPr>
          <a:xfrm>
            <a:off x="5717161" y="654004"/>
            <a:ext cx="3454243" cy="660399"/>
          </a:xfrm>
          <a:prstGeom prst="rect">
            <a:avLst/>
          </a:prstGeom>
        </p:spPr>
        <p:txBody>
          <a:bodyPr lIns="91425" tIns="91425" rIns="91425" bIns="91425" anchor="t" anchorCtr="0">
            <a:noAutofit/>
          </a:bodyPr>
          <a:lstStyle/>
          <a:p>
            <a:pPr lvl="0"/>
            <a:r>
              <a:rPr lang="en" sz="2400" dirty="0">
                <a:solidFill>
                  <a:srgbClr val="003366"/>
                </a:solidFill>
                <a:latin typeface="+mn-lt"/>
                <a:ea typeface="Trebuchet MS"/>
                <a:cs typeface="Trebuchet MS"/>
                <a:sym typeface="Trebuchet MS"/>
              </a:rPr>
              <a:t>Collaborative lexical resources</a:t>
            </a:r>
          </a:p>
        </p:txBody>
      </p:sp>
      <p:sp>
        <p:nvSpPr>
          <p:cNvPr id="36" name="Shape 59"/>
          <p:cNvSpPr txBox="1"/>
          <p:nvPr/>
        </p:nvSpPr>
        <p:spPr>
          <a:xfrm>
            <a:off x="7018675" y="2535434"/>
            <a:ext cx="1366500" cy="11199"/>
          </a:xfrm>
          <a:prstGeom prst="rect">
            <a:avLst/>
          </a:prstGeom>
        </p:spPr>
        <p:txBody>
          <a:bodyPr lIns="91425" tIns="91425" rIns="91425" bIns="91425" anchor="t" anchorCtr="0">
            <a:noAutofit/>
          </a:bodyPr>
          <a:lstStyle/>
          <a:p>
            <a:endParaRPr/>
          </a:p>
        </p:txBody>
      </p:sp>
      <p:sp>
        <p:nvSpPr>
          <p:cNvPr id="37" name="Shape 60"/>
          <p:cNvSpPr txBox="1"/>
          <p:nvPr/>
        </p:nvSpPr>
        <p:spPr>
          <a:xfrm>
            <a:off x="31167" y="4530204"/>
            <a:ext cx="4312233" cy="1368152"/>
          </a:xfrm>
          <a:prstGeom prst="rect">
            <a:avLst/>
          </a:prstGeom>
        </p:spPr>
        <p:txBody>
          <a:bodyPr lIns="91425" tIns="91425" rIns="91425" bIns="91425" anchor="t" anchorCtr="0">
            <a:noAutofit/>
          </a:bodyPr>
          <a:lstStyle/>
          <a:p>
            <a:pPr marL="285750" lvl="0" indent="-285750" rtl="0">
              <a:buFont typeface="Arial"/>
              <a:buChar char="•"/>
            </a:pPr>
            <a:r>
              <a:rPr lang="en" sz="2000" dirty="0" smtClean="0">
                <a:solidFill>
                  <a:srgbClr val="003366"/>
                </a:solidFill>
                <a:latin typeface="+mn-lt"/>
              </a:rPr>
              <a:t>fully-structured</a:t>
            </a:r>
            <a:endParaRPr lang="en" sz="2000" dirty="0">
              <a:solidFill>
                <a:srgbClr val="003366"/>
              </a:solidFill>
              <a:latin typeface="+mn-lt"/>
            </a:endParaRPr>
          </a:p>
          <a:p>
            <a:pPr marL="285750" lvl="0" indent="-285750" rtl="0">
              <a:buFont typeface="Arial"/>
              <a:buChar char="•"/>
            </a:pPr>
            <a:r>
              <a:rPr lang="en" sz="2000" dirty="0" smtClean="0">
                <a:solidFill>
                  <a:srgbClr val="003366"/>
                </a:solidFill>
                <a:latin typeface="+mn-lt"/>
              </a:rPr>
              <a:t>manually </a:t>
            </a:r>
            <a:r>
              <a:rPr lang="en" sz="2000" dirty="0">
                <a:solidFill>
                  <a:srgbClr val="003366"/>
                </a:solidFill>
                <a:latin typeface="+mn-lt"/>
              </a:rPr>
              <a:t>curated by </a:t>
            </a:r>
            <a:r>
              <a:rPr lang="en" sz="2000" dirty="0" smtClean="0">
                <a:solidFill>
                  <a:srgbClr val="003366"/>
                </a:solidFill>
                <a:latin typeface="+mn-lt"/>
              </a:rPr>
              <a:t>experts</a:t>
            </a:r>
            <a:endParaRPr lang="fr-FR" sz="2000" dirty="0" smtClean="0">
              <a:solidFill>
                <a:srgbClr val="003366"/>
              </a:solidFill>
              <a:latin typeface="+mn-lt"/>
            </a:endParaRPr>
          </a:p>
          <a:p>
            <a:pPr marL="285750" indent="-285750">
              <a:buFont typeface="Arial"/>
              <a:buChar char="•"/>
            </a:pPr>
            <a:r>
              <a:rPr lang="en" sz="2000" dirty="0" smtClean="0">
                <a:solidFill>
                  <a:srgbClr val="003366"/>
                </a:solidFill>
                <a:latin typeface="+mn-lt"/>
              </a:rPr>
              <a:t>available </a:t>
            </a:r>
            <a:r>
              <a:rPr lang="en" sz="2000" dirty="0">
                <a:solidFill>
                  <a:srgbClr val="003366"/>
                </a:solidFill>
                <a:latin typeface="+mn-lt"/>
              </a:rPr>
              <a:t>for a few </a:t>
            </a:r>
            <a:r>
              <a:rPr lang="en" sz="2000" dirty="0" smtClean="0">
                <a:solidFill>
                  <a:srgbClr val="003366"/>
                </a:solidFill>
                <a:latin typeface="+mn-lt"/>
              </a:rPr>
              <a:t>languages</a:t>
            </a:r>
            <a:endParaRPr lang="fr-FR" sz="2000" dirty="0" smtClean="0">
              <a:solidFill>
                <a:srgbClr val="003366"/>
              </a:solidFill>
              <a:latin typeface="+mn-lt"/>
            </a:endParaRPr>
          </a:p>
          <a:p>
            <a:pPr marL="285750" lvl="0" indent="-285750">
              <a:buFont typeface="Arial"/>
              <a:buChar char="•"/>
            </a:pPr>
            <a:r>
              <a:rPr lang="en" sz="2000" dirty="0">
                <a:solidFill>
                  <a:srgbClr val="003366"/>
                </a:solidFill>
                <a:latin typeface="+mn-lt"/>
              </a:rPr>
              <a:t>difficult to maintain and update</a:t>
            </a:r>
          </a:p>
          <a:p>
            <a:pPr marL="285750" indent="-285750">
              <a:buFont typeface="Arial"/>
              <a:buChar char="•"/>
            </a:pPr>
            <a:endParaRPr lang="en" sz="2000" dirty="0">
              <a:solidFill>
                <a:srgbClr val="003366"/>
              </a:solidFill>
              <a:latin typeface="+mn-lt"/>
            </a:endParaRPr>
          </a:p>
        </p:txBody>
      </p:sp>
      <p:grpSp>
        <p:nvGrpSpPr>
          <p:cNvPr id="38" name="Shape 61"/>
          <p:cNvGrpSpPr/>
          <p:nvPr/>
        </p:nvGrpSpPr>
        <p:grpSpPr>
          <a:xfrm>
            <a:off x="7020272" y="1700807"/>
            <a:ext cx="1368152" cy="2520281"/>
            <a:chOff x="6932467" y="1485550"/>
            <a:chExt cx="1366500" cy="2581799"/>
          </a:xfrm>
        </p:grpSpPr>
        <p:sp>
          <p:nvSpPr>
            <p:cNvPr id="39" name="Shape 62"/>
            <p:cNvSpPr/>
            <p:nvPr/>
          </p:nvSpPr>
          <p:spPr>
            <a:xfrm>
              <a:off x="6932467" y="1485550"/>
              <a:ext cx="1366500" cy="2581799"/>
            </a:xfrm>
            <a:prstGeom prst="roundRect">
              <a:avLst>
                <a:gd name="adj" fmla="val 16667"/>
              </a:avLst>
            </a:prstGeom>
            <a:solidFill>
              <a:srgbClr val="F3F3F3"/>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pic>
          <p:nvPicPr>
            <p:cNvPr id="40" name="Shape 63"/>
            <p:cNvPicPr preferRelativeResize="0"/>
            <p:nvPr/>
          </p:nvPicPr>
          <p:blipFill>
            <a:blip r:embed="rId2"/>
            <a:stretch>
              <a:fillRect/>
            </a:stretch>
          </p:blipFill>
          <p:spPr>
            <a:xfrm>
              <a:off x="7264453" y="2440542"/>
              <a:ext cx="676800" cy="676800"/>
            </a:xfrm>
            <a:prstGeom prst="rect">
              <a:avLst/>
            </a:prstGeom>
          </p:spPr>
        </p:pic>
        <p:pic>
          <p:nvPicPr>
            <p:cNvPr id="41" name="Shape 64"/>
            <p:cNvPicPr preferRelativeResize="0"/>
            <p:nvPr/>
          </p:nvPicPr>
          <p:blipFill>
            <a:blip r:embed="rId3"/>
            <a:stretch>
              <a:fillRect/>
            </a:stretch>
          </p:blipFill>
          <p:spPr>
            <a:xfrm>
              <a:off x="7271057" y="1607991"/>
              <a:ext cx="676799" cy="691160"/>
            </a:xfrm>
            <a:prstGeom prst="rect">
              <a:avLst/>
            </a:prstGeom>
          </p:spPr>
        </p:pic>
        <p:pic>
          <p:nvPicPr>
            <p:cNvPr id="42" name="Shape 65"/>
            <p:cNvPicPr preferRelativeResize="0"/>
            <p:nvPr/>
          </p:nvPicPr>
          <p:blipFill>
            <a:blip r:embed="rId4"/>
            <a:stretch>
              <a:fillRect/>
            </a:stretch>
          </p:blipFill>
          <p:spPr>
            <a:xfrm>
              <a:off x="7261820" y="3230655"/>
              <a:ext cx="707609" cy="676799"/>
            </a:xfrm>
            <a:prstGeom prst="rect">
              <a:avLst/>
            </a:prstGeom>
          </p:spPr>
        </p:pic>
      </p:grpSp>
      <p:sp>
        <p:nvSpPr>
          <p:cNvPr id="43" name="Shape 66"/>
          <p:cNvSpPr txBox="1"/>
          <p:nvPr/>
        </p:nvSpPr>
        <p:spPr>
          <a:xfrm>
            <a:off x="4864100" y="4530204"/>
            <a:ext cx="4307304" cy="1245827"/>
          </a:xfrm>
          <a:prstGeom prst="rect">
            <a:avLst/>
          </a:prstGeom>
        </p:spPr>
        <p:txBody>
          <a:bodyPr lIns="91425" tIns="91425" rIns="91425" bIns="91425" anchor="t" anchorCtr="0">
            <a:noAutofit/>
          </a:bodyPr>
          <a:lstStyle/>
          <a:p>
            <a:pPr marL="285750" lvl="0" indent="-285750">
              <a:buFont typeface="Arial"/>
              <a:buChar char="•"/>
            </a:pPr>
            <a:r>
              <a:rPr lang="en" sz="2000" dirty="0" smtClean="0">
                <a:solidFill>
                  <a:srgbClr val="003366"/>
                </a:solidFill>
                <a:latin typeface="+mn-lt"/>
              </a:rPr>
              <a:t>semi-structured</a:t>
            </a:r>
            <a:endParaRPr lang="en" sz="2000" dirty="0">
              <a:solidFill>
                <a:srgbClr val="003366"/>
              </a:solidFill>
              <a:latin typeface="+mn-lt"/>
            </a:endParaRPr>
          </a:p>
          <a:p>
            <a:pPr marL="285750" lvl="0" indent="-285750">
              <a:buFont typeface="Arial"/>
              <a:buChar char="•"/>
            </a:pPr>
            <a:r>
              <a:rPr lang="en" sz="2000" dirty="0" smtClean="0">
                <a:solidFill>
                  <a:srgbClr val="003366"/>
                </a:solidFill>
                <a:latin typeface="+mn-lt"/>
              </a:rPr>
              <a:t>collaboratively </a:t>
            </a:r>
            <a:r>
              <a:rPr lang="en" sz="2000" dirty="0">
                <a:solidFill>
                  <a:srgbClr val="003366"/>
                </a:solidFill>
                <a:latin typeface="+mn-lt"/>
              </a:rPr>
              <a:t>built </a:t>
            </a:r>
            <a:r>
              <a:rPr lang="fr-FR" sz="2000" dirty="0" smtClean="0">
                <a:solidFill>
                  <a:srgbClr val="003366"/>
                </a:solidFill>
                <a:latin typeface="+mn-lt"/>
              </a:rPr>
              <a:t>by the </a:t>
            </a:r>
            <a:r>
              <a:rPr lang="fr-FR" sz="2000" dirty="0" err="1" smtClean="0">
                <a:solidFill>
                  <a:srgbClr val="003366"/>
                </a:solidFill>
                <a:latin typeface="+mn-lt"/>
              </a:rPr>
              <a:t>crowd</a:t>
            </a:r>
            <a:endParaRPr lang="fr-FR" sz="2000" dirty="0" smtClean="0">
              <a:solidFill>
                <a:srgbClr val="003366"/>
              </a:solidFill>
              <a:latin typeface="+mn-lt"/>
            </a:endParaRPr>
          </a:p>
          <a:p>
            <a:pPr marL="285750" lvl="0" indent="-285750">
              <a:buFont typeface="Arial"/>
              <a:buChar char="•"/>
            </a:pPr>
            <a:r>
              <a:rPr lang="en" sz="2000" dirty="0" smtClean="0">
                <a:solidFill>
                  <a:srgbClr val="003366"/>
                </a:solidFill>
                <a:latin typeface="+mn-lt"/>
              </a:rPr>
              <a:t>highly </a:t>
            </a:r>
            <a:r>
              <a:rPr lang="en" sz="2000" dirty="0">
                <a:solidFill>
                  <a:srgbClr val="003366"/>
                </a:solidFill>
                <a:latin typeface="+mn-lt"/>
              </a:rPr>
              <a:t>multilingual</a:t>
            </a:r>
          </a:p>
          <a:p>
            <a:pPr marL="285750" lvl="0" indent="-285750">
              <a:buFont typeface="Arial"/>
              <a:buChar char="•"/>
            </a:pPr>
            <a:r>
              <a:rPr lang="en" sz="2000" dirty="0" smtClean="0">
                <a:solidFill>
                  <a:srgbClr val="003366"/>
                </a:solidFill>
                <a:latin typeface="+mn-lt"/>
              </a:rPr>
              <a:t>up-to-date</a:t>
            </a:r>
            <a:endParaRPr lang="en" sz="2000" dirty="0">
              <a:solidFill>
                <a:srgbClr val="003366"/>
              </a:solidFill>
              <a:latin typeface="+mn-lt"/>
            </a:endParaRPr>
          </a:p>
        </p:txBody>
      </p:sp>
      <p:grpSp>
        <p:nvGrpSpPr>
          <p:cNvPr id="44" name="Shape 67"/>
          <p:cNvGrpSpPr/>
          <p:nvPr/>
        </p:nvGrpSpPr>
        <p:grpSpPr>
          <a:xfrm>
            <a:off x="683568" y="1700809"/>
            <a:ext cx="1224136" cy="2592288"/>
            <a:chOff x="693525" y="1651815"/>
            <a:chExt cx="1078250" cy="2131436"/>
          </a:xfrm>
        </p:grpSpPr>
        <p:sp>
          <p:nvSpPr>
            <p:cNvPr id="45" name="Shape 68"/>
            <p:cNvSpPr/>
            <p:nvPr/>
          </p:nvSpPr>
          <p:spPr>
            <a:xfrm>
              <a:off x="693525" y="1651815"/>
              <a:ext cx="1078250" cy="2131436"/>
            </a:xfrm>
            <a:prstGeom prst="roundRect">
              <a:avLst>
                <a:gd name="adj" fmla="val 16667"/>
              </a:avLst>
            </a:prstGeom>
            <a:solidFill>
              <a:srgbClr val="F3F3F3"/>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pic>
          <p:nvPicPr>
            <p:cNvPr id="46" name="Shape 69"/>
            <p:cNvPicPr preferRelativeResize="0"/>
            <p:nvPr/>
          </p:nvPicPr>
          <p:blipFill>
            <a:blip r:embed="rId5"/>
            <a:stretch>
              <a:fillRect/>
            </a:stretch>
          </p:blipFill>
          <p:spPr>
            <a:xfrm>
              <a:off x="1018306" y="1825555"/>
              <a:ext cx="465895" cy="409988"/>
            </a:xfrm>
            <a:prstGeom prst="rect">
              <a:avLst/>
            </a:prstGeom>
          </p:spPr>
        </p:pic>
        <p:grpSp>
          <p:nvGrpSpPr>
            <p:cNvPr id="47" name="Shape 70"/>
            <p:cNvGrpSpPr/>
            <p:nvPr/>
          </p:nvGrpSpPr>
          <p:grpSpPr>
            <a:xfrm>
              <a:off x="959575" y="2444231"/>
              <a:ext cx="743666" cy="624087"/>
              <a:chOff x="1274069" y="2809771"/>
              <a:chExt cx="945899" cy="705511"/>
            </a:xfrm>
          </p:grpSpPr>
          <p:pic>
            <p:nvPicPr>
              <p:cNvPr id="48" name="Shape 71"/>
              <p:cNvPicPr preferRelativeResize="0"/>
              <p:nvPr/>
            </p:nvPicPr>
            <p:blipFill>
              <a:blip r:embed="rId5"/>
              <a:stretch>
                <a:fillRect/>
              </a:stretch>
            </p:blipFill>
            <p:spPr>
              <a:xfrm>
                <a:off x="1365266" y="2809771"/>
                <a:ext cx="586759" cy="516349"/>
              </a:xfrm>
              <a:prstGeom prst="rect">
                <a:avLst/>
              </a:prstGeom>
            </p:spPr>
          </p:pic>
          <p:sp>
            <p:nvSpPr>
              <p:cNvPr id="49" name="Shape 72"/>
              <p:cNvSpPr txBox="1"/>
              <p:nvPr/>
            </p:nvSpPr>
            <p:spPr>
              <a:xfrm>
                <a:off x="1274069" y="2977982"/>
                <a:ext cx="945899" cy="537300"/>
              </a:xfrm>
              <a:prstGeom prst="rect">
                <a:avLst/>
              </a:prstGeom>
            </p:spPr>
            <p:txBody>
              <a:bodyPr lIns="91425" tIns="91425" rIns="91425" bIns="91425" anchor="t" anchorCtr="0">
                <a:noAutofit/>
              </a:bodyPr>
              <a:lstStyle/>
              <a:p>
                <a:pPr>
                  <a:buNone/>
                </a:pPr>
                <a:r>
                  <a:rPr lang="en" sz="1800" b="1" dirty="0">
                    <a:solidFill>
                      <a:srgbClr val="000000"/>
                    </a:solidFill>
                    <a:latin typeface="Syncopate"/>
                    <a:ea typeface="Syncopate"/>
                    <a:cs typeface="Syncopate"/>
                    <a:sym typeface="Syncopate"/>
                  </a:rPr>
                  <a:t>OM</a:t>
                </a:r>
              </a:p>
            </p:txBody>
          </p:sp>
        </p:grpSp>
      </p:grpSp>
      <p:grpSp>
        <p:nvGrpSpPr>
          <p:cNvPr id="50" name="Grouper 21"/>
          <p:cNvGrpSpPr/>
          <p:nvPr/>
        </p:nvGrpSpPr>
        <p:grpSpPr>
          <a:xfrm>
            <a:off x="3059832" y="2060848"/>
            <a:ext cx="3240360" cy="2146584"/>
            <a:chOff x="3059832" y="2060848"/>
            <a:chExt cx="3240360" cy="2146584"/>
          </a:xfrm>
        </p:grpSpPr>
        <p:pic>
          <p:nvPicPr>
            <p:cNvPr id="51" name="Shape 73"/>
            <p:cNvPicPr preferRelativeResize="0"/>
            <p:nvPr/>
          </p:nvPicPr>
          <p:blipFill>
            <a:blip r:embed="rId6"/>
            <a:stretch>
              <a:fillRect/>
            </a:stretch>
          </p:blipFill>
          <p:spPr>
            <a:xfrm>
              <a:off x="3851920" y="2060848"/>
              <a:ext cx="1460850" cy="1340275"/>
            </a:xfrm>
            <a:prstGeom prst="rect">
              <a:avLst/>
            </a:prstGeom>
            <a:noFill/>
            <a:ln>
              <a:noFill/>
            </a:ln>
          </p:spPr>
        </p:pic>
        <p:pic>
          <p:nvPicPr>
            <p:cNvPr id="52" name="Shape 74"/>
            <p:cNvPicPr preferRelativeResize="0"/>
            <p:nvPr/>
          </p:nvPicPr>
          <p:blipFill>
            <a:blip r:embed="rId7"/>
            <a:stretch>
              <a:fillRect/>
            </a:stretch>
          </p:blipFill>
          <p:spPr>
            <a:xfrm>
              <a:off x="3059832" y="3429000"/>
              <a:ext cx="3240360" cy="778432"/>
            </a:xfrm>
            <a:prstGeom prst="rect">
              <a:avLst/>
            </a:prstGeom>
          </p:spPr>
        </p:pic>
      </p:grpSp>
      <p:cxnSp>
        <p:nvCxnSpPr>
          <p:cNvPr id="53" name="Connecteur droit avec flèche 25"/>
          <p:cNvCxnSpPr/>
          <p:nvPr/>
        </p:nvCxnSpPr>
        <p:spPr>
          <a:xfrm flipV="1">
            <a:off x="1907704" y="2924944"/>
            <a:ext cx="1944216" cy="553998"/>
          </a:xfrm>
          <a:prstGeom prst="straightConnector1">
            <a:avLst/>
          </a:prstGeom>
          <a:ln w="19050" cmpd="sng">
            <a:solidFill>
              <a:srgbClr val="003366"/>
            </a:solidFill>
            <a:tailEnd type="arrow"/>
          </a:ln>
        </p:spPr>
        <p:style>
          <a:lnRef idx="2">
            <a:schemeClr val="accent1"/>
          </a:lnRef>
          <a:fillRef idx="0">
            <a:schemeClr val="accent1"/>
          </a:fillRef>
          <a:effectRef idx="1">
            <a:schemeClr val="accent1"/>
          </a:effectRef>
          <a:fontRef idx="minor">
            <a:schemeClr val="tx1"/>
          </a:fontRef>
        </p:style>
      </p:cxnSp>
      <p:cxnSp>
        <p:nvCxnSpPr>
          <p:cNvPr id="54" name="Connecteur droit avec flèche 32"/>
          <p:cNvCxnSpPr/>
          <p:nvPr/>
        </p:nvCxnSpPr>
        <p:spPr>
          <a:xfrm>
            <a:off x="1907704" y="2276872"/>
            <a:ext cx="1944216" cy="432048"/>
          </a:xfrm>
          <a:prstGeom prst="straightConnector1">
            <a:avLst/>
          </a:prstGeom>
          <a:ln w="19050" cmpd="sng">
            <a:solidFill>
              <a:srgbClr val="003366"/>
            </a:solidFill>
            <a:tailEnd type="arrow"/>
          </a:ln>
        </p:spPr>
        <p:style>
          <a:lnRef idx="2">
            <a:schemeClr val="accent1"/>
          </a:lnRef>
          <a:fillRef idx="0">
            <a:schemeClr val="accent1"/>
          </a:fillRef>
          <a:effectRef idx="1">
            <a:schemeClr val="accent1"/>
          </a:effectRef>
          <a:fontRef idx="minor">
            <a:schemeClr val="tx1"/>
          </a:fontRef>
        </p:style>
      </p:cxnSp>
      <p:cxnSp>
        <p:nvCxnSpPr>
          <p:cNvPr id="55" name="Connecteur droit avec flèche 12"/>
          <p:cNvCxnSpPr/>
          <p:nvPr/>
        </p:nvCxnSpPr>
        <p:spPr>
          <a:xfrm flipH="1">
            <a:off x="5292080" y="2132856"/>
            <a:ext cx="1728192" cy="432048"/>
          </a:xfrm>
          <a:prstGeom prst="straightConnector1">
            <a:avLst/>
          </a:prstGeom>
          <a:ln w="19050" cmpd="sng">
            <a:solidFill>
              <a:srgbClr val="003366"/>
            </a:solidFill>
            <a:tailEnd type="arrow"/>
          </a:ln>
        </p:spPr>
        <p:style>
          <a:lnRef idx="2">
            <a:schemeClr val="accent1"/>
          </a:lnRef>
          <a:fillRef idx="0">
            <a:schemeClr val="accent1"/>
          </a:fillRef>
          <a:effectRef idx="1">
            <a:schemeClr val="accent1"/>
          </a:effectRef>
          <a:fontRef idx="minor">
            <a:schemeClr val="tx1"/>
          </a:fontRef>
        </p:style>
      </p:cxnSp>
      <p:cxnSp>
        <p:nvCxnSpPr>
          <p:cNvPr id="56" name="Connecteur droit avec flèche 14"/>
          <p:cNvCxnSpPr>
            <a:stCxn id="39" idx="1"/>
            <a:endCxn id="51" idx="3"/>
          </p:cNvCxnSpPr>
          <p:nvPr/>
        </p:nvCxnSpPr>
        <p:spPr>
          <a:xfrm flipH="1" flipV="1">
            <a:off x="5312770" y="2730986"/>
            <a:ext cx="1707502" cy="229962"/>
          </a:xfrm>
          <a:prstGeom prst="straightConnector1">
            <a:avLst/>
          </a:prstGeom>
          <a:ln w="19050" cmpd="sng">
            <a:solidFill>
              <a:srgbClr val="003366"/>
            </a:solidFill>
            <a:tailEnd type="arrow"/>
          </a:ln>
        </p:spPr>
        <p:style>
          <a:lnRef idx="2">
            <a:schemeClr val="accent1"/>
          </a:lnRef>
          <a:fillRef idx="0">
            <a:schemeClr val="accent1"/>
          </a:fillRef>
          <a:effectRef idx="1">
            <a:schemeClr val="accent1"/>
          </a:effectRef>
          <a:fontRef idx="minor">
            <a:schemeClr val="tx1"/>
          </a:fontRef>
        </p:style>
      </p:cxnSp>
      <p:cxnSp>
        <p:nvCxnSpPr>
          <p:cNvPr id="57" name="Connecteur droit avec flèche 16"/>
          <p:cNvCxnSpPr/>
          <p:nvPr/>
        </p:nvCxnSpPr>
        <p:spPr>
          <a:xfrm flipH="1" flipV="1">
            <a:off x="5364088" y="2924944"/>
            <a:ext cx="1656184" cy="720080"/>
          </a:xfrm>
          <a:prstGeom prst="straightConnector1">
            <a:avLst/>
          </a:prstGeom>
          <a:ln w="19050" cmpd="sng">
            <a:solidFill>
              <a:srgbClr val="003366"/>
            </a:solidFill>
            <a:tailEnd type="arrow"/>
          </a:ln>
        </p:spPr>
        <p:style>
          <a:lnRef idx="2">
            <a:schemeClr val="accent1"/>
          </a:lnRef>
          <a:fillRef idx="0">
            <a:schemeClr val="accent1"/>
          </a:fillRef>
          <a:effectRef idx="1">
            <a:schemeClr val="accent1"/>
          </a:effectRef>
          <a:fontRef idx="minor">
            <a:schemeClr val="tx1"/>
          </a:fontRef>
        </p:style>
      </p:cxnSp>
      <p:sp>
        <p:nvSpPr>
          <p:cNvPr id="58" name="Rettangolo 57"/>
          <p:cNvSpPr/>
          <p:nvPr/>
        </p:nvSpPr>
        <p:spPr>
          <a:xfrm>
            <a:off x="5868144" y="3478942"/>
            <a:ext cx="288032" cy="199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1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5212" y="3481535"/>
            <a:ext cx="720238" cy="50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34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par>
                                <p:cTn id="33" presetID="22" presetClass="entr" presetSubtype="8"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par>
                                <p:cTn id="36" presetID="22" presetClass="entr" presetSubtype="2"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right)">
                                      <p:cBhvr>
                                        <p:cTn id="38" dur="500"/>
                                        <p:tgtEl>
                                          <p:spTgt spid="55"/>
                                        </p:tgtEl>
                                      </p:cBhvr>
                                    </p:animEffect>
                                  </p:childTnLst>
                                </p:cTn>
                              </p:par>
                              <p:par>
                                <p:cTn id="39" presetID="22" presetClass="entr" presetSubtype="2"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right)">
                                      <p:cBhvr>
                                        <p:cTn id="41" dur="500"/>
                                        <p:tgtEl>
                                          <p:spTgt spid="56"/>
                                        </p:tgtEl>
                                      </p:cBhvr>
                                    </p:animEffect>
                                  </p:childTnLst>
                                </p:cTn>
                              </p:par>
                              <p:par>
                                <p:cTn id="42" presetID="22" presetClass="entr" presetSubtype="2"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right)">
                                      <p:cBhvr>
                                        <p:cTn id="44" dur="500"/>
                                        <p:tgtEl>
                                          <p:spTgt spid="57"/>
                                        </p:tgtEl>
                                      </p:cBhvr>
                                    </p:animEffect>
                                  </p:childTnLst>
                                </p:cTn>
                              </p:par>
                              <p:par>
                                <p:cTn id="45" presetID="10"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eaLnBrk="1" hangingPunct="1"/>
            <a:r>
              <a:rPr lang="en-US" smtClean="0"/>
              <a:t>Three birds (in the LLOD cloud) with one stone: BabelNet, Babelfy and the Wikipedia Bitaxonomy</a:t>
            </a:r>
            <a:endParaRPr lang="en-GB" dirty="0" smtClean="0"/>
          </a:p>
        </p:txBody>
      </p:sp>
      <p:sp>
        <p:nvSpPr>
          <p:cNvPr id="5" name="Segnaposto numero diapositiva 4"/>
          <p:cNvSpPr>
            <a:spLocks noGrp="1"/>
          </p:cNvSpPr>
          <p:nvPr>
            <p:ph type="sldNum" sz="quarter" idx="12"/>
          </p:nvPr>
        </p:nvSpPr>
        <p:spPr/>
        <p:txBody>
          <a:bodyPr/>
          <a:lstStyle/>
          <a:p>
            <a:pPr>
              <a:defRPr/>
            </a:pPr>
            <a:fld id="{89064A2C-BAD0-4EC6-B7FE-EF505046D980}" type="slidenum">
              <a:rPr lang="it-IT" smtClean="0"/>
              <a:pPr>
                <a:defRPr/>
              </a:pPr>
              <a:t>5</a:t>
            </a:fld>
            <a:endParaRPr lang="it-IT"/>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969" y="886060"/>
            <a:ext cx="7294563"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280"/>
          <a:stretch/>
        </p:blipFill>
        <p:spPr bwMode="auto">
          <a:xfrm>
            <a:off x="478784" y="2018475"/>
            <a:ext cx="7573448" cy="389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po 7"/>
          <p:cNvGrpSpPr/>
          <p:nvPr/>
        </p:nvGrpSpPr>
        <p:grpSpPr>
          <a:xfrm>
            <a:off x="236220" y="-345840"/>
            <a:ext cx="8396288" cy="1066800"/>
            <a:chOff x="76200" y="-342900"/>
            <a:chExt cx="8396288" cy="1066800"/>
          </a:xfrm>
        </p:grpSpPr>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9273"/>
            <a:stretch/>
          </p:blipFill>
          <p:spPr bwMode="auto">
            <a:xfrm>
              <a:off x="76200" y="83400"/>
              <a:ext cx="6460962" cy="64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521" t="-66558" r="272" b="-1"/>
            <a:stretch/>
          </p:blipFill>
          <p:spPr bwMode="auto">
            <a:xfrm>
              <a:off x="6537162" y="-342900"/>
              <a:ext cx="193532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itolo 9"/>
          <p:cNvSpPr>
            <a:spLocks noGrp="1"/>
          </p:cNvSpPr>
          <p:nvPr>
            <p:ph type="title"/>
          </p:nvPr>
        </p:nvSpPr>
        <p:spPr>
          <a:xfrm>
            <a:off x="3166592" y="80460"/>
            <a:ext cx="8169275" cy="391015"/>
          </a:xfrm>
        </p:spPr>
        <p:txBody>
          <a:bodyPr/>
          <a:lstStyle/>
          <a:p>
            <a:r>
              <a:rPr lang="it-IT" sz="3200" dirty="0" smtClean="0"/>
              <a:t>babelnet.org:8084/</a:t>
            </a:r>
            <a:r>
              <a:rPr lang="it-IT" sz="3200" dirty="0" err="1" smtClean="0"/>
              <a:t>sparql</a:t>
            </a:r>
            <a:r>
              <a:rPr lang="it-IT" sz="3200" dirty="0"/>
              <a:t>/</a:t>
            </a:r>
            <a:endParaRPr lang="en-US" sz="4400" dirty="0"/>
          </a:p>
        </p:txBody>
      </p:sp>
      <p:sp>
        <p:nvSpPr>
          <p:cNvPr id="12" name="Rettangolo 11"/>
          <p:cNvSpPr/>
          <p:nvPr/>
        </p:nvSpPr>
        <p:spPr bwMode="auto">
          <a:xfrm>
            <a:off x="2965450" y="187560"/>
            <a:ext cx="209550" cy="4093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3292248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Three birds (in the LLOD cloud) with one stone: BabelNet, Babelfy and the Wikipedia Bitaxonomy</a:t>
            </a:r>
            <a:endParaRPr lang="en-GB" dirty="0" smtClean="0"/>
          </a:p>
        </p:txBody>
      </p:sp>
      <p:sp>
        <p:nvSpPr>
          <p:cNvPr id="3" name="Segnaposto numero diapositiva 2"/>
          <p:cNvSpPr>
            <a:spLocks noGrp="1"/>
          </p:cNvSpPr>
          <p:nvPr>
            <p:ph type="sldNum" sz="quarter" idx="12"/>
          </p:nvPr>
        </p:nvSpPr>
        <p:spPr/>
        <p:txBody>
          <a:bodyPr/>
          <a:lstStyle/>
          <a:p>
            <a:fld id="{6F94B597-40F5-40E7-A85B-B78A03F82D74}" type="slidenum">
              <a:rPr lang="it-IT" smtClean="0"/>
              <a:pPr/>
              <a:t>6</a:t>
            </a:fld>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9911"/>
            <a:ext cx="9127866" cy="468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uppo 14"/>
          <p:cNvGrpSpPr/>
          <p:nvPr/>
        </p:nvGrpSpPr>
        <p:grpSpPr>
          <a:xfrm>
            <a:off x="236220" y="-345840"/>
            <a:ext cx="8396288" cy="1066800"/>
            <a:chOff x="76200" y="-342900"/>
            <a:chExt cx="8396288" cy="1066800"/>
          </a:xfrm>
        </p:grpSpPr>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9273"/>
            <a:stretch/>
          </p:blipFill>
          <p:spPr bwMode="auto">
            <a:xfrm>
              <a:off x="76200" y="83400"/>
              <a:ext cx="6460962" cy="64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521" t="-66558" r="272" b="-1"/>
            <a:stretch/>
          </p:blipFill>
          <p:spPr bwMode="auto">
            <a:xfrm>
              <a:off x="6537162" y="-342900"/>
              <a:ext cx="193532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Titolo 9"/>
          <p:cNvSpPr>
            <a:spLocks noGrp="1"/>
          </p:cNvSpPr>
          <p:nvPr>
            <p:ph type="title"/>
          </p:nvPr>
        </p:nvSpPr>
        <p:spPr>
          <a:xfrm>
            <a:off x="3166592" y="80460"/>
            <a:ext cx="8169275" cy="391015"/>
          </a:xfrm>
        </p:spPr>
        <p:txBody>
          <a:bodyPr/>
          <a:lstStyle/>
          <a:p>
            <a:r>
              <a:rPr lang="it-IT" sz="3200" dirty="0" smtClean="0"/>
              <a:t>babelfy.org</a:t>
            </a:r>
            <a:endParaRPr lang="en-US" sz="4400" dirty="0"/>
          </a:p>
        </p:txBody>
      </p:sp>
      <p:sp>
        <p:nvSpPr>
          <p:cNvPr id="19" name="Rettangolo 18"/>
          <p:cNvSpPr/>
          <p:nvPr/>
        </p:nvSpPr>
        <p:spPr bwMode="auto">
          <a:xfrm>
            <a:off x="2965450" y="187560"/>
            <a:ext cx="209550" cy="4093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1712312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Three birds (in the LLOD cloud) with one stone: BabelNet, Babelfy and the Wikipedia Bitaxonomy</a:t>
            </a:r>
            <a:endParaRPr lang="en-GB" dirty="0" smtClean="0"/>
          </a:p>
        </p:txBody>
      </p:sp>
      <p:sp>
        <p:nvSpPr>
          <p:cNvPr id="3" name="Segnaposto numero diapositiva 2"/>
          <p:cNvSpPr>
            <a:spLocks noGrp="1"/>
          </p:cNvSpPr>
          <p:nvPr>
            <p:ph type="sldNum" sz="quarter" idx="12"/>
          </p:nvPr>
        </p:nvSpPr>
        <p:spPr/>
        <p:txBody>
          <a:bodyPr/>
          <a:lstStyle/>
          <a:p>
            <a:fld id="{6F94B597-40F5-40E7-A85B-B78A03F82D74}" type="slidenum">
              <a:rPr lang="it-IT" smtClean="0"/>
              <a:pPr/>
              <a:t>7</a:t>
            </a:fld>
            <a:endParaRPr lang="it-IT"/>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67" b="12109"/>
          <a:stretch/>
        </p:blipFill>
        <p:spPr bwMode="auto">
          <a:xfrm>
            <a:off x="16134" y="304800"/>
            <a:ext cx="9127866"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51" y="4148138"/>
            <a:ext cx="8666163"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304800" y="2838450"/>
            <a:ext cx="8382000" cy="1169551"/>
          </a:xfrm>
          <a:prstGeom prst="rect">
            <a:avLst/>
          </a:prstGeom>
          <a:noFill/>
        </p:spPr>
        <p:txBody>
          <a:bodyPr wrap="square" rtlCol="0">
            <a:spAutoFit/>
          </a:bodyPr>
          <a:lstStyle/>
          <a:p>
            <a:r>
              <a:rPr lang="en-US" sz="1400" dirty="0">
                <a:solidFill>
                  <a:srgbClr val="000000"/>
                </a:solidFill>
                <a:latin typeface="+mn-lt"/>
                <a:ea typeface="Adobe Ming Std L" pitchFamily="18" charset="-128"/>
              </a:rPr>
              <a:t>Hercules is a 1997 American animated musical fantasy film produced by Walt Disney Feature Animation and released by Walt Disney Pictures. The 35th animated feature in the Walt Disney Animated Classics series, the film was directed by Ron Clements and John </a:t>
            </a:r>
            <a:r>
              <a:rPr lang="en-US" sz="1400" dirty="0" err="1">
                <a:solidFill>
                  <a:srgbClr val="000000"/>
                </a:solidFill>
                <a:latin typeface="+mn-lt"/>
                <a:ea typeface="Adobe Ming Std L" pitchFamily="18" charset="-128"/>
              </a:rPr>
              <a:t>Musker</a:t>
            </a:r>
            <a:r>
              <a:rPr lang="en-US" sz="1400" dirty="0">
                <a:solidFill>
                  <a:srgbClr val="000000"/>
                </a:solidFill>
                <a:latin typeface="+mn-lt"/>
                <a:ea typeface="Adobe Ming Std L" pitchFamily="18" charset="-128"/>
              </a:rPr>
              <a:t>. The film is loosely based on the legendary Greek mythology hero Heracles (known in the film by his Roman name, Hercules), the son of Zeus, in Greek mythology.</a:t>
            </a:r>
          </a:p>
        </p:txBody>
      </p:sp>
    </p:spTree>
    <p:extLst>
      <p:ext uri="{BB962C8B-B14F-4D97-AF65-F5344CB8AC3E}">
        <p14:creationId xmlns:p14="http://schemas.microsoft.com/office/powerpoint/2010/main" val="3629283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Three birds (in the LLOD cloud) with one stone: BabelNet, Babelfy and the Wikipedia Bitaxonomy</a:t>
            </a:r>
            <a:endParaRPr lang="en-GB" dirty="0" smtClean="0"/>
          </a:p>
        </p:txBody>
      </p:sp>
      <p:sp>
        <p:nvSpPr>
          <p:cNvPr id="3" name="Segnaposto numero diapositiva 2"/>
          <p:cNvSpPr>
            <a:spLocks noGrp="1"/>
          </p:cNvSpPr>
          <p:nvPr>
            <p:ph type="sldNum" sz="quarter" idx="12"/>
          </p:nvPr>
        </p:nvSpPr>
        <p:spPr/>
        <p:txBody>
          <a:bodyPr/>
          <a:lstStyle/>
          <a:p>
            <a:fld id="{6F94B597-40F5-40E7-A85B-B78A03F82D74}" type="slidenum">
              <a:rPr lang="it-IT" smtClean="0"/>
              <a:pPr/>
              <a:t>8</a:t>
            </a:fld>
            <a:endParaRPr lang="it-IT"/>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67" b="12109"/>
          <a:stretch/>
        </p:blipFill>
        <p:spPr bwMode="auto">
          <a:xfrm>
            <a:off x="16134" y="304800"/>
            <a:ext cx="9127866"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51" y="4148138"/>
            <a:ext cx="8666163"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304800" y="2838450"/>
            <a:ext cx="8382000" cy="1169551"/>
          </a:xfrm>
          <a:prstGeom prst="rect">
            <a:avLst/>
          </a:prstGeom>
          <a:noFill/>
        </p:spPr>
        <p:txBody>
          <a:bodyPr wrap="square" rtlCol="0">
            <a:spAutoFit/>
          </a:bodyPr>
          <a:lstStyle/>
          <a:p>
            <a:r>
              <a:rPr lang="en-US" sz="1400" dirty="0">
                <a:solidFill>
                  <a:srgbClr val="000000"/>
                </a:solidFill>
                <a:latin typeface="+mn-lt"/>
                <a:ea typeface="Adobe Ming Std L" pitchFamily="18" charset="-128"/>
              </a:rPr>
              <a:t>Hercules is a 1997 American animated musical fantasy film produced by Walt Disney Feature Animation and released by Walt Disney Pictures. The 35th animated feature in the Walt Disney Animated Classics series, the film was directed by Ron Clements and John </a:t>
            </a:r>
            <a:r>
              <a:rPr lang="en-US" sz="1400" dirty="0" err="1">
                <a:solidFill>
                  <a:srgbClr val="000000"/>
                </a:solidFill>
                <a:latin typeface="+mn-lt"/>
                <a:ea typeface="Adobe Ming Std L" pitchFamily="18" charset="-128"/>
              </a:rPr>
              <a:t>Musker</a:t>
            </a:r>
            <a:r>
              <a:rPr lang="en-US" sz="1400" dirty="0">
                <a:solidFill>
                  <a:srgbClr val="000000"/>
                </a:solidFill>
                <a:latin typeface="+mn-lt"/>
                <a:ea typeface="Adobe Ming Std L" pitchFamily="18" charset="-128"/>
              </a:rPr>
              <a:t>. The film is loosely based on the legendary Greek mythology hero Heracles (known in the film by his Roman name, Hercules), the son of Zeus, in Greek mythology.</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421" y="113201"/>
            <a:ext cx="3028950" cy="3495675"/>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5" name="Connettore 1 4"/>
          <p:cNvCxnSpPr/>
          <p:nvPr/>
        </p:nvCxnSpPr>
        <p:spPr bwMode="auto">
          <a:xfrm flipH="1">
            <a:off x="5919421" y="3423225"/>
            <a:ext cx="223471" cy="808806"/>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840032"/>
            <a:ext cx="3028950" cy="3495675"/>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11" name="Connettore 1 10"/>
          <p:cNvCxnSpPr/>
          <p:nvPr/>
        </p:nvCxnSpPr>
        <p:spPr bwMode="auto">
          <a:xfrm>
            <a:off x="3364523" y="4008001"/>
            <a:ext cx="879231" cy="916424"/>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6260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9219"/>
                                        </p:tgtEl>
                                        <p:attrNameLst>
                                          <p:attrName>style.visibility</p:attrName>
                                        </p:attrNameLst>
                                      </p:cBhvr>
                                      <p:to>
                                        <p:strVal val="visible"/>
                                      </p:to>
                                    </p:set>
                                    <p:animEffect transition="in" filter="fade">
                                      <p:cBhvr>
                                        <p:cTn id="18"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en-US" smtClean="0"/>
              <a:t>Three birds (in the LLOD cloud) with one stone: BabelNet, Babelfy and the Wikipedia Bitaxonomy</a:t>
            </a:r>
            <a:endParaRPr lang="en-GB" dirty="0" smtClean="0"/>
          </a:p>
        </p:txBody>
      </p:sp>
      <p:sp>
        <p:nvSpPr>
          <p:cNvPr id="3" name="Segnaposto numero diapositiva 2"/>
          <p:cNvSpPr>
            <a:spLocks noGrp="1"/>
          </p:cNvSpPr>
          <p:nvPr>
            <p:ph type="sldNum" sz="quarter" idx="12"/>
          </p:nvPr>
        </p:nvSpPr>
        <p:spPr/>
        <p:txBody>
          <a:bodyPr/>
          <a:lstStyle/>
          <a:p>
            <a:fld id="{6F94B597-40F5-40E7-A85B-B78A03F82D74}" type="slidenum">
              <a:rPr lang="it-IT" smtClean="0"/>
              <a:pPr/>
              <a:t>9</a:t>
            </a:fld>
            <a:endParaRPr lang="it-IT"/>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67" b="12109"/>
          <a:stretch/>
        </p:blipFill>
        <p:spPr bwMode="auto">
          <a:xfrm>
            <a:off x="16134" y="304800"/>
            <a:ext cx="9127866"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51" y="4148138"/>
            <a:ext cx="8666163"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304800" y="2838450"/>
            <a:ext cx="8382000" cy="1169551"/>
          </a:xfrm>
          <a:prstGeom prst="rect">
            <a:avLst/>
          </a:prstGeom>
          <a:noFill/>
        </p:spPr>
        <p:txBody>
          <a:bodyPr wrap="square" rtlCol="0">
            <a:spAutoFit/>
          </a:bodyPr>
          <a:lstStyle/>
          <a:p>
            <a:r>
              <a:rPr lang="en-US" sz="1400" dirty="0">
                <a:solidFill>
                  <a:srgbClr val="000000"/>
                </a:solidFill>
                <a:latin typeface="+mn-lt"/>
                <a:ea typeface="Adobe Ming Std L" pitchFamily="18" charset="-128"/>
              </a:rPr>
              <a:t>Hercules is a 1997 American animated musical fantasy film produced by Walt Disney Feature Animation and released by Walt Disney Pictures. The 35th animated feature in the Walt Disney Animated Classics series, the film was directed by Ron Clements and John </a:t>
            </a:r>
            <a:r>
              <a:rPr lang="en-US" sz="1400" dirty="0" err="1">
                <a:solidFill>
                  <a:srgbClr val="000000"/>
                </a:solidFill>
                <a:latin typeface="+mn-lt"/>
                <a:ea typeface="Adobe Ming Std L" pitchFamily="18" charset="-128"/>
              </a:rPr>
              <a:t>Musker</a:t>
            </a:r>
            <a:r>
              <a:rPr lang="en-US" sz="1400" dirty="0">
                <a:solidFill>
                  <a:srgbClr val="000000"/>
                </a:solidFill>
                <a:latin typeface="+mn-lt"/>
                <a:ea typeface="Adobe Ming Std L" pitchFamily="18" charset="-128"/>
              </a:rPr>
              <a:t>. The film is loosely based on the legendary Greek mythology hero Heracles (known in the film by his Roman name, Hercules), the son of Zeus, in Greek mythology.</a:t>
            </a:r>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421" y="113201"/>
            <a:ext cx="3028950" cy="3495675"/>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27" name="Connettore 1 26"/>
          <p:cNvCxnSpPr/>
          <p:nvPr/>
        </p:nvCxnSpPr>
        <p:spPr bwMode="auto">
          <a:xfrm flipH="1">
            <a:off x="5919421" y="3423225"/>
            <a:ext cx="223471" cy="808806"/>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840032"/>
            <a:ext cx="3028950" cy="3495675"/>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26" name="Connettore 1 25"/>
          <p:cNvCxnSpPr/>
          <p:nvPr/>
        </p:nvCxnSpPr>
        <p:spPr bwMode="auto">
          <a:xfrm>
            <a:off x="3364523" y="4008001"/>
            <a:ext cx="879231" cy="916424"/>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9573" y="3005138"/>
            <a:ext cx="3028950" cy="1143000"/>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850" y="2515107"/>
            <a:ext cx="3028950" cy="914400"/>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22" name="Connettore 1 21"/>
          <p:cNvCxnSpPr/>
          <p:nvPr/>
        </p:nvCxnSpPr>
        <p:spPr bwMode="auto">
          <a:xfrm>
            <a:off x="4747846" y="3686175"/>
            <a:ext cx="1414829" cy="1315464"/>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0" name="Connettore 1 19"/>
          <p:cNvCxnSpPr/>
          <p:nvPr/>
        </p:nvCxnSpPr>
        <p:spPr bwMode="auto">
          <a:xfrm>
            <a:off x="7412648" y="3206994"/>
            <a:ext cx="637076" cy="1693252"/>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2135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fade">
                                      <p:cBhvr>
                                        <p:cTn id="10" dur="500"/>
                                        <p:tgtEl>
                                          <p:spTgt spid="92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0242"/>
                                        </p:tgtEl>
                                        <p:attrNameLst>
                                          <p:attrName>style.visibility</p:attrName>
                                        </p:attrNameLst>
                                      </p:cBhvr>
                                      <p:to>
                                        <p:strVal val="visible"/>
                                      </p:to>
                                    </p:set>
                                    <p:animEffect transition="in" filter="fade">
                                      <p:cBhvr>
                                        <p:cTn id="18"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 sapienza">
  <a:themeElements>
    <a:clrScheme name="">
      <a:dk1>
        <a:srgbClr val="822433"/>
      </a:dk1>
      <a:lt1>
        <a:srgbClr val="FFFFFF"/>
      </a:lt1>
      <a:dk2>
        <a:srgbClr val="822433"/>
      </a:dk2>
      <a:lt2>
        <a:srgbClr val="808080"/>
      </a:lt2>
      <a:accent1>
        <a:srgbClr val="BBE0E3"/>
      </a:accent1>
      <a:accent2>
        <a:srgbClr val="FFFF00"/>
      </a:accent2>
      <a:accent3>
        <a:srgbClr val="FFFFFF"/>
      </a:accent3>
      <a:accent4>
        <a:srgbClr val="6E1D2A"/>
      </a:accent4>
      <a:accent5>
        <a:srgbClr val="DAEDEF"/>
      </a:accent5>
      <a:accent6>
        <a:srgbClr val="E7E700"/>
      </a:accent6>
      <a:hlink>
        <a:srgbClr val="0000FF"/>
      </a:hlink>
      <a:folHlink>
        <a:srgbClr val="FF0000"/>
      </a:folHlink>
    </a:clrScheme>
    <a:fontScheme name="la sapienz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9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9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la sapienza 1">
        <a:dk1>
          <a:srgbClr val="000000"/>
        </a:dk1>
        <a:lt1>
          <a:srgbClr val="FFFFFF"/>
        </a:lt1>
        <a:dk2>
          <a:srgbClr val="FFFFFF"/>
        </a:dk2>
        <a:lt2>
          <a:srgbClr val="2D2015"/>
        </a:lt2>
        <a:accent1>
          <a:srgbClr val="7C7C7C"/>
        </a:accent1>
        <a:accent2>
          <a:srgbClr val="FFFF7E"/>
        </a:accent2>
        <a:accent3>
          <a:srgbClr val="FFFFFF"/>
        </a:accent3>
        <a:accent4>
          <a:srgbClr val="000000"/>
        </a:accent4>
        <a:accent5>
          <a:srgbClr val="BFBFBF"/>
        </a:accent5>
        <a:accent6>
          <a:srgbClr val="E7E772"/>
        </a:accent6>
        <a:hlink>
          <a:srgbClr val="066778"/>
        </a:hlink>
        <a:folHlink>
          <a:srgbClr val="8300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Marco:Applications:Microsoft Office 2004:Modelli:Modelli personali:la sapienza.pot</Template>
  <TotalTime>31594</TotalTime>
  <Words>651</Words>
  <Application>Microsoft Office PowerPoint</Application>
  <PresentationFormat>On-screen Show (4:3)</PresentationFormat>
  <Paragraphs>59</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Adobe Ming Std L</vt:lpstr>
      <vt:lpstr>ＭＳ Ｐゴシック</vt:lpstr>
      <vt:lpstr>Arial</vt:lpstr>
      <vt:lpstr>Syncopate</vt:lpstr>
      <vt:lpstr>Times New Roman</vt:lpstr>
      <vt:lpstr>Trebuchet MS</vt:lpstr>
      <vt:lpstr>la sapienza</vt:lpstr>
      <vt:lpstr>PowerPoint Presentation</vt:lpstr>
      <vt:lpstr>Three services in the Linguistic LOD cloud</vt:lpstr>
      <vt:lpstr>babelnet.org</vt:lpstr>
      <vt:lpstr>BabelNet</vt:lpstr>
      <vt:lpstr>babelnet.org:8084/sparql/</vt:lpstr>
      <vt:lpstr>babelfy.org</vt:lpstr>
      <vt:lpstr>PowerPoint Presentation</vt:lpstr>
      <vt:lpstr>PowerPoint Presentation</vt:lpstr>
      <vt:lpstr>PowerPoint Presentation</vt:lpstr>
      <vt:lpstr>PowerPoint Presentation</vt:lpstr>
      <vt:lpstr>wibitaxonomy.org</vt:lpstr>
      <vt:lpstr>PowerPoint Presentation</vt:lpstr>
      <vt:lpstr>PowerPoint Presentation</vt:lpstr>
    </vt:vector>
  </TitlesOfParts>
  <Company>-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 -</dc:creator>
  <cp:lastModifiedBy>LCL</cp:lastModifiedBy>
  <cp:revision>1888</cp:revision>
  <cp:lastPrinted>2013-07-27T16:44:04Z</cp:lastPrinted>
  <dcterms:created xsi:type="dcterms:W3CDTF">2006-11-20T16:13:10Z</dcterms:created>
  <dcterms:modified xsi:type="dcterms:W3CDTF">2014-08-29T13:38:57Z</dcterms:modified>
</cp:coreProperties>
</file>