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7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63" r:id="rId2"/>
    <p:sldId id="532" r:id="rId3"/>
    <p:sldId id="534" r:id="rId4"/>
    <p:sldId id="602" r:id="rId5"/>
    <p:sldId id="537" r:id="rId6"/>
    <p:sldId id="590" r:id="rId7"/>
    <p:sldId id="597" r:id="rId8"/>
    <p:sldId id="522" r:id="rId9"/>
    <p:sldId id="676" r:id="rId10"/>
    <p:sldId id="677" r:id="rId11"/>
    <p:sldId id="667" r:id="rId12"/>
    <p:sldId id="663" r:id="rId13"/>
    <p:sldId id="666" r:id="rId14"/>
    <p:sldId id="558" r:id="rId15"/>
    <p:sldId id="645" r:id="rId16"/>
    <p:sldId id="550" r:id="rId17"/>
    <p:sldId id="606" r:id="rId18"/>
    <p:sldId id="551" r:id="rId19"/>
    <p:sldId id="607" r:id="rId20"/>
    <p:sldId id="552" r:id="rId21"/>
    <p:sldId id="608" r:id="rId22"/>
    <p:sldId id="649" r:id="rId23"/>
    <p:sldId id="638" r:id="rId24"/>
    <p:sldId id="639" r:id="rId25"/>
    <p:sldId id="650" r:id="rId26"/>
    <p:sldId id="654" r:id="rId27"/>
    <p:sldId id="642" r:id="rId28"/>
    <p:sldId id="610" r:id="rId29"/>
    <p:sldId id="635" r:id="rId30"/>
    <p:sldId id="646" r:id="rId31"/>
    <p:sldId id="611" r:id="rId32"/>
    <p:sldId id="613" r:id="rId33"/>
    <p:sldId id="612" r:id="rId34"/>
    <p:sldId id="561" r:id="rId35"/>
    <p:sldId id="691" r:id="rId36"/>
    <p:sldId id="616" r:id="rId37"/>
    <p:sldId id="617" r:id="rId38"/>
    <p:sldId id="618" r:id="rId39"/>
    <p:sldId id="619" r:id="rId40"/>
    <p:sldId id="679" r:id="rId41"/>
    <p:sldId id="643" r:id="rId42"/>
    <p:sldId id="620" r:id="rId43"/>
    <p:sldId id="678" r:id="rId44"/>
    <p:sldId id="621" r:id="rId45"/>
    <p:sldId id="622" r:id="rId46"/>
    <p:sldId id="633" r:id="rId47"/>
    <p:sldId id="671" r:id="rId48"/>
    <p:sldId id="689" r:id="rId49"/>
    <p:sldId id="694" r:id="rId50"/>
    <p:sldId id="627" r:id="rId51"/>
    <p:sldId id="693" r:id="rId52"/>
    <p:sldId id="629" r:id="rId53"/>
    <p:sldId id="687" r:id="rId54"/>
    <p:sldId id="686" r:id="rId55"/>
    <p:sldId id="630" r:id="rId56"/>
    <p:sldId id="632" r:id="rId57"/>
    <p:sldId id="506" r:id="rId58"/>
    <p:sldId id="521" r:id="rId59"/>
    <p:sldId id="697" r:id="rId60"/>
    <p:sldId id="696" r:id="rId61"/>
    <p:sldId id="695" r:id="rId62"/>
  </p:sldIdLst>
  <p:sldSz cx="9144000" cy="6858000" type="screen4x3"/>
  <p:notesSz cx="10234613" cy="70993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A61D"/>
    <a:srgbClr val="4FD1FF"/>
    <a:srgbClr val="C9C9C9"/>
    <a:srgbClr val="BCBCBC"/>
    <a:srgbClr val="F69292"/>
    <a:srgbClr val="828282"/>
    <a:srgbClr val="A9A9A9"/>
    <a:srgbClr val="00677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2487" autoAdjust="0"/>
  </p:normalViewPr>
  <p:slideViewPr>
    <p:cSldViewPr snapToGrid="0">
      <p:cViewPr>
        <p:scale>
          <a:sx n="80" d="100"/>
          <a:sy n="80" d="100"/>
        </p:scale>
        <p:origin x="-2418" y="-132"/>
      </p:cViewPr>
      <p:guideLst>
        <p:guide orient="horz" pos="2160"/>
        <p:guide orient="horz" pos="1728"/>
        <p:guide orient="horz" pos="336"/>
        <p:guide orient="horz" pos="552"/>
        <p:guide orient="horz" pos="3984"/>
        <p:guide pos="2880"/>
        <p:guide pos="1484"/>
        <p:guide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478" y="-15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Coffee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cat>
            <c:strRef>
              <c:f>Foglio1!$A$2:$A$3</c:f>
              <c:strCache>
                <c:ptCount val="1"/>
                <c:pt idx="0">
                  <c:v>Coffee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</c:v>
                </c:pt>
                <c:pt idx="1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Coffee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cat>
            <c:strRef>
              <c:f>Foglio1!$A$2:$A$3</c:f>
              <c:strCache>
                <c:ptCount val="2"/>
                <c:pt idx="0">
                  <c:v>Coffee</c:v>
                </c:pt>
                <c:pt idx="1">
                  <c:v>?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</c:v>
                </c:pt>
                <c:pt idx="1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Water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69292"/>
              </a:solidFill>
            </c:spPr>
          </c:dPt>
          <c:cat>
            <c:strRef>
              <c:f>Foglio1!$A$2:$A$4</c:f>
              <c:strCache>
                <c:ptCount val="3"/>
                <c:pt idx="0">
                  <c:v>Water</c:v>
                </c:pt>
                <c:pt idx="1">
                  <c:v>Irrigation</c:v>
                </c:pt>
                <c:pt idx="2">
                  <c:v>?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Water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cat>
            <c:strRef>
              <c:f>Foglio1!$A$2</c:f>
              <c:strCache>
                <c:ptCount val="1"/>
                <c:pt idx="0">
                  <c:v>Water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68444380598378E-2"/>
          <c:y val="5.0309224423466956E-2"/>
          <c:w val="0.66242218012372167"/>
          <c:h val="0.82446646156955072"/>
        </c:manualLayout>
      </c:layout>
      <c:lineChart>
        <c:grouping val="standard"/>
        <c:varyColors val="0"/>
        <c:ser>
          <c:idx val="1"/>
          <c:order val="0"/>
          <c:tx>
            <c:strRef>
              <c:f>Foglio1!$C$1</c:f>
              <c:strCache>
                <c:ptCount val="1"/>
                <c:pt idx="0">
                  <c:v>SPred</c:v>
                </c:pt>
              </c:strCache>
            </c:strRef>
          </c:tx>
          <c:spPr>
            <a:ln w="76200">
              <a:solidFill>
                <a:srgbClr val="BBE0E3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Foglio1!$A$2:$A$21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0.94</c:v>
                </c:pt>
                <c:pt idx="1">
                  <c:v>0.87</c:v>
                </c:pt>
                <c:pt idx="2">
                  <c:v>0.86</c:v>
                </c:pt>
                <c:pt idx="3">
                  <c:v>0.83</c:v>
                </c:pt>
                <c:pt idx="4">
                  <c:v>0.82</c:v>
                </c:pt>
                <c:pt idx="5">
                  <c:v>0.81</c:v>
                </c:pt>
                <c:pt idx="6">
                  <c:v>0.8</c:v>
                </c:pt>
                <c:pt idx="7">
                  <c:v>0.78</c:v>
                </c:pt>
                <c:pt idx="8">
                  <c:v>0.77</c:v>
                </c:pt>
                <c:pt idx="9">
                  <c:v>0.76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0.76</c:v>
                </c:pt>
                <c:pt idx="14">
                  <c:v>0.75</c:v>
                </c:pt>
                <c:pt idx="15">
                  <c:v>0.75</c:v>
                </c:pt>
                <c:pt idx="16">
                  <c:v>0.76</c:v>
                </c:pt>
                <c:pt idx="17">
                  <c:v>0.76</c:v>
                </c:pt>
                <c:pt idx="18">
                  <c:v>0.76</c:v>
                </c:pt>
                <c:pt idx="19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65024"/>
        <c:axId val="141666560"/>
      </c:lineChart>
      <c:catAx>
        <c:axId val="14166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666560"/>
        <c:crosses val="autoZero"/>
        <c:auto val="1"/>
        <c:lblAlgn val="ctr"/>
        <c:lblOffset val="100"/>
        <c:noMultiLvlLbl val="0"/>
      </c:catAx>
      <c:valAx>
        <c:axId val="141666560"/>
        <c:scaling>
          <c:orientation val="minMax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6650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3600" b="1"/>
            </a:pPr>
            <a:endParaRPr lang="en-US"/>
          </a:p>
        </c:txPr>
      </c:legendEntry>
      <c:layout>
        <c:manualLayout>
          <c:xMode val="edge"/>
          <c:yMode val="edge"/>
          <c:x val="0.75362177789349882"/>
          <c:y val="8.663335855824375E-2"/>
          <c:w val="0.24637822210650123"/>
          <c:h val="0.859231363852030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914931640641792E-2"/>
          <c:y val="0.13799396172867523"/>
          <c:w val="0.64862049759685736"/>
          <c:h val="0.7472330618868549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SPred</c:v>
                </c:pt>
              </c:strCache>
            </c:strRef>
          </c:tx>
          <c:spPr>
            <a:ln w="76200">
              <a:solidFill>
                <a:srgbClr val="BBE0E3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Foglio1!$A$2:$A$21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0.88</c:v>
                </c:pt>
                <c:pt idx="1">
                  <c:v>0.9</c:v>
                </c:pt>
                <c:pt idx="2">
                  <c:v>0.88</c:v>
                </c:pt>
                <c:pt idx="3">
                  <c:v>0.89</c:v>
                </c:pt>
                <c:pt idx="4">
                  <c:v>0.91</c:v>
                </c:pt>
                <c:pt idx="5">
                  <c:v>0.91</c:v>
                </c:pt>
                <c:pt idx="6">
                  <c:v>0.92</c:v>
                </c:pt>
                <c:pt idx="7">
                  <c:v>0.91</c:v>
                </c:pt>
                <c:pt idx="8">
                  <c:v>0.92</c:v>
                </c:pt>
                <c:pt idx="9">
                  <c:v>0.92</c:v>
                </c:pt>
                <c:pt idx="10">
                  <c:v>0.92</c:v>
                </c:pt>
                <c:pt idx="11">
                  <c:v>0.92</c:v>
                </c:pt>
                <c:pt idx="12">
                  <c:v>0.91</c:v>
                </c:pt>
                <c:pt idx="13">
                  <c:v>0.9</c:v>
                </c:pt>
                <c:pt idx="14">
                  <c:v>0.91</c:v>
                </c:pt>
                <c:pt idx="15">
                  <c:v>0.91</c:v>
                </c:pt>
                <c:pt idx="16">
                  <c:v>0.9</c:v>
                </c:pt>
                <c:pt idx="17">
                  <c:v>0.89</c:v>
                </c:pt>
                <c:pt idx="18">
                  <c:v>0.89</c:v>
                </c:pt>
                <c:pt idx="19">
                  <c:v>0.89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81152"/>
        <c:axId val="142882688"/>
      </c:lineChart>
      <c:catAx>
        <c:axId val="14288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882688"/>
        <c:crosses val="autoZero"/>
        <c:auto val="1"/>
        <c:lblAlgn val="ctr"/>
        <c:lblOffset val="100"/>
        <c:noMultiLvlLbl val="0"/>
      </c:catAx>
      <c:valAx>
        <c:axId val="142882688"/>
        <c:scaling>
          <c:orientation val="minMax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8811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3600" b="1" i="0"/>
            </a:pPr>
            <a:endParaRPr lang="en-US"/>
          </a:p>
        </c:txPr>
      </c:legendEntry>
      <c:layout>
        <c:manualLayout>
          <c:xMode val="edge"/>
          <c:yMode val="edge"/>
          <c:x val="0.74449977105199361"/>
          <c:y val="8.6633365142153432E-2"/>
          <c:w val="0.24637822210650123"/>
          <c:h val="0.859231363852030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728011487134362E-2"/>
          <c:y val="6.3005387855449221E-2"/>
          <c:w val="0.66705726844385416"/>
          <c:h val="0.82364148103595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SPred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25000"/>
                </a:schemeClr>
              </a:solidFill>
            </a:ln>
          </c:spPr>
          <c:invertIfNegative val="0"/>
          <c:cat>
            <c:strRef>
              <c:f>Foglio1!$A$2:$A$4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85.61</c:v>
                </c:pt>
                <c:pt idx="1">
                  <c:v>68.010000000000005</c:v>
                </c:pt>
                <c:pt idx="2">
                  <c:v>75.8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Random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cat>
            <c:strRef>
              <c:f>Foglio1!$A$2:$A$4</c:f>
              <c:strCache>
                <c:ptCount val="3"/>
                <c:pt idx="0">
                  <c:v>Precision</c:v>
                </c:pt>
                <c:pt idx="1">
                  <c:v>Recall</c:v>
                </c:pt>
                <c:pt idx="2">
                  <c:v>F1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40.96</c:v>
                </c:pt>
                <c:pt idx="1">
                  <c:v>40.96</c:v>
                </c:pt>
                <c:pt idx="2">
                  <c:v>40.96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00320"/>
        <c:axId val="143001856"/>
      </c:barChart>
      <c:catAx>
        <c:axId val="14300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3001856"/>
        <c:crosses val="autoZero"/>
        <c:auto val="1"/>
        <c:lblAlgn val="ctr"/>
        <c:lblOffset val="100"/>
        <c:noMultiLvlLbl val="0"/>
      </c:catAx>
      <c:valAx>
        <c:axId val="1430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0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21013186604692"/>
          <c:y val="0.40341508537816295"/>
          <c:w val="0.23478986813395314"/>
          <c:h val="0.19316962354537878"/>
        </c:manualLayout>
      </c:layout>
      <c:overlay val="0"/>
      <c:txPr>
        <a:bodyPr/>
        <a:lstStyle/>
        <a:p>
          <a:pPr>
            <a:defRPr sz="2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Linked</c:v>
                </c:pt>
              </c:strCache>
            </c:strRef>
          </c:tx>
          <c:dPt>
            <c:idx val="2"/>
            <c:bubble3D val="0"/>
            <c:spPr>
              <a:solidFill>
                <a:srgbClr val="0070C0"/>
              </a:solidFill>
            </c:spPr>
          </c:dPt>
          <c:cat>
            <c:strRef>
              <c:f>Foglio1!$A$2:$A$5</c:f>
              <c:strCache>
                <c:ptCount val="4"/>
                <c:pt idx="0">
                  <c:v>Linked in Wikipedia</c:v>
                </c:pt>
                <c:pt idx="1">
                  <c:v>One sense per page</c:v>
                </c:pt>
                <c:pt idx="2">
                  <c:v>One sense per predicate</c:v>
                </c:pt>
                <c:pt idx="3">
                  <c:v>Trust the inventory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32.766563363765812</c:v>
                </c:pt>
                <c:pt idx="1">
                  <c:v>26.16119960562051</c:v>
                </c:pt>
                <c:pt idx="2">
                  <c:v>9.7435383679674512</c:v>
                </c:pt>
                <c:pt idx="3">
                  <c:v>31.328698662646232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0.40704</cdr:x>
      <cdr:y>0.27415</cdr:y>
    </cdr:from>
    <cdr:to>
      <cdr:x>0.51934</cdr:x>
      <cdr:y>0.46165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314205" y="13369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dirty="0" smtClean="0">
              <a:solidFill>
                <a:schemeClr val="tx2"/>
              </a:solidFill>
            </a:rPr>
            <a:t>33%</a:t>
          </a:r>
          <a:endParaRPr lang="en-US" sz="11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0.30762</cdr:x>
      <cdr:y>0.6804</cdr:y>
    </cdr:from>
    <cdr:to>
      <cdr:x>0.41992</cdr:x>
      <cdr:y>0.8679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504703" y="33181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dirty="0" smtClean="0">
              <a:solidFill>
                <a:schemeClr val="tx2"/>
              </a:solidFill>
            </a:rPr>
            <a:t>26%</a:t>
          </a:r>
          <a:endParaRPr lang="en-US" sz="11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0.09444</cdr:x>
      <cdr:y>0.64205</cdr:y>
    </cdr:from>
    <cdr:to>
      <cdr:x>0.20674</cdr:x>
      <cdr:y>0.82955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768926" y="3131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dirty="0" smtClean="0">
              <a:solidFill>
                <a:schemeClr val="accent3"/>
              </a:solidFill>
            </a:rPr>
            <a:t>10%</a:t>
          </a:r>
          <a:endParaRPr lang="en-US" sz="11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0.13236</cdr:x>
      <cdr:y>0.25873</cdr:y>
    </cdr:from>
    <cdr:to>
      <cdr:x>0.24466</cdr:x>
      <cdr:y>0.44623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1077684" y="1261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dirty="0" smtClean="0">
              <a:solidFill>
                <a:schemeClr val="accent3"/>
              </a:solidFill>
            </a:rPr>
            <a:t>31%</a:t>
          </a:r>
          <a:endParaRPr lang="en-US" sz="1100" dirty="0">
            <a:solidFill>
              <a:schemeClr val="accent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310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4721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310" y="6744721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F5ADB511-FC0C-49ED-A81B-ED1D3C164E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41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310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005" y="3371809"/>
            <a:ext cx="7506603" cy="31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4721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310" y="6744721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EB68CAB6-FC1D-42E1-8694-3B3B10E537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32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#1:capturing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concepts</a:t>
            </a:r>
            <a:r>
              <a:rPr lang="it-IT" baseline="0" dirty="0" smtClean="0"/>
              <a:t> for long </a:t>
            </a:r>
            <a:r>
              <a:rPr lang="it-IT" baseline="0" dirty="0" err="1" smtClean="0"/>
              <a:t>tail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arguments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using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novel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wikification</a:t>
            </a:r>
            <a:r>
              <a:rPr lang="it-IT" baseline="0" dirty="0" smtClean="0"/>
              <a:t> procedure</a:t>
            </a:r>
            <a:endParaRPr lang="it-IT" dirty="0" smtClean="0"/>
          </a:p>
          <a:p>
            <a:r>
              <a:rPr lang="it-IT" dirty="0" smtClean="0"/>
              <a:t>#2: </a:t>
            </a:r>
            <a:r>
              <a:rPr lang="it-IT" dirty="0" err="1" smtClean="0"/>
              <a:t>Infer</a:t>
            </a:r>
            <a:r>
              <a:rPr lang="it-IT" dirty="0" smtClean="0"/>
              <a:t> </a:t>
            </a:r>
            <a:r>
              <a:rPr lang="it-IT" dirty="0" err="1" smtClean="0"/>
              <a:t>WordNet-based</a:t>
            </a:r>
            <a:r>
              <a:rPr lang="it-IT" dirty="0" smtClean="0"/>
              <a:t> </a:t>
            </a:r>
            <a:r>
              <a:rPr lang="it-IT" dirty="0" err="1" smtClean="0"/>
              <a:t>semantic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classes</a:t>
            </a:r>
            <a:r>
              <a:rPr lang="it-IT" baseline="0" dirty="0" smtClean="0"/>
              <a:t> from a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 of Wikipedia </a:t>
            </a:r>
            <a:r>
              <a:rPr lang="it-IT" baseline="0" dirty="0" err="1" smtClean="0"/>
              <a:t>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9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0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Chances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arguments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might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manually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linked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within</a:t>
            </a:r>
            <a:r>
              <a:rPr lang="it-IT" baseline="0" dirty="0" smtClean="0"/>
              <a:t> text.</a:t>
            </a:r>
          </a:p>
          <a:p>
            <a:r>
              <a:rPr lang="it-IT" baseline="0" dirty="0" err="1" smtClean="0"/>
              <a:t>Most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times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though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arguments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linked</a:t>
            </a:r>
            <a:r>
              <a:rPr lang="it-IT" baseline="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23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Link </a:t>
            </a:r>
            <a:r>
              <a:rPr lang="it-IT" dirty="0" err="1" smtClean="0"/>
              <a:t>paucity</a:t>
            </a:r>
            <a:r>
              <a:rPr lang="it-IT" dirty="0" smtClean="0"/>
              <a:t>: Too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links</a:t>
            </a:r>
            <a:r>
              <a:rPr lang="it-IT" dirty="0" smtClean="0"/>
              <a:t> in the right </a:t>
            </a:r>
            <a:r>
              <a:rPr lang="it-IT" dirty="0" err="1" smtClean="0"/>
              <a:t>place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67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Sometimes</a:t>
            </a:r>
            <a:r>
              <a:rPr lang="it-IT" dirty="0" smtClean="0"/>
              <a:t> the </a:t>
            </a:r>
            <a:r>
              <a:rPr lang="it-IT" dirty="0" err="1" smtClean="0"/>
              <a:t>adoption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previous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heuristics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does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prove </a:t>
            </a:r>
            <a:r>
              <a:rPr lang="it-IT" baseline="0" dirty="0" err="1" smtClean="0"/>
              <a:t>satisfactory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Therefore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decide to </a:t>
            </a:r>
            <a:r>
              <a:rPr lang="it-IT" baseline="0" dirty="0" err="1" smtClean="0"/>
              <a:t>increase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linking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coverage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linking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those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arguments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monosemous</a:t>
            </a:r>
            <a:r>
              <a:rPr lang="it-IT" baseline="0" dirty="0" smtClean="0"/>
              <a:t> in Wikipedia, </a:t>
            </a:r>
            <a:r>
              <a:rPr lang="it-IT" baseline="0" dirty="0" err="1" smtClean="0"/>
              <a:t>such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Earl Grey tea.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27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2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a </a:t>
            </a:r>
            <a:r>
              <a:rPr lang="it-IT" dirty="0" err="1" smtClean="0"/>
              <a:t>rich</a:t>
            </a:r>
            <a:r>
              <a:rPr lang="it-IT" dirty="0" smtClean="0"/>
              <a:t>, </a:t>
            </a:r>
            <a:r>
              <a:rPr lang="it-IT" dirty="0" err="1" smtClean="0"/>
              <a:t>reliable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lexical</a:t>
            </a:r>
            <a:r>
              <a:rPr lang="it-IT" dirty="0" smtClean="0"/>
              <a:t> </a:t>
            </a:r>
            <a:r>
              <a:rPr lang="it-IT" dirty="0" err="1" smtClean="0"/>
              <a:t>resource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42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To </a:t>
            </a:r>
            <a:r>
              <a:rPr lang="it-IT" dirty="0" err="1" smtClean="0"/>
              <a:t>this</a:t>
            </a:r>
            <a:r>
              <a:rPr lang="it-IT" dirty="0" smtClean="0"/>
              <a:t> end, </a:t>
            </a:r>
            <a:r>
              <a:rPr lang="it-IT" dirty="0" err="1" smtClean="0"/>
              <a:t>we</a:t>
            </a:r>
            <a:r>
              <a:rPr lang="it-IT" dirty="0" smtClean="0"/>
              <a:t> exploit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BabelNet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huge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multilingual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semantic</a:t>
            </a:r>
            <a:r>
              <a:rPr lang="it-IT" baseline="0" dirty="0" smtClean="0"/>
              <a:t> network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combines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encyclopedic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coverage</a:t>
            </a:r>
            <a:r>
              <a:rPr lang="it-IT" baseline="0" dirty="0" smtClean="0"/>
              <a:t> of Wikipedia and the </a:t>
            </a:r>
            <a:r>
              <a:rPr lang="it-IT" baseline="0" dirty="0" err="1" smtClean="0"/>
              <a:t>semantic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hierarchy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offered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WordNet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BabelNet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contains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socalled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BabelSynsets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sets of </a:t>
            </a:r>
            <a:r>
              <a:rPr lang="it-IT" baseline="0" dirty="0" err="1" smtClean="0"/>
              <a:t>synonyms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lexicalized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many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languages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including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automatic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translations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soon</a:t>
            </a:r>
            <a:r>
              <a:rPr lang="it-IT" baseline="0" dirty="0" smtClean="0"/>
              <a:t> a major </a:t>
            </a:r>
            <a:r>
              <a:rPr lang="it-IT" baseline="0" dirty="0" err="1" smtClean="0"/>
              <a:t>version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to be </a:t>
            </a:r>
            <a:r>
              <a:rPr lang="it-IT" baseline="0" dirty="0" err="1" smtClean="0"/>
              <a:t>released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containing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lexicalizations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50 </a:t>
            </a:r>
            <a:r>
              <a:rPr lang="it-IT" baseline="0" dirty="0" err="1" smtClean="0"/>
              <a:t>languages</a:t>
            </a:r>
            <a:r>
              <a:rPr lang="it-IT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96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BabelNet</a:t>
            </a:r>
            <a:r>
              <a:rPr lang="it-IT" dirty="0" smtClean="0"/>
              <a:t> </a:t>
            </a:r>
            <a:r>
              <a:rPr lang="it-IT" dirty="0" err="1" smtClean="0"/>
              <a:t>provides</a:t>
            </a:r>
            <a:r>
              <a:rPr lang="it-IT" dirty="0" smtClean="0"/>
              <a:t> a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links</a:t>
            </a:r>
            <a:r>
              <a:rPr lang="it-IT" dirty="0" smtClean="0"/>
              <a:t> Wikipedia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corresponding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WordNet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concept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Unfortunately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mapping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involves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50 </a:t>
            </a:r>
            <a:r>
              <a:rPr lang="it-IT" baseline="0" dirty="0" err="1" smtClean="0"/>
              <a:t>thousand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, so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majority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remain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unlinked</a:t>
            </a:r>
            <a:r>
              <a:rPr lang="it-IT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34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idea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to exploit </a:t>
            </a:r>
            <a:r>
              <a:rPr lang="it-IT" dirty="0" err="1" smtClean="0"/>
              <a:t>hypernymy</a:t>
            </a:r>
            <a:r>
              <a:rPr lang="it-IT" baseline="0" dirty="0" smtClean="0"/>
              <a:t> relations and </a:t>
            </a:r>
            <a:r>
              <a:rPr lang="it-IT" baseline="0" dirty="0" err="1" smtClean="0"/>
              <a:t>infer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BabelNet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mappings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involve </a:t>
            </a:r>
            <a:r>
              <a:rPr lang="it-IT" baseline="0" dirty="0" err="1" smtClean="0"/>
              <a:t>subconcepts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mapped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Thus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</a:t>
            </a:r>
            <a:r>
              <a:rPr lang="it-IT" dirty="0" err="1" smtClean="0"/>
              <a:t>e</a:t>
            </a:r>
            <a:r>
              <a:rPr lang="it-IT" dirty="0" smtClean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to </a:t>
            </a:r>
            <a:r>
              <a:rPr lang="it-IT" dirty="0" err="1" smtClean="0"/>
              <a:t>have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mechanism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provides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valid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concept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specific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, for </a:t>
            </a:r>
            <a:r>
              <a:rPr lang="it-IT" baseline="0" dirty="0" err="1" smtClean="0"/>
              <a:t>instance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named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entities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present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WordNet</a:t>
            </a:r>
            <a:r>
              <a:rPr lang="it-IT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46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err="1" smtClean="0"/>
              <a:t>However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much</a:t>
            </a:r>
            <a:r>
              <a:rPr lang="it-IT" baseline="0" dirty="0" smtClean="0"/>
              <a:t> information, </a:t>
            </a:r>
            <a:r>
              <a:rPr lang="it-IT" baseline="0" dirty="0" err="1" smtClean="0"/>
              <a:t>mostly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concentrated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within</a:t>
            </a:r>
            <a:r>
              <a:rPr lang="it-IT" baseline="0" dirty="0" smtClean="0"/>
              <a:t> the first </a:t>
            </a:r>
            <a:r>
              <a:rPr lang="it-IT" baseline="0" dirty="0" err="1" smtClean="0"/>
              <a:t>definitional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sentence</a:t>
            </a:r>
            <a:r>
              <a:rPr lang="it-IT" baseline="0" dirty="0" smtClean="0"/>
              <a:t>. Assume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the page </a:t>
            </a:r>
            <a:r>
              <a:rPr lang="it-IT" baseline="0" dirty="0" err="1" smtClean="0"/>
              <a:t>contains</a:t>
            </a:r>
            <a:r>
              <a:rPr lang="it-IT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The target lemma, </a:t>
            </a:r>
            <a:r>
              <a:rPr lang="it-IT" baseline="0" dirty="0" err="1" smtClean="0"/>
              <a:t>usually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title</a:t>
            </a:r>
            <a:r>
              <a:rPr lang="it-IT" baseline="0" dirty="0" smtClean="0"/>
              <a:t> of the page </a:t>
            </a:r>
            <a:r>
              <a:rPr lang="it-IT" baseline="0" dirty="0" err="1" smtClean="0"/>
              <a:t>itself</a:t>
            </a:r>
            <a:endParaRPr lang="it-IT" baseline="0" dirty="0" smtClean="0"/>
          </a:p>
          <a:p>
            <a:pPr marL="171450" indent="-171450">
              <a:buFontTx/>
              <a:buChar char="-"/>
            </a:pPr>
            <a:r>
              <a:rPr lang="it-IT" baseline="0" dirty="0" smtClean="0"/>
              <a:t>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lemma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linked</a:t>
            </a:r>
            <a:r>
              <a:rPr lang="it-IT" baseline="0" dirty="0" smtClean="0"/>
              <a:t> to a Wikipedia page</a:t>
            </a:r>
          </a:p>
          <a:p>
            <a:pPr marL="0" indent="0">
              <a:buFontTx/>
              <a:buNone/>
            </a:pP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system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extract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WCL,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stands</a:t>
            </a:r>
            <a:r>
              <a:rPr lang="it-IT" baseline="0" dirty="0" smtClean="0"/>
              <a:t> for Word Class </a:t>
            </a:r>
            <a:r>
              <a:rPr lang="it-IT" baseline="0" dirty="0" err="1" smtClean="0"/>
              <a:t>Lattices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extraction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</a:t>
            </a:r>
            <a:r>
              <a:rPr lang="it-IT" baseline="0" dirty="0" smtClean="0"/>
              <a:t>.</a:t>
            </a:r>
          </a:p>
          <a:p>
            <a:pPr marL="0" indent="0">
              <a:buFontTx/>
              <a:buNone/>
            </a:pPr>
            <a:r>
              <a:rPr lang="it-IT" baseline="0" dirty="0" smtClean="0"/>
              <a:t>By </a:t>
            </a:r>
            <a:r>
              <a:rPr lang="it-IT" baseline="0" dirty="0" err="1" smtClean="0"/>
              <a:t>applying</a:t>
            </a:r>
            <a:r>
              <a:rPr lang="it-IT" baseline="0" dirty="0" smtClean="0"/>
              <a:t> WCL to a Wikipedia page,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determine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correct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and,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to the link,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disambiguate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obtaining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desired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page.</a:t>
            </a:r>
          </a:p>
        </p:txBody>
      </p:sp>
    </p:spTree>
    <p:extLst>
      <p:ext uri="{BB962C8B-B14F-4D97-AF65-F5344CB8AC3E}">
        <p14:creationId xmlns:p14="http://schemas.microsoft.com/office/powerpoint/2010/main" val="416039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result</a:t>
            </a:r>
            <a:r>
              <a:rPr lang="it-IT" dirty="0" smtClean="0"/>
              <a:t> of the </a:t>
            </a:r>
            <a:r>
              <a:rPr lang="it-IT" dirty="0" err="1" smtClean="0"/>
              <a:t>argument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map</a:t>
            </a:r>
            <a:r>
              <a:rPr lang="it-IT" baseline="0" dirty="0" smtClean="0"/>
              <a:t> more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500 </a:t>
            </a:r>
            <a:r>
              <a:rPr lang="it-IT" baseline="0" dirty="0" err="1" smtClean="0"/>
              <a:t>thousand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, an </a:t>
            </a:r>
            <a:r>
              <a:rPr lang="it-IT" baseline="0" dirty="0" err="1" smtClean="0"/>
              <a:t>increase</a:t>
            </a:r>
            <a:r>
              <a:rPr lang="it-IT" baseline="0" dirty="0" smtClean="0"/>
              <a:t> of more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order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magnitude</a:t>
            </a:r>
            <a:r>
              <a:rPr lang="it-IT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68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Aggregating</a:t>
            </a:r>
            <a:r>
              <a:rPr lang="it-IT" dirty="0" smtClean="0"/>
              <a:t> </a:t>
            </a:r>
            <a:r>
              <a:rPr lang="it-IT" dirty="0" err="1" smtClean="0"/>
              <a:t>arguments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imply</a:t>
            </a:r>
            <a:r>
              <a:rPr lang="it-IT" dirty="0" smtClean="0"/>
              <a:t> the </a:t>
            </a:r>
            <a:r>
              <a:rPr lang="it-IT" dirty="0" err="1" smtClean="0"/>
              <a:t>creation</a:t>
            </a:r>
            <a:r>
              <a:rPr lang="it-IT" dirty="0" smtClean="0"/>
              <a:t> of clusters, per se.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a way to put </a:t>
            </a:r>
            <a:r>
              <a:rPr lang="it-IT" dirty="0" err="1" smtClean="0"/>
              <a:t>semantically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</a:t>
            </a:r>
            <a:r>
              <a:rPr lang="it-IT" dirty="0" err="1" smtClean="0"/>
              <a:t>arguments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.</a:t>
            </a:r>
          </a:p>
          <a:p>
            <a:pPr rtl="0"/>
            <a:r>
              <a:rPr lang="it-IT" dirty="0" smtClean="0"/>
              <a:t>Core </a:t>
            </a:r>
            <a:r>
              <a:rPr lang="it-IT" dirty="0" err="1" smtClean="0"/>
              <a:t>synsets</a:t>
            </a:r>
            <a:r>
              <a:rPr lang="it-IT" dirty="0" smtClean="0"/>
              <a:t> </a:t>
            </a:r>
            <a:r>
              <a:rPr lang="it-IT" dirty="0" err="1" smtClean="0"/>
              <a:t>represent</a:t>
            </a:r>
            <a:r>
              <a:rPr lang="it-IT" dirty="0" smtClean="0"/>
              <a:t> a </a:t>
            </a:r>
            <a:r>
              <a:rPr lang="it-IT" dirty="0" err="1" smtClean="0"/>
              <a:t>freely</a:t>
            </a:r>
            <a:r>
              <a:rPr lang="it-IT" dirty="0" smtClean="0"/>
              <a:t> </a:t>
            </a:r>
            <a:r>
              <a:rPr lang="it-IT" dirty="0" err="1" smtClean="0"/>
              <a:t>downloadable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resource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containing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3 </a:t>
            </a:r>
            <a:r>
              <a:rPr lang="it-IT" baseline="0" dirty="0" err="1" smtClean="0"/>
              <a:t>thousand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concepts</a:t>
            </a:r>
            <a:r>
              <a:rPr lang="it-IT" baseline="0" dirty="0" smtClean="0"/>
              <a:t>, semi-</a:t>
            </a:r>
            <a:r>
              <a:rPr lang="it-IT" baseline="0" dirty="0" err="1" smtClean="0"/>
              <a:t>automatically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compiled</a:t>
            </a:r>
            <a:r>
              <a:rPr lang="it-IT" baseline="0" dirty="0" smtClean="0"/>
              <a:t> list of the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frequently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used</a:t>
            </a:r>
            <a:r>
              <a:rPr lang="it-IT" baseline="0" dirty="0" smtClean="0"/>
              <a:t> word </a:t>
            </a:r>
            <a:r>
              <a:rPr lang="it-IT" baseline="0" dirty="0" err="1" smtClean="0"/>
              <a:t>senses</a:t>
            </a:r>
            <a:r>
              <a:rPr lang="it-IT" baseline="0" dirty="0" smtClean="0"/>
              <a:t>.</a:t>
            </a:r>
          </a:p>
          <a:p>
            <a:pPr rtl="0"/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semantic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class</a:t>
            </a:r>
            <a:r>
              <a:rPr lang="it-IT" baseline="0" dirty="0" smtClean="0"/>
              <a:t> for a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concept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the first core </a:t>
            </a:r>
            <a:r>
              <a:rPr lang="it-IT" baseline="0" dirty="0" err="1" smtClean="0"/>
              <a:t>synset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encountered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when</a:t>
            </a:r>
            <a:r>
              <a:rPr lang="it-IT" baseline="0" dirty="0" smtClean="0"/>
              <a:t> climbing up in the </a:t>
            </a:r>
            <a:r>
              <a:rPr lang="it-IT" baseline="0" dirty="0" err="1" smtClean="0"/>
              <a:t>hierarchy</a:t>
            </a:r>
            <a:r>
              <a:rPr lang="it-IT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810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Aggregating</a:t>
            </a:r>
            <a:r>
              <a:rPr lang="it-IT" dirty="0" smtClean="0"/>
              <a:t> </a:t>
            </a:r>
            <a:r>
              <a:rPr lang="it-IT" dirty="0" err="1" smtClean="0"/>
              <a:t>arguments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imply</a:t>
            </a:r>
            <a:r>
              <a:rPr lang="it-IT" dirty="0" smtClean="0"/>
              <a:t> the </a:t>
            </a:r>
            <a:r>
              <a:rPr lang="it-IT" dirty="0" err="1" smtClean="0"/>
              <a:t>creation</a:t>
            </a:r>
            <a:r>
              <a:rPr lang="it-IT" dirty="0" smtClean="0"/>
              <a:t> of clusters, per se.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a way to put </a:t>
            </a:r>
            <a:r>
              <a:rPr lang="it-IT" dirty="0" err="1" smtClean="0"/>
              <a:t>semantically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</a:t>
            </a:r>
            <a:r>
              <a:rPr lang="it-IT" dirty="0" err="1" smtClean="0"/>
              <a:t>arguments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.</a:t>
            </a:r>
          </a:p>
          <a:p>
            <a:pPr rtl="0"/>
            <a:r>
              <a:rPr lang="it-IT" dirty="0" smtClean="0"/>
              <a:t>Core </a:t>
            </a:r>
            <a:r>
              <a:rPr lang="it-IT" dirty="0" err="1" smtClean="0"/>
              <a:t>synsets</a:t>
            </a:r>
            <a:r>
              <a:rPr lang="it-IT" dirty="0" smtClean="0"/>
              <a:t> </a:t>
            </a:r>
            <a:r>
              <a:rPr lang="it-IT" dirty="0" err="1" smtClean="0"/>
              <a:t>represent</a:t>
            </a:r>
            <a:r>
              <a:rPr lang="it-IT" dirty="0" smtClean="0"/>
              <a:t> a </a:t>
            </a:r>
            <a:r>
              <a:rPr lang="it-IT" dirty="0" err="1" smtClean="0"/>
              <a:t>freely</a:t>
            </a:r>
            <a:r>
              <a:rPr lang="it-IT" dirty="0" smtClean="0"/>
              <a:t> </a:t>
            </a:r>
            <a:r>
              <a:rPr lang="it-IT" dirty="0" err="1" smtClean="0"/>
              <a:t>downloadable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resource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containing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3 </a:t>
            </a:r>
            <a:r>
              <a:rPr lang="it-IT" baseline="0" dirty="0" err="1" smtClean="0"/>
              <a:t>thousand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concepts</a:t>
            </a:r>
            <a:r>
              <a:rPr lang="it-IT" baseline="0" dirty="0" smtClean="0"/>
              <a:t>, semi-</a:t>
            </a:r>
            <a:r>
              <a:rPr lang="it-IT" baseline="0" dirty="0" err="1" smtClean="0"/>
              <a:t>automatically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compiled</a:t>
            </a:r>
            <a:r>
              <a:rPr lang="it-IT" baseline="0" dirty="0" smtClean="0"/>
              <a:t> list of the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frequently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used</a:t>
            </a:r>
            <a:r>
              <a:rPr lang="it-IT" baseline="0" dirty="0" smtClean="0"/>
              <a:t> word </a:t>
            </a:r>
            <a:r>
              <a:rPr lang="it-IT" baseline="0" dirty="0" err="1" smtClean="0"/>
              <a:t>senses</a:t>
            </a:r>
            <a:r>
              <a:rPr lang="it-IT" baseline="0" dirty="0" smtClean="0"/>
              <a:t>.</a:t>
            </a:r>
          </a:p>
          <a:p>
            <a:pPr rtl="0"/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semantic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class</a:t>
            </a:r>
            <a:r>
              <a:rPr lang="it-IT" baseline="0" dirty="0" smtClean="0"/>
              <a:t> for a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concept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the first core </a:t>
            </a:r>
            <a:r>
              <a:rPr lang="it-IT" baseline="0" dirty="0" err="1" smtClean="0"/>
              <a:t>synset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encountered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when</a:t>
            </a:r>
            <a:r>
              <a:rPr lang="it-IT" baseline="0" dirty="0" smtClean="0"/>
              <a:t> climbing up in the </a:t>
            </a:r>
            <a:r>
              <a:rPr lang="it-IT" baseline="0" dirty="0" err="1" smtClean="0"/>
              <a:t>hierarchy</a:t>
            </a:r>
            <a:r>
              <a:rPr lang="it-IT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81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Thanks</a:t>
            </a:r>
            <a:r>
              <a:rPr lang="it-IT" dirty="0" smtClean="0"/>
              <a:t> 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semantic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classes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finally</a:t>
            </a:r>
            <a:r>
              <a:rPr lang="it-IT" baseline="0" dirty="0" smtClean="0"/>
              <a:t> link the </a:t>
            </a:r>
            <a:r>
              <a:rPr lang="it-IT" baseline="0" dirty="0" err="1" smtClean="0"/>
              <a:t>original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filling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argument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suitable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semantic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class</a:t>
            </a:r>
            <a:r>
              <a:rPr lang="it-IT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applying</a:t>
            </a:r>
            <a:r>
              <a:rPr lang="it-IT" dirty="0" smtClean="0"/>
              <a:t> the </a:t>
            </a:r>
            <a:r>
              <a:rPr lang="it-IT" dirty="0" err="1" smtClean="0"/>
              <a:t>generalization</a:t>
            </a:r>
            <a:r>
              <a:rPr lang="it-IT" dirty="0" smtClean="0"/>
              <a:t> procedure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arguments</a:t>
            </a:r>
            <a:r>
              <a:rPr lang="it-IT" baseline="0" dirty="0" smtClean="0"/>
              <a:t> of a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lexical</a:t>
            </a:r>
            <a:r>
              <a:rPr lang="it-IT" baseline="0" dirty="0" smtClean="0"/>
              <a:t> predicate, clusters </a:t>
            </a:r>
            <a:r>
              <a:rPr lang="it-IT" baseline="0" dirty="0" err="1" smtClean="0"/>
              <a:t>naturally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rank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according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importance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number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arguments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falling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semantic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class</a:t>
            </a:r>
            <a:r>
              <a:rPr lang="it-IT" baseline="0" dirty="0" smtClean="0"/>
              <a:t>.</a:t>
            </a:r>
            <a:endParaRPr lang="en-US" dirty="0" smtClean="0"/>
          </a:p>
          <a:p>
            <a:endParaRPr lang="it-IT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289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7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goal </a:t>
            </a:r>
            <a:r>
              <a:rPr lang="it-IT" dirty="0" err="1" smtClean="0"/>
              <a:t>is</a:t>
            </a:r>
            <a:r>
              <a:rPr lang="it-IT" baseline="0" dirty="0" smtClean="0"/>
              <a:t> to put </a:t>
            </a:r>
            <a:r>
              <a:rPr lang="it-IT" baseline="0" dirty="0" err="1" smtClean="0"/>
              <a:t>semantically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similar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arguments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44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5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8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2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8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134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82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93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85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8"/>
          <p:cNvSpPr txBox="1">
            <a:spLocks noGrp="1" noChangeArrowheads="1"/>
          </p:cNvSpPr>
          <p:nvPr/>
        </p:nvSpPr>
        <p:spPr bwMode="auto">
          <a:xfrm>
            <a:off x="5799614" y="6744335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80D61536-CE44-49B8-9599-9BF99E9B6234}" type="slidenum">
              <a:rPr lang="it-IT" sz="1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pPr algn="r"/>
              <a:t>59</a:t>
            </a:fld>
            <a:endParaRPr lang="it-IT" sz="12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5770" y="539843"/>
            <a:ext cx="6820707" cy="2661005"/>
          </a:xfrm>
          <a:solidFill>
            <a:srgbClr val="FFFFFF"/>
          </a:solidFill>
          <a:ln/>
        </p:spPr>
      </p:sp>
      <p:sp>
        <p:nvSpPr>
          <p:cNvPr id="2068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23462" y="3372168"/>
            <a:ext cx="8187690" cy="3134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117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7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1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96EA-CECD-4FCA-A417-E72977C4695F}" type="datetime1">
              <a:rPr lang="it-IT" smtClean="0"/>
              <a:t>04/10/2013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SPred: Large-scale Harvesting of Semantic Predicates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9680-B1CF-48AF-8878-244F4A647B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05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D42B-163E-4B99-B818-187B6A4954EF}" type="datetime1">
              <a:rPr lang="it-IT" smtClean="0"/>
              <a:t>04/10/2013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SPred: Large-scale Harvesting of Semantic Predicates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4A2C-BAD0-4EC6-B7FE-EF505046D9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09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0620-0759-4F8B-8DAE-2AECB9820F63}" type="datetime1">
              <a:rPr lang="it-IT" smtClean="0"/>
              <a:t>04/10/2013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SPred: Large-scale Harvesting of Semantic Predicates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4B04-8DB8-443C-99F9-B3BC8BE159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8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39941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9950" y="990600"/>
            <a:ext cx="3995738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D08C-15D3-4EBA-8366-6F7662E39C3B}" type="datetime1">
              <a:rPr lang="it-IT" smtClean="0"/>
              <a:t>04/10/2013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SPred: Large-scale Harvesting of Semantic Predicates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FDDC-976F-49DC-8DDF-36CC0B8F16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19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1B5CA-A7E2-47D8-A57C-210F5F9CE904}" type="datetime1">
              <a:rPr lang="it-IT" smtClean="0"/>
              <a:t>04/10/2013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SPred: Large-scale Harvesting of Semantic Predicates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3527-D25F-48AC-B3C9-21839987F1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8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2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169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1422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83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charset="-128"/>
              </a:defRPr>
            </a:lvl1pPr>
          </a:lstStyle>
          <a:p>
            <a:pPr>
              <a:defRPr/>
            </a:pPr>
            <a:fld id="{613651AC-6B21-42D5-A82C-69C34FFC14C3}" type="datetime1">
              <a:rPr lang="it-IT" smtClean="0"/>
              <a:t>04/10/2013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838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SPred: Large-scale Harvesting of Semantic Predicates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83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Pagina </a:t>
            </a:r>
            <a:fld id="{617DAABC-49B7-474B-AA16-D9548E5190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3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0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4.png"/><Relationship Id="rId5" Type="http://schemas.openxmlformats.org/officeDocument/2006/relationships/image" Target="../media/image52.png"/><Relationship Id="rId10" Type="http://schemas.openxmlformats.org/officeDocument/2006/relationships/image" Target="../media/image42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1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46.jpeg"/><Relationship Id="rId5" Type="http://schemas.openxmlformats.org/officeDocument/2006/relationships/image" Target="../media/image65.png"/><Relationship Id="rId10" Type="http://schemas.openxmlformats.org/officeDocument/2006/relationships/image" Target="../media/image45.jpeg"/><Relationship Id="rId4" Type="http://schemas.openxmlformats.org/officeDocument/2006/relationships/image" Target="../media/image64.png"/><Relationship Id="rId9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588" y="0"/>
            <a:ext cx="9144000" cy="1006088"/>
          </a:xfrm>
          <a:prstGeom prst="rect">
            <a:avLst/>
          </a:prstGeom>
          <a:solidFill>
            <a:srgbClr val="006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28614" y="526194"/>
            <a:ext cx="3524250" cy="409575"/>
          </a:xfrm>
        </p:spPr>
        <p:txBody>
          <a:bodyPr/>
          <a:lstStyle/>
          <a:p>
            <a:pPr algn="l" eaLnBrk="1" hangingPunct="1"/>
            <a:r>
              <a:rPr lang="it-IT" sz="1800" dirty="0" smtClean="0">
                <a:solidFill>
                  <a:schemeClr val="bg1"/>
                </a:solidFill>
              </a:rPr>
              <a:t>Tiziano Flati and Roberto Navigli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25400" y="0"/>
            <a:ext cx="9466386" cy="581025"/>
          </a:xfrm>
        </p:spPr>
        <p:txBody>
          <a:bodyPr/>
          <a:lstStyle/>
          <a:p>
            <a:pPr eaLnBrk="1" hangingPunct="1"/>
            <a:r>
              <a:rPr lang="en-GB" sz="2750" dirty="0" err="1" smtClean="0">
                <a:solidFill>
                  <a:schemeClr val="bg1"/>
                </a:solidFill>
              </a:rPr>
              <a:t>SPred</a:t>
            </a:r>
            <a:r>
              <a:rPr lang="en-GB" sz="2750" dirty="0" smtClean="0">
                <a:solidFill>
                  <a:schemeClr val="bg1"/>
                </a:solidFill>
              </a:rPr>
              <a:t>: Large-scale Harvesting of Semantic Predicates</a:t>
            </a:r>
          </a:p>
        </p:txBody>
      </p:sp>
      <p:grpSp>
        <p:nvGrpSpPr>
          <p:cNvPr id="7173" name="Group 25"/>
          <p:cNvGrpSpPr>
            <a:grpSpLocks/>
          </p:cNvGrpSpPr>
          <p:nvPr/>
        </p:nvGrpSpPr>
        <p:grpSpPr bwMode="auto">
          <a:xfrm>
            <a:off x="0" y="4800600"/>
            <a:ext cx="9145588" cy="2057400"/>
            <a:chOff x="0" y="1728"/>
            <a:chExt cx="5761" cy="1296"/>
          </a:xfrm>
        </p:grpSpPr>
        <p:pic>
          <p:nvPicPr>
            <p:cNvPr id="7174" name="Picture 18" descr="Fondin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8"/>
              <a:ext cx="5760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1296" y="1728"/>
              <a:ext cx="4464" cy="432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6" name="Picture 13" descr="logo +march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4" descr="fasc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1780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Segnaposto contenuto 5"/>
          <p:cNvSpPr txBox="1">
            <a:spLocks/>
          </p:cNvSpPr>
          <p:nvPr/>
        </p:nvSpPr>
        <p:spPr bwMode="auto">
          <a:xfrm>
            <a:off x="-1534998" y="2597122"/>
            <a:ext cx="6106998" cy="103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it-IT" sz="6000" b="1" dirty="0" err="1" smtClean="0">
                <a:solidFill>
                  <a:schemeClr val="tx1"/>
                </a:solidFill>
              </a:rPr>
              <a:t>Cup</a:t>
            </a:r>
            <a:r>
              <a:rPr lang="it-IT" sz="6000" b="1" dirty="0" smtClean="0">
                <a:solidFill>
                  <a:schemeClr val="tx1"/>
                </a:solidFill>
              </a:rPr>
              <a:t> of </a:t>
            </a:r>
            <a:endParaRPr lang="it-IT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79" y="1791294"/>
            <a:ext cx="5833104" cy="2821101"/>
          </a:xfrm>
          <a:prstGeom prst="rect">
            <a:avLst/>
          </a:prstGeom>
        </p:spPr>
      </p:pic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062163" y="1006088"/>
            <a:ext cx="7086600" cy="685800"/>
          </a:xfrm>
          <a:prstGeom prst="rect">
            <a:avLst/>
          </a:prstGeom>
          <a:solidFill>
            <a:srgbClr val="006778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5311673" y="4997939"/>
            <a:ext cx="23342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[</a:t>
            </a:r>
            <a:r>
              <a:rPr lang="it-IT" sz="1400" b="1" dirty="0" err="1">
                <a:solidFill>
                  <a:schemeClr val="tx1"/>
                </a:solidFill>
              </a:rPr>
              <a:t>Resnik</a:t>
            </a:r>
            <a:r>
              <a:rPr lang="it-IT" sz="1400" b="1" dirty="0">
                <a:solidFill>
                  <a:schemeClr val="tx1"/>
                </a:solidFill>
              </a:rPr>
              <a:t> ‘</a:t>
            </a:r>
            <a:r>
              <a:rPr lang="it-IT" sz="1400" b="1" dirty="0" smtClean="0">
                <a:solidFill>
                  <a:schemeClr val="tx1"/>
                </a:solidFill>
              </a:rPr>
              <a:t>96,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Erk</a:t>
            </a:r>
            <a:r>
              <a:rPr lang="it-IT" sz="1400" b="1" dirty="0" smtClean="0">
                <a:solidFill>
                  <a:schemeClr val="tx1"/>
                </a:solidFill>
              </a:rPr>
              <a:t> ‘07,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Chambers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&amp; </a:t>
            </a:r>
            <a:r>
              <a:rPr lang="it-IT" sz="1400" b="1" dirty="0" err="1" smtClean="0">
                <a:solidFill>
                  <a:schemeClr val="tx1"/>
                </a:solidFill>
              </a:rPr>
              <a:t>Jurasky</a:t>
            </a:r>
            <a:r>
              <a:rPr lang="it-IT" sz="1400" b="1" dirty="0" smtClean="0">
                <a:solidFill>
                  <a:schemeClr val="tx1"/>
                </a:solidFill>
              </a:rPr>
              <a:t> ‘10]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636775" y="5002980"/>
            <a:ext cx="19960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[</a:t>
            </a:r>
            <a:r>
              <a:rPr lang="it-IT" sz="1400" b="1" dirty="0" smtClean="0">
                <a:solidFill>
                  <a:schemeClr val="tx1"/>
                </a:solidFill>
              </a:rPr>
              <a:t>Hearst 92,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Kozareva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&amp; </a:t>
            </a:r>
            <a:r>
              <a:rPr lang="it-IT" sz="1400" b="1" dirty="0" err="1" smtClean="0">
                <a:solidFill>
                  <a:schemeClr val="tx1"/>
                </a:solidFill>
              </a:rPr>
              <a:t>Hovy</a:t>
            </a:r>
            <a:r>
              <a:rPr lang="it-IT" sz="1400" b="1" dirty="0" smtClean="0">
                <a:solidFill>
                  <a:schemeClr val="tx1"/>
                </a:solidFill>
              </a:rPr>
              <a:t> ‘10,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Wu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&amp; </a:t>
            </a:r>
            <a:r>
              <a:rPr lang="it-IT" sz="1400" b="1" dirty="0" err="1" smtClean="0">
                <a:solidFill>
                  <a:schemeClr val="tx1"/>
                </a:solidFill>
              </a:rPr>
              <a:t>Weld</a:t>
            </a:r>
            <a:r>
              <a:rPr lang="it-IT" sz="1400" b="1" dirty="0" smtClean="0">
                <a:solidFill>
                  <a:schemeClr val="tx1"/>
                </a:solidFill>
              </a:rPr>
              <a:t> ‘10]</a:t>
            </a:r>
            <a:endParaRPr lang="it-IT" sz="1400" b="1" dirty="0">
              <a:solidFill>
                <a:schemeClr val="tx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5143782" y="657415"/>
            <a:ext cx="2352112" cy="2551231"/>
            <a:chOff x="6293999" y="3187534"/>
            <a:chExt cx="2352112" cy="2551231"/>
          </a:xfrm>
        </p:grpSpPr>
        <p:sp>
          <p:nvSpPr>
            <p:cNvPr id="3" name="O 2"/>
            <p:cNvSpPr/>
            <p:nvPr/>
          </p:nvSpPr>
          <p:spPr bwMode="auto">
            <a:xfrm>
              <a:off x="6479016" y="3187534"/>
              <a:ext cx="1982078" cy="1950865"/>
            </a:xfrm>
            <a:prstGeom prst="flowChartOr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" name="Rettangolo arrotondato 3"/>
            <p:cNvSpPr/>
            <p:nvPr/>
          </p:nvSpPr>
          <p:spPr bwMode="auto">
            <a:xfrm>
              <a:off x="6293999" y="5242574"/>
              <a:ext cx="2352112" cy="496191"/>
            </a:xfrm>
            <a:prstGeom prst="roundRect">
              <a:avLst>
                <a:gd name="adj" fmla="val 50000"/>
              </a:avLst>
            </a:prstGeom>
            <a:solidFill>
              <a:srgbClr val="903838">
                <a:alpha val="38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EAT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Rettangolo arrotondato 6"/>
            <p:cNvSpPr/>
            <p:nvPr/>
          </p:nvSpPr>
          <p:spPr bwMode="auto">
            <a:xfrm>
              <a:off x="6560040" y="4371536"/>
              <a:ext cx="967890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MEAT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Rettangolo arrotondato 7"/>
            <p:cNvSpPr/>
            <p:nvPr/>
          </p:nvSpPr>
          <p:spPr bwMode="auto">
            <a:xfrm>
              <a:off x="6560038" y="3590072"/>
              <a:ext cx="967890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GAS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Rettangolo arrotondato 8"/>
            <p:cNvSpPr/>
            <p:nvPr/>
          </p:nvSpPr>
          <p:spPr bwMode="auto">
            <a:xfrm>
              <a:off x="7412180" y="4374642"/>
              <a:ext cx="967890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FISH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Rettangolo arrotondato 9"/>
            <p:cNvSpPr/>
            <p:nvPr/>
          </p:nvSpPr>
          <p:spPr bwMode="auto">
            <a:xfrm>
              <a:off x="7350712" y="3598540"/>
              <a:ext cx="1183425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ICE CREAM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5130415" y="3880074"/>
            <a:ext cx="2494594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SELECTIONAL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PREFERENCES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735743" y="3859962"/>
            <a:ext cx="179812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PATTERNS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34084" y="1313612"/>
            <a:ext cx="2766783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it-IT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</a:t>
            </a:r>
            <a:r>
              <a:rPr lang="it-IT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1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0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4"/>
          <p:cNvSpPr txBox="1">
            <a:spLocks/>
          </p:cNvSpPr>
          <p:nvPr/>
        </p:nvSpPr>
        <p:spPr bwMode="auto">
          <a:xfrm>
            <a:off x="0" y="1365812"/>
            <a:ext cx="9143999" cy="207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4800" dirty="0" smtClean="0">
                <a:solidFill>
                  <a:schemeClr val="tx1"/>
                </a:solidFill>
              </a:rPr>
              <a:t>Challenge #1:</a:t>
            </a:r>
            <a:r>
              <a:rPr lang="it-IT" sz="4800" dirty="0" smtClean="0"/>
              <a:t> </a:t>
            </a:r>
            <a:r>
              <a:rPr lang="it-IT" sz="4800" dirty="0" err="1" smtClean="0"/>
              <a:t>discovering</a:t>
            </a:r>
            <a:r>
              <a:rPr lang="it-IT" sz="4800" dirty="0" smtClean="0"/>
              <a:t> </a:t>
            </a:r>
            <a:r>
              <a:rPr lang="it-IT" sz="4800" dirty="0" err="1" smtClean="0"/>
              <a:t>representative</a:t>
            </a:r>
            <a:r>
              <a:rPr lang="it-IT" sz="4800" dirty="0" smtClean="0"/>
              <a:t> </a:t>
            </a:r>
            <a:r>
              <a:rPr lang="it-IT" sz="4800" dirty="0" err="1" smtClean="0"/>
              <a:t>arguments</a:t>
            </a:r>
            <a:endParaRPr lang="en-US" sz="4800" dirty="0"/>
          </a:p>
        </p:txBody>
      </p:sp>
      <p:sp>
        <p:nvSpPr>
          <p:cNvPr id="29" name="Titolo 4"/>
          <p:cNvSpPr>
            <a:spLocks noGrp="1"/>
          </p:cNvSpPr>
          <p:nvPr>
            <p:ph type="title"/>
          </p:nvPr>
        </p:nvSpPr>
        <p:spPr>
          <a:xfrm>
            <a:off x="0" y="3275635"/>
            <a:ext cx="9144000" cy="2650601"/>
          </a:xfrm>
        </p:spPr>
        <p:txBody>
          <a:bodyPr anchor="ctr"/>
          <a:lstStyle/>
          <a:p>
            <a:pPr algn="ctr"/>
            <a:r>
              <a:rPr lang="it-IT" sz="4800" dirty="0" smtClean="0">
                <a:solidFill>
                  <a:schemeClr val="tx1"/>
                </a:solidFill>
              </a:rPr>
              <a:t>Challenge #2:</a:t>
            </a:r>
            <a:r>
              <a:rPr lang="it-IT" sz="4800" dirty="0" smtClean="0"/>
              <a:t> </a:t>
            </a:r>
            <a:r>
              <a:rPr lang="it-IT" sz="4800" dirty="0" err="1" smtClean="0"/>
              <a:t>inferring</a:t>
            </a:r>
            <a:r>
              <a:rPr lang="it-IT" sz="4800" dirty="0" smtClean="0"/>
              <a:t> </a:t>
            </a:r>
            <a:r>
              <a:rPr lang="it-IT" sz="4800" dirty="0" err="1" smtClean="0"/>
              <a:t>semantic</a:t>
            </a:r>
            <a:r>
              <a:rPr lang="it-IT" sz="4800" dirty="0" smtClean="0"/>
              <a:t> </a:t>
            </a:r>
            <a:r>
              <a:rPr lang="it-IT" sz="4800" dirty="0" err="1" smtClean="0"/>
              <a:t>classes</a:t>
            </a:r>
            <a:endParaRPr lang="en-US" sz="4800" dirty="0"/>
          </a:p>
        </p:txBody>
      </p:sp>
      <p:sp>
        <p:nvSpPr>
          <p:cNvPr id="4" name="Rettangolo 3"/>
          <p:cNvSpPr/>
          <p:nvPr/>
        </p:nvSpPr>
        <p:spPr>
          <a:xfrm>
            <a:off x="2753503" y="36486"/>
            <a:ext cx="3741730" cy="156966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 extrusionH="76200">
            <a:extrusionClr>
              <a:schemeClr val="tx1"/>
            </a:extrusion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9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</a:rPr>
              <a:t>SPred</a:t>
            </a:r>
            <a:endParaRPr lang="it-IT" sz="7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99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6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4"/>
          <p:cNvSpPr>
            <a:spLocks noGrp="1"/>
          </p:cNvSpPr>
          <p:nvPr>
            <p:ph type="title"/>
          </p:nvPr>
        </p:nvSpPr>
        <p:spPr>
          <a:xfrm>
            <a:off x="0" y="3275635"/>
            <a:ext cx="9144000" cy="2650601"/>
          </a:xfrm>
        </p:spPr>
        <p:txBody>
          <a:bodyPr anchor="ctr"/>
          <a:lstStyle/>
          <a:p>
            <a:pPr algn="ctr"/>
            <a:r>
              <a:rPr lang="it-IT" sz="4800" dirty="0" smtClean="0">
                <a:solidFill>
                  <a:schemeClr val="tx1"/>
                </a:solidFill>
              </a:rPr>
              <a:t>Challenge #2:</a:t>
            </a:r>
            <a:r>
              <a:rPr lang="it-IT" sz="4800" dirty="0" smtClean="0"/>
              <a:t> </a:t>
            </a:r>
            <a:r>
              <a:rPr lang="it-IT" sz="4800" dirty="0" err="1" smtClean="0"/>
              <a:t>inferring</a:t>
            </a:r>
            <a:r>
              <a:rPr lang="it-IT" sz="4800" dirty="0" smtClean="0"/>
              <a:t> </a:t>
            </a:r>
            <a:r>
              <a:rPr lang="it-IT" sz="4800" dirty="0" err="1" smtClean="0"/>
              <a:t>semantic</a:t>
            </a:r>
            <a:r>
              <a:rPr lang="it-IT" sz="4800" dirty="0" smtClean="0"/>
              <a:t> </a:t>
            </a:r>
            <a:r>
              <a:rPr lang="it-IT" sz="4800" dirty="0" err="1" smtClean="0"/>
              <a:t>classes</a:t>
            </a:r>
            <a:endParaRPr lang="en-US" sz="4800" dirty="0"/>
          </a:p>
        </p:txBody>
      </p:sp>
      <p:sp>
        <p:nvSpPr>
          <p:cNvPr id="9" name="Rettangolo 8"/>
          <p:cNvSpPr/>
          <p:nvPr/>
        </p:nvSpPr>
        <p:spPr>
          <a:xfrm>
            <a:off x="2753503" y="36486"/>
            <a:ext cx="3741730" cy="156966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 extrusionH="76200">
            <a:extrusionClr>
              <a:schemeClr val="tx1"/>
            </a:extrusion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9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</a:rPr>
              <a:t>SPred</a:t>
            </a:r>
            <a:endParaRPr lang="it-IT" sz="7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990000"/>
              </a:solidFill>
            </a:endParaRPr>
          </a:p>
        </p:txBody>
      </p:sp>
      <p:sp>
        <p:nvSpPr>
          <p:cNvPr id="5" name="Titolo 4"/>
          <p:cNvSpPr txBox="1">
            <a:spLocks/>
          </p:cNvSpPr>
          <p:nvPr/>
        </p:nvSpPr>
        <p:spPr bwMode="auto">
          <a:xfrm>
            <a:off x="452175" y="1473958"/>
            <a:ext cx="7985769" cy="20471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3200" dirty="0" smtClean="0"/>
              <a:t>CONTRIBUTION # 1</a:t>
            </a:r>
          </a:p>
          <a:p>
            <a:pPr algn="ctr"/>
            <a:r>
              <a:rPr lang="it-IT" sz="3200" dirty="0" err="1" smtClean="0"/>
              <a:t>Capturing</a:t>
            </a:r>
            <a:r>
              <a:rPr lang="it-IT" sz="3200" dirty="0" smtClean="0"/>
              <a:t> </a:t>
            </a:r>
            <a:r>
              <a:rPr lang="it-IT" sz="3200" dirty="0" err="1"/>
              <a:t>concepts</a:t>
            </a:r>
            <a:r>
              <a:rPr lang="it-IT" sz="3200" dirty="0"/>
              <a:t> for long </a:t>
            </a:r>
            <a:r>
              <a:rPr lang="it-IT" sz="3200" dirty="0" err="1"/>
              <a:t>tail</a:t>
            </a:r>
            <a:r>
              <a:rPr lang="it-IT" sz="3200" dirty="0"/>
              <a:t> </a:t>
            </a:r>
            <a:r>
              <a:rPr lang="it-IT" sz="3200" dirty="0" err="1"/>
              <a:t>arguments</a:t>
            </a:r>
            <a:r>
              <a:rPr lang="it-IT" sz="3200" dirty="0"/>
              <a:t> </a:t>
            </a:r>
            <a:r>
              <a:rPr lang="it-IT" sz="3200" dirty="0" err="1"/>
              <a:t>using</a:t>
            </a:r>
            <a:r>
              <a:rPr lang="it-IT" sz="3200" dirty="0"/>
              <a:t> a </a:t>
            </a:r>
            <a:r>
              <a:rPr lang="it-IT" sz="3200" dirty="0" err="1"/>
              <a:t>novel</a:t>
            </a:r>
            <a:r>
              <a:rPr lang="it-IT" sz="3200" dirty="0"/>
              <a:t> </a:t>
            </a:r>
            <a:r>
              <a:rPr lang="it-IT" sz="3200" dirty="0" err="1"/>
              <a:t>wikification</a:t>
            </a:r>
            <a:r>
              <a:rPr lang="it-IT" sz="3200" dirty="0"/>
              <a:t> procedure</a:t>
            </a:r>
            <a:endParaRPr lang="en-US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42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 txBox="1">
            <a:spLocks/>
          </p:cNvSpPr>
          <p:nvPr/>
        </p:nvSpPr>
        <p:spPr bwMode="auto">
          <a:xfrm>
            <a:off x="452175" y="1473958"/>
            <a:ext cx="7985769" cy="20471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3200" dirty="0" smtClean="0"/>
              <a:t>CONTRIBUTION # 1</a:t>
            </a:r>
          </a:p>
          <a:p>
            <a:pPr algn="ctr"/>
            <a:r>
              <a:rPr lang="it-IT" sz="3200" dirty="0" err="1" smtClean="0"/>
              <a:t>Capturing</a:t>
            </a:r>
            <a:r>
              <a:rPr lang="it-IT" sz="3200" dirty="0" smtClean="0"/>
              <a:t> </a:t>
            </a:r>
            <a:r>
              <a:rPr lang="it-IT" sz="3200" dirty="0" err="1"/>
              <a:t>concepts</a:t>
            </a:r>
            <a:r>
              <a:rPr lang="it-IT" sz="3200" dirty="0"/>
              <a:t> for long </a:t>
            </a:r>
            <a:r>
              <a:rPr lang="it-IT" sz="3200" dirty="0" err="1"/>
              <a:t>tail</a:t>
            </a:r>
            <a:r>
              <a:rPr lang="it-IT" sz="3200" dirty="0"/>
              <a:t> </a:t>
            </a:r>
            <a:r>
              <a:rPr lang="it-IT" sz="3200" dirty="0" err="1"/>
              <a:t>arguments</a:t>
            </a:r>
            <a:r>
              <a:rPr lang="it-IT" sz="3200" dirty="0"/>
              <a:t> </a:t>
            </a:r>
            <a:r>
              <a:rPr lang="it-IT" sz="3200" dirty="0" err="1"/>
              <a:t>using</a:t>
            </a:r>
            <a:r>
              <a:rPr lang="it-IT" sz="3200" dirty="0"/>
              <a:t> a </a:t>
            </a:r>
            <a:r>
              <a:rPr lang="it-IT" sz="3200" dirty="0" err="1"/>
              <a:t>novel</a:t>
            </a:r>
            <a:r>
              <a:rPr lang="it-IT" sz="3200" dirty="0"/>
              <a:t> </a:t>
            </a:r>
            <a:r>
              <a:rPr lang="it-IT" sz="3200" dirty="0" err="1"/>
              <a:t>wikification</a:t>
            </a:r>
            <a:r>
              <a:rPr lang="it-IT" sz="3200" dirty="0"/>
              <a:t> procedure</a:t>
            </a:r>
            <a:endParaRPr lang="en-US" sz="3200" dirty="0"/>
          </a:p>
        </p:txBody>
      </p:sp>
      <p:sp>
        <p:nvSpPr>
          <p:cNvPr id="7" name="Titolo 4"/>
          <p:cNvSpPr txBox="1">
            <a:spLocks/>
          </p:cNvSpPr>
          <p:nvPr/>
        </p:nvSpPr>
        <p:spPr bwMode="auto">
          <a:xfrm>
            <a:off x="452175" y="3753723"/>
            <a:ext cx="7985769" cy="22303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3200" dirty="0" smtClean="0"/>
              <a:t>CONTRIBUTION # 2</a:t>
            </a:r>
          </a:p>
          <a:p>
            <a:pPr algn="ctr"/>
            <a:r>
              <a:rPr lang="it-IT" sz="3200" dirty="0" err="1" smtClean="0"/>
              <a:t>Inferring</a:t>
            </a:r>
            <a:r>
              <a:rPr lang="it-IT" sz="3200" dirty="0" smtClean="0"/>
              <a:t> </a:t>
            </a:r>
            <a:r>
              <a:rPr lang="it-IT" sz="3200" dirty="0" err="1" smtClean="0"/>
              <a:t>WordNet</a:t>
            </a:r>
            <a:r>
              <a:rPr lang="it-IT" sz="3200" dirty="0" smtClean="0"/>
              <a:t> </a:t>
            </a:r>
            <a:r>
              <a:rPr lang="it-IT" sz="3200" dirty="0" err="1"/>
              <a:t>semantic</a:t>
            </a:r>
            <a:r>
              <a:rPr lang="it-IT" sz="3200" dirty="0"/>
              <a:t> </a:t>
            </a:r>
            <a:r>
              <a:rPr lang="it-IT" sz="3200" dirty="0" err="1"/>
              <a:t>classes</a:t>
            </a:r>
            <a:r>
              <a:rPr lang="it-IT" sz="3200" dirty="0"/>
              <a:t> from a </a:t>
            </a:r>
            <a:r>
              <a:rPr lang="it-IT" sz="3200" dirty="0" err="1"/>
              <a:t>distribution</a:t>
            </a:r>
            <a:r>
              <a:rPr lang="it-IT" sz="3200" dirty="0"/>
              <a:t> of Wikipedia </a:t>
            </a:r>
            <a:r>
              <a:rPr lang="it-IT" sz="3200" dirty="0" err="1"/>
              <a:t>pages</a:t>
            </a:r>
            <a:endParaRPr lang="en-US" sz="3200" dirty="0"/>
          </a:p>
        </p:txBody>
      </p:sp>
      <p:sp>
        <p:nvSpPr>
          <p:cNvPr id="9" name="Rettangolo 8"/>
          <p:cNvSpPr/>
          <p:nvPr/>
        </p:nvSpPr>
        <p:spPr>
          <a:xfrm>
            <a:off x="2753503" y="36486"/>
            <a:ext cx="3741730" cy="156966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 extrusionH="76200">
            <a:extrusionClr>
              <a:schemeClr val="tx1"/>
            </a:extrusion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9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</a:rPr>
              <a:t>SPred</a:t>
            </a:r>
            <a:endParaRPr lang="it-IT" sz="7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99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43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5"/>
          <p:cNvSpPr txBox="1">
            <a:spLocks noGrp="1"/>
          </p:cNvSpPr>
          <p:nvPr>
            <p:ph idx="1"/>
          </p:nvPr>
        </p:nvSpPr>
        <p:spPr bwMode="auto">
          <a:xfrm>
            <a:off x="533400" y="238125"/>
            <a:ext cx="814228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it-IT" sz="3600" b="1" smtClean="0">
                <a:solidFill>
                  <a:schemeClr val="accent1">
                    <a:lumMod val="50000"/>
                  </a:schemeClr>
                </a:solidFill>
              </a:rPr>
              <a:t>METHODOLOGY</a:t>
            </a:r>
            <a:endParaRPr lang="it-IT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6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arrotondato 35"/>
          <p:cNvSpPr/>
          <p:nvPr/>
        </p:nvSpPr>
        <p:spPr bwMode="auto">
          <a:xfrm>
            <a:off x="7678672" y="5383560"/>
            <a:ext cx="1409233" cy="5512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WordNet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50" y="226281"/>
            <a:ext cx="1063607" cy="13028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4" y="2445914"/>
            <a:ext cx="830170" cy="730550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 bwMode="auto">
          <a:xfrm>
            <a:off x="7678671" y="3168465"/>
            <a:ext cx="1409234" cy="5512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WordNet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375992" y="328818"/>
            <a:ext cx="4115074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HARVESTING </a:t>
            </a:r>
            <a:r>
              <a:rPr lang="it-IT" sz="2400" b="1" dirty="0" smtClean="0">
                <a:solidFill>
                  <a:schemeClr val="tx1"/>
                </a:solidFill>
              </a:rPr>
              <a:t>ARGUMENTS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FROM WIKIPEDIA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375991" y="2445914"/>
            <a:ext cx="4115075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LINKING ARGUMENTS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TO WIKIPEDIA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AND WORDNET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363724" y="4563009"/>
            <a:ext cx="4139608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LINKING ARGUMENTS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FROM WORDNET TO SEMANTIC CLASSES</a:t>
            </a:r>
            <a:endParaRPr lang="it-IT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2321201" y="545204"/>
            <a:ext cx="88498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 bwMode="auto">
          <a:xfrm>
            <a:off x="5546800" y="3718834"/>
            <a:ext cx="0" cy="79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 bwMode="auto">
          <a:xfrm flipH="1" flipV="1">
            <a:off x="2321201" y="5543996"/>
            <a:ext cx="884985" cy="117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Immagin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4" y="4668281"/>
            <a:ext cx="830170" cy="730550"/>
          </a:xfrm>
          <a:prstGeom prst="rect">
            <a:avLst/>
          </a:prstGeom>
        </p:spPr>
      </p:pic>
      <p:cxnSp>
        <p:nvCxnSpPr>
          <p:cNvPr id="39" name="Connettore 2 38"/>
          <p:cNvCxnSpPr/>
          <p:nvPr/>
        </p:nvCxnSpPr>
        <p:spPr bwMode="auto">
          <a:xfrm>
            <a:off x="5546800" y="1613314"/>
            <a:ext cx="0" cy="79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Segnaposto contenuto 3"/>
          <p:cNvSpPr>
            <a:spLocks noGrp="1"/>
          </p:cNvSpPr>
          <p:nvPr>
            <p:ph idx="1"/>
          </p:nvPr>
        </p:nvSpPr>
        <p:spPr>
          <a:xfrm>
            <a:off x="-116711" y="-95003"/>
            <a:ext cx="2750958" cy="1443565"/>
          </a:xfrm>
        </p:spPr>
        <p:txBody>
          <a:bodyPr/>
          <a:lstStyle/>
          <a:p>
            <a:pPr marL="0" indent="0" algn="ctr">
              <a:buNone/>
              <a:tabLst>
                <a:tab pos="7172325" algn="l"/>
              </a:tabLst>
            </a:pPr>
            <a:r>
              <a:rPr lang="it-IT" sz="1600" b="1" dirty="0" smtClean="0"/>
              <a:t>…</a:t>
            </a:r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600" b="1" dirty="0" err="1" smtClean="0"/>
              <a:t>cup</a:t>
            </a:r>
            <a:r>
              <a:rPr lang="it-IT" sz="1600" b="1" dirty="0" smtClean="0"/>
              <a:t> of </a:t>
            </a:r>
            <a:r>
              <a:rPr lang="it-IT" sz="1800" b="1" dirty="0" smtClean="0"/>
              <a:t>*</a:t>
            </a:r>
            <a:endParaRPr lang="it-IT" sz="1600" b="1" dirty="0" smtClean="0"/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600" b="1" dirty="0" smtClean="0"/>
              <a:t>* </a:t>
            </a:r>
            <a:r>
              <a:rPr lang="it-IT" sz="1600" b="1" dirty="0" err="1" smtClean="0"/>
              <a:t>was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designed</a:t>
            </a:r>
            <a:r>
              <a:rPr lang="it-IT" sz="1600" b="1" dirty="0" smtClean="0"/>
              <a:t> by</a:t>
            </a:r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600" b="1" dirty="0" smtClean="0"/>
              <a:t>the </a:t>
            </a:r>
            <a:r>
              <a:rPr lang="it-IT" sz="1600" b="1" dirty="0" err="1" smtClean="0"/>
              <a:t>biggest</a:t>
            </a:r>
            <a:r>
              <a:rPr lang="it-IT" sz="1600" b="1" dirty="0" smtClean="0"/>
              <a:t> * in 1987</a:t>
            </a:r>
            <a:endParaRPr lang="it-IT" sz="1200" b="1" dirty="0" smtClean="0"/>
          </a:p>
          <a:p>
            <a:pPr marL="0" indent="0" algn="ctr">
              <a:buNone/>
            </a:pPr>
            <a:r>
              <a:rPr lang="it-IT" sz="1600" b="1" dirty="0" smtClean="0"/>
              <a:t>a </a:t>
            </a:r>
            <a:r>
              <a:rPr lang="it-IT" sz="1600" b="1" dirty="0" err="1" smtClean="0"/>
              <a:t>very</a:t>
            </a:r>
            <a:r>
              <a:rPr lang="it-IT" sz="1600" b="1" dirty="0" smtClean="0"/>
              <a:t> big *</a:t>
            </a:r>
          </a:p>
          <a:p>
            <a:pPr marL="0" indent="0" algn="ctr">
              <a:buNone/>
            </a:pPr>
            <a:r>
              <a:rPr lang="it-IT" sz="1600" b="1" dirty="0" smtClean="0"/>
              <a:t>…</a:t>
            </a:r>
          </a:p>
        </p:txBody>
      </p:sp>
      <p:sp>
        <p:nvSpPr>
          <p:cNvPr id="41" name="Segnaposto contenuto 3"/>
          <p:cNvSpPr txBox="1">
            <a:spLocks/>
          </p:cNvSpPr>
          <p:nvPr/>
        </p:nvSpPr>
        <p:spPr bwMode="auto">
          <a:xfrm>
            <a:off x="-72593" y="3913187"/>
            <a:ext cx="3206187" cy="174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600" b="1" dirty="0" smtClean="0"/>
              <a:t>…</a:t>
            </a: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600" b="1" dirty="0" err="1" smtClean="0"/>
              <a:t>cup</a:t>
            </a:r>
            <a:r>
              <a:rPr lang="it-IT" sz="1600" b="1" dirty="0" smtClean="0"/>
              <a:t> of </a:t>
            </a:r>
            <a:r>
              <a:rPr lang="it-IT" sz="1600" b="1" dirty="0" smtClean="0">
                <a:solidFill>
                  <a:srgbClr val="0070C0"/>
                </a:solidFill>
              </a:rPr>
              <a:t>[</a:t>
            </a:r>
            <a:r>
              <a:rPr lang="it-IT" sz="1600" b="1" dirty="0" err="1" smtClean="0">
                <a:solidFill>
                  <a:srgbClr val="0070C0"/>
                </a:solidFill>
              </a:rPr>
              <a:t>Beverage</a:t>
            </a:r>
            <a:r>
              <a:rPr lang="it-IT" sz="1600" b="1" dirty="0" smtClean="0">
                <a:solidFill>
                  <a:srgbClr val="0070C0"/>
                </a:solidFill>
              </a:rPr>
              <a:t>]</a:t>
            </a: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600" b="1" dirty="0" smtClean="0">
                <a:solidFill>
                  <a:srgbClr val="0070C0"/>
                </a:solidFill>
              </a:rPr>
              <a:t>[</a:t>
            </a:r>
            <a:r>
              <a:rPr lang="it-IT" sz="1600" b="1" dirty="0" err="1" smtClean="0">
                <a:solidFill>
                  <a:srgbClr val="0070C0"/>
                </a:solidFill>
              </a:rPr>
              <a:t>Structure</a:t>
            </a:r>
            <a:r>
              <a:rPr lang="it-IT" sz="1600" b="1" dirty="0" smtClean="0">
                <a:solidFill>
                  <a:srgbClr val="0070C0"/>
                </a:solidFill>
              </a:rPr>
              <a:t>]</a:t>
            </a:r>
            <a:r>
              <a:rPr lang="it-IT" sz="1600" b="1" dirty="0" smtClean="0">
                <a:solidFill>
                  <a:srgbClr val="00B0F0"/>
                </a:solidFill>
              </a:rPr>
              <a:t> </a:t>
            </a:r>
            <a:r>
              <a:rPr lang="it-IT" sz="1600" b="1" dirty="0" err="1" smtClean="0"/>
              <a:t>was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designed</a:t>
            </a:r>
            <a:r>
              <a:rPr lang="it-IT" sz="1600" b="1" dirty="0" smtClean="0"/>
              <a:t> by</a:t>
            </a: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600" b="1" dirty="0" smtClean="0"/>
              <a:t>the </a:t>
            </a:r>
            <a:r>
              <a:rPr lang="it-IT" sz="1600" b="1" dirty="0" err="1" smtClean="0"/>
              <a:t>biggest</a:t>
            </a:r>
            <a:r>
              <a:rPr lang="it-IT" sz="1600" b="1" dirty="0" smtClean="0"/>
              <a:t> </a:t>
            </a:r>
            <a:r>
              <a:rPr lang="it-IT" sz="1600" b="1" dirty="0">
                <a:solidFill>
                  <a:srgbClr val="0070C0"/>
                </a:solidFill>
              </a:rPr>
              <a:t>[</a:t>
            </a:r>
            <a:r>
              <a:rPr lang="it-IT" sz="1600" b="1" dirty="0" err="1" smtClean="0">
                <a:solidFill>
                  <a:srgbClr val="0070C0"/>
                </a:solidFill>
              </a:rPr>
              <a:t>Event</a:t>
            </a:r>
            <a:r>
              <a:rPr lang="it-IT" sz="1600" b="1" dirty="0" smtClean="0">
                <a:solidFill>
                  <a:srgbClr val="0070C0"/>
                </a:solidFill>
              </a:rPr>
              <a:t>]</a:t>
            </a:r>
            <a:r>
              <a:rPr lang="it-IT" sz="1600" b="1" dirty="0" smtClean="0"/>
              <a:t> in 1987</a:t>
            </a:r>
          </a:p>
          <a:p>
            <a:pPr marL="0" indent="0" algn="ctr">
              <a:buFontTx/>
              <a:buNone/>
            </a:pPr>
            <a:r>
              <a:rPr lang="it-IT" sz="1600" b="1" dirty="0" smtClean="0"/>
              <a:t>a </a:t>
            </a:r>
            <a:r>
              <a:rPr lang="it-IT" sz="1600" b="1" dirty="0" err="1" smtClean="0"/>
              <a:t>very</a:t>
            </a:r>
            <a:r>
              <a:rPr lang="it-IT" sz="1600" b="1" dirty="0" smtClean="0"/>
              <a:t> big </a:t>
            </a:r>
            <a:r>
              <a:rPr lang="it-IT" sz="1600" b="1" dirty="0" smtClean="0">
                <a:solidFill>
                  <a:srgbClr val="0070C0"/>
                </a:solidFill>
              </a:rPr>
              <a:t>[</a:t>
            </a:r>
            <a:r>
              <a:rPr lang="it-IT" sz="1600" b="1" dirty="0" err="1" smtClean="0">
                <a:solidFill>
                  <a:srgbClr val="0070C0"/>
                </a:solidFill>
              </a:rPr>
              <a:t>Phenomenon</a:t>
            </a:r>
            <a:r>
              <a:rPr lang="it-IT" sz="1600" b="1" dirty="0" smtClean="0">
                <a:solidFill>
                  <a:srgbClr val="0070C0"/>
                </a:solidFill>
              </a:rPr>
              <a:t>]</a:t>
            </a:r>
          </a:p>
          <a:p>
            <a:pPr marL="0" indent="0" algn="ctr">
              <a:buFontTx/>
              <a:buNone/>
            </a:pPr>
            <a:r>
              <a:rPr lang="it-IT" sz="1600" b="1" dirty="0" smtClean="0"/>
              <a:t>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2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9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" grpId="0" animBg="1"/>
      <p:bldP spid="10" grpId="0" animBg="1"/>
      <p:bldP spid="11" grpId="0" animBg="1"/>
      <p:bldP spid="12" grpId="0" animBg="1"/>
      <p:bldP spid="40" grpId="0" uiExpand="1"/>
      <p:bldP spid="41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contenuto 5"/>
          <p:cNvSpPr txBox="1">
            <a:spLocks/>
          </p:cNvSpPr>
          <p:nvPr/>
        </p:nvSpPr>
        <p:spPr bwMode="auto">
          <a:xfrm>
            <a:off x="0" y="2567044"/>
            <a:ext cx="9144000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6000" b="1" dirty="0" err="1">
                <a:solidFill>
                  <a:schemeClr val="tx1"/>
                </a:solidFill>
              </a:rPr>
              <a:t>c</a:t>
            </a:r>
            <a:r>
              <a:rPr lang="it-IT" sz="6000" b="1" dirty="0" err="1" smtClean="0">
                <a:solidFill>
                  <a:schemeClr val="tx1"/>
                </a:solidFill>
              </a:rPr>
              <a:t>up</a:t>
            </a:r>
            <a:r>
              <a:rPr lang="it-IT" sz="6000" b="1" dirty="0" smtClean="0">
                <a:solidFill>
                  <a:schemeClr val="tx1"/>
                </a:solidFill>
              </a:rPr>
              <a:t> of</a:t>
            </a:r>
            <a:r>
              <a:rPr lang="it-IT" sz="4000" b="1" dirty="0" smtClean="0">
                <a:solidFill>
                  <a:schemeClr val="tx1"/>
                </a:solidFill>
              </a:rPr>
              <a:t>   </a:t>
            </a:r>
            <a:r>
              <a:rPr lang="it-IT" sz="6600" dirty="0" smtClean="0">
                <a:solidFill>
                  <a:srgbClr val="0AA61D"/>
                </a:solidFill>
              </a:rPr>
              <a:t>*</a:t>
            </a:r>
            <a:endParaRPr lang="it-IT" sz="4000" dirty="0">
              <a:solidFill>
                <a:srgbClr val="0AA61D"/>
              </a:solidFill>
            </a:endParaRPr>
          </a:p>
        </p:txBody>
      </p:sp>
      <p:cxnSp>
        <p:nvCxnSpPr>
          <p:cNvPr id="21" name="Connettore 4 16"/>
          <p:cNvCxnSpPr>
            <a:endCxn id="5" idx="1"/>
          </p:cNvCxnSpPr>
          <p:nvPr/>
        </p:nvCxnSpPr>
        <p:spPr bwMode="auto">
          <a:xfrm>
            <a:off x="2380406" y="1876121"/>
            <a:ext cx="2191594" cy="627149"/>
          </a:xfrm>
          <a:prstGeom prst="straightConnector1">
            <a:avLst/>
          </a:prstGeom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282736" y="1217217"/>
            <a:ext cx="333661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LEXICAL PREDICATE</a:t>
            </a:r>
          </a:p>
        </p:txBody>
      </p:sp>
      <p:sp>
        <p:nvSpPr>
          <p:cNvPr id="5" name="Parentesi graffa chiusa 4"/>
          <p:cNvSpPr/>
          <p:nvPr/>
        </p:nvSpPr>
        <p:spPr bwMode="auto">
          <a:xfrm rot="16200000">
            <a:off x="4384276" y="879254"/>
            <a:ext cx="375448" cy="3623480"/>
          </a:xfrm>
          <a:prstGeom prst="rightBrac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6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contenuto 5"/>
          <p:cNvSpPr txBox="1">
            <a:spLocks/>
          </p:cNvSpPr>
          <p:nvPr/>
        </p:nvSpPr>
        <p:spPr bwMode="auto">
          <a:xfrm>
            <a:off x="0" y="2567044"/>
            <a:ext cx="9144000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6000" b="1" dirty="0" err="1" smtClean="0">
                <a:solidFill>
                  <a:schemeClr val="tx1"/>
                </a:solidFill>
              </a:rPr>
              <a:t>Cup</a:t>
            </a:r>
            <a:r>
              <a:rPr lang="it-IT" sz="6000" b="1" dirty="0" smtClean="0">
                <a:solidFill>
                  <a:schemeClr val="tx1"/>
                </a:solidFill>
              </a:rPr>
              <a:t> of</a:t>
            </a:r>
            <a:r>
              <a:rPr lang="it-IT" sz="4000" b="1" dirty="0" smtClean="0">
                <a:solidFill>
                  <a:schemeClr val="tx1"/>
                </a:solidFill>
              </a:rPr>
              <a:t> 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coffee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Connettore 4 16"/>
          <p:cNvCxnSpPr/>
          <p:nvPr/>
        </p:nvCxnSpPr>
        <p:spPr bwMode="auto">
          <a:xfrm>
            <a:off x="2380406" y="1876121"/>
            <a:ext cx="885825" cy="690923"/>
          </a:xfrm>
          <a:prstGeom prst="straightConnector1">
            <a:avLst/>
          </a:prstGeom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282736" y="1217217"/>
            <a:ext cx="333661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LEXICAL PREDICATE</a:t>
            </a:r>
          </a:p>
        </p:txBody>
      </p:sp>
      <p:sp>
        <p:nvSpPr>
          <p:cNvPr id="7" name="Rettangolo 6"/>
          <p:cNvSpPr/>
          <p:nvPr/>
        </p:nvSpPr>
        <p:spPr bwMode="auto">
          <a:xfrm>
            <a:off x="282736" y="1003300"/>
            <a:ext cx="8734264" cy="5056066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Segnaposto contenuto 3"/>
          <p:cNvSpPr>
            <a:spLocks noGrp="1"/>
          </p:cNvSpPr>
          <p:nvPr>
            <p:ph idx="1"/>
          </p:nvPr>
        </p:nvSpPr>
        <p:spPr>
          <a:xfrm>
            <a:off x="12736" y="1091291"/>
            <a:ext cx="8587254" cy="4244476"/>
          </a:xfrm>
        </p:spPr>
        <p:txBody>
          <a:bodyPr/>
          <a:lstStyle/>
          <a:p>
            <a:pPr marL="0" indent="0">
              <a:buNone/>
              <a:tabLst>
                <a:tab pos="7172325" algn="l"/>
              </a:tabLst>
            </a:pPr>
            <a:r>
              <a:rPr lang="it-IT" sz="4000" b="1" dirty="0" smtClean="0"/>
              <a:t>            </a:t>
            </a:r>
            <a:r>
              <a:rPr lang="it-IT" sz="4000" b="1" dirty="0" err="1" smtClean="0"/>
              <a:t>cup</a:t>
            </a:r>
            <a:r>
              <a:rPr lang="it-IT" sz="4000" b="1" dirty="0" smtClean="0"/>
              <a:t> of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4000" b="1" dirty="0" smtClean="0"/>
              <a:t>                              </a:t>
            </a:r>
            <a:r>
              <a:rPr lang="it-IT" sz="4000" b="1" dirty="0" err="1" smtClean="0"/>
              <a:t>was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designed</a:t>
            </a:r>
            <a:r>
              <a:rPr lang="it-IT" sz="4000" b="1" dirty="0" smtClean="0"/>
              <a:t> by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4000" b="1" dirty="0" smtClean="0"/>
              <a:t>   the </a:t>
            </a:r>
            <a:r>
              <a:rPr lang="it-IT" sz="4000" b="1" dirty="0" err="1" smtClean="0"/>
              <a:t>biggest</a:t>
            </a:r>
            <a:r>
              <a:rPr lang="it-IT" sz="4000" b="1" dirty="0" smtClean="0"/>
              <a:t>         in 1987</a:t>
            </a:r>
            <a:endParaRPr lang="it-IT" sz="3200" b="1" dirty="0" smtClean="0"/>
          </a:p>
          <a:p>
            <a:pPr marL="0" indent="0">
              <a:buNone/>
            </a:pPr>
            <a:r>
              <a:rPr lang="it-IT" sz="4000" b="1" dirty="0" smtClean="0"/>
              <a:t>      a </a:t>
            </a:r>
            <a:r>
              <a:rPr lang="it-IT" sz="4000" b="1" dirty="0" err="1" smtClean="0"/>
              <a:t>very</a:t>
            </a:r>
            <a:r>
              <a:rPr lang="it-IT" sz="4000" b="1" dirty="0" smtClean="0"/>
              <a:t> big</a:t>
            </a:r>
          </a:p>
          <a:p>
            <a:pPr marL="0" indent="0">
              <a:buNone/>
            </a:pPr>
            <a:r>
              <a:rPr lang="it-IT" sz="4000" b="1" dirty="0" smtClean="0"/>
              <a:t>                         …</a:t>
            </a:r>
          </a:p>
        </p:txBody>
      </p:sp>
      <p:sp>
        <p:nvSpPr>
          <p:cNvPr id="8" name="Rettangolo 7"/>
          <p:cNvSpPr/>
          <p:nvPr/>
        </p:nvSpPr>
        <p:spPr>
          <a:xfrm>
            <a:off x="3528562" y="894052"/>
            <a:ext cx="698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dirty="0" smtClean="0">
                <a:solidFill>
                  <a:srgbClr val="00B050"/>
                </a:solidFill>
              </a:rPr>
              <a:t>*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513830" y="1678882"/>
            <a:ext cx="698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dirty="0" smtClean="0">
                <a:solidFill>
                  <a:srgbClr val="00B050"/>
                </a:solidFill>
              </a:rPr>
              <a:t>*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528561" y="2392565"/>
            <a:ext cx="698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dirty="0" smtClean="0">
                <a:solidFill>
                  <a:srgbClr val="00B050"/>
                </a:solidFill>
              </a:rPr>
              <a:t>*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28560" y="3171752"/>
            <a:ext cx="698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dirty="0" smtClean="0">
                <a:solidFill>
                  <a:srgbClr val="00B050"/>
                </a:solidFill>
              </a:rPr>
              <a:t>*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1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66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contenuto 5"/>
          <p:cNvSpPr txBox="1">
            <a:spLocks/>
          </p:cNvSpPr>
          <p:nvPr/>
        </p:nvSpPr>
        <p:spPr bwMode="auto">
          <a:xfrm>
            <a:off x="0" y="2567044"/>
            <a:ext cx="9144000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4000" dirty="0" err="1">
                <a:solidFill>
                  <a:schemeClr val="tx1"/>
                </a:solidFill>
              </a:rPr>
              <a:t>c</a:t>
            </a:r>
            <a:r>
              <a:rPr lang="it-IT" sz="4000" dirty="0" err="1" smtClean="0">
                <a:solidFill>
                  <a:schemeClr val="tx1"/>
                </a:solidFill>
              </a:rPr>
              <a:t>up</a:t>
            </a:r>
            <a:r>
              <a:rPr lang="it-IT" sz="4000" dirty="0" smtClean="0">
                <a:solidFill>
                  <a:schemeClr val="tx1"/>
                </a:solidFill>
              </a:rPr>
              <a:t> of </a:t>
            </a:r>
            <a:r>
              <a:rPr lang="it-IT" sz="6000" b="1" dirty="0" smtClean="0">
                <a:solidFill>
                  <a:schemeClr val="accent1">
                    <a:lumMod val="50000"/>
                  </a:schemeClr>
                </a:solidFill>
              </a:rPr>
              <a:t>coffee</a:t>
            </a:r>
            <a:endParaRPr lang="it-IT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Connettore 4 16"/>
          <p:cNvCxnSpPr/>
          <p:nvPr/>
        </p:nvCxnSpPr>
        <p:spPr bwMode="auto">
          <a:xfrm flipH="1">
            <a:off x="6342927" y="1632030"/>
            <a:ext cx="694482" cy="935014"/>
          </a:xfrm>
          <a:prstGeom prst="straightConnector1">
            <a:avLst/>
          </a:prstGeom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5601184" y="1078874"/>
            <a:ext cx="32317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FILLING ARGUMENT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5601184" y="1078874"/>
            <a:ext cx="32317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FILLING ARGUMENT</a:t>
            </a:r>
          </a:p>
        </p:txBody>
      </p:sp>
      <p:sp>
        <p:nvSpPr>
          <p:cNvPr id="20" name="Segnaposto contenuto 5"/>
          <p:cNvSpPr txBox="1">
            <a:spLocks/>
          </p:cNvSpPr>
          <p:nvPr/>
        </p:nvSpPr>
        <p:spPr bwMode="auto">
          <a:xfrm>
            <a:off x="0" y="2567044"/>
            <a:ext cx="9144000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4000" dirty="0" err="1" smtClean="0">
                <a:solidFill>
                  <a:schemeClr val="tx1"/>
                </a:solidFill>
              </a:rPr>
              <a:t>Cup</a:t>
            </a:r>
            <a:r>
              <a:rPr lang="it-IT" sz="4000" dirty="0" smtClean="0">
                <a:solidFill>
                  <a:schemeClr val="tx1"/>
                </a:solidFill>
              </a:rPr>
              <a:t> of </a:t>
            </a:r>
            <a:r>
              <a:rPr lang="it-IT" sz="6000" b="1" dirty="0" smtClean="0">
                <a:solidFill>
                  <a:schemeClr val="accent1">
                    <a:lumMod val="50000"/>
                  </a:schemeClr>
                </a:solidFill>
              </a:rPr>
              <a:t>coffee</a:t>
            </a:r>
            <a:endParaRPr lang="it-IT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Connettore 4 16"/>
          <p:cNvCxnSpPr/>
          <p:nvPr/>
        </p:nvCxnSpPr>
        <p:spPr bwMode="auto">
          <a:xfrm flipH="1">
            <a:off x="6342927" y="1632030"/>
            <a:ext cx="694482" cy="935014"/>
          </a:xfrm>
          <a:prstGeom prst="straightConnector1">
            <a:avLst/>
          </a:prstGeom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 bwMode="auto">
          <a:xfrm>
            <a:off x="282736" y="462987"/>
            <a:ext cx="8550230" cy="5063051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Segnaposto contenuto 3"/>
          <p:cNvSpPr>
            <a:spLocks noGrp="1"/>
          </p:cNvSpPr>
          <p:nvPr>
            <p:ph idx="1"/>
          </p:nvPr>
        </p:nvSpPr>
        <p:spPr>
          <a:xfrm>
            <a:off x="4614679" y="1078321"/>
            <a:ext cx="5353049" cy="2981324"/>
          </a:xfrm>
        </p:spPr>
        <p:txBody>
          <a:bodyPr/>
          <a:lstStyle/>
          <a:p>
            <a:pPr marL="0" indent="0">
              <a:buNone/>
              <a:tabLst>
                <a:tab pos="7172325" algn="l"/>
              </a:tabLst>
            </a:pPr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</a:rPr>
              <a:t>red</a:t>
            </a: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</a:rPr>
              <a:t>wine</a:t>
            </a:r>
            <a:endParaRPr lang="it-IT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</a:rPr>
              <a:t>Italy</a:t>
            </a:r>
            <a:endParaRPr lang="it-IT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dirty="0" err="1"/>
              <a:t>w</a:t>
            </a:r>
            <a:r>
              <a:rPr lang="it-IT" sz="3600" dirty="0" err="1" smtClean="0"/>
              <a:t>as</a:t>
            </a:r>
            <a:r>
              <a:rPr lang="it-IT" sz="3600" dirty="0" smtClean="0"/>
              <a:t> </a:t>
            </a:r>
            <a:r>
              <a:rPr lang="it-IT" sz="3600" dirty="0" err="1" smtClean="0"/>
              <a:t>designed</a:t>
            </a:r>
            <a:r>
              <a:rPr lang="it-IT" sz="3600" dirty="0" smtClean="0"/>
              <a:t> by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dirty="0" err="1"/>
              <a:t>was</a:t>
            </a:r>
            <a:r>
              <a:rPr lang="it-IT" sz="3600" dirty="0"/>
              <a:t> </a:t>
            </a:r>
            <a:r>
              <a:rPr lang="it-IT" sz="3600" dirty="0" err="1"/>
              <a:t>designed</a:t>
            </a:r>
            <a:r>
              <a:rPr lang="it-IT" sz="3600" dirty="0"/>
              <a:t> </a:t>
            </a:r>
            <a:r>
              <a:rPr lang="it-IT" sz="3600" dirty="0" smtClean="0"/>
              <a:t>by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</a:rPr>
              <a:t>rtist</a:t>
            </a:r>
            <a:endParaRPr lang="it-IT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</a:rPr>
              <a:t>hotel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dirty="0" smtClean="0"/>
              <a:t>…</a:t>
            </a:r>
          </a:p>
        </p:txBody>
      </p:sp>
      <p:sp>
        <p:nvSpPr>
          <p:cNvPr id="9" name="Segnaposto contenuto 3"/>
          <p:cNvSpPr txBox="1">
            <a:spLocks/>
          </p:cNvSpPr>
          <p:nvPr/>
        </p:nvSpPr>
        <p:spPr bwMode="auto">
          <a:xfrm>
            <a:off x="854294" y="1084301"/>
            <a:ext cx="3152775" cy="38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FontTx/>
              <a:buNone/>
              <a:tabLst>
                <a:tab pos="7172325" algn="l"/>
              </a:tabLst>
            </a:pPr>
            <a:r>
              <a:rPr lang="it-IT" sz="3600" dirty="0" err="1" smtClean="0"/>
              <a:t>cup</a:t>
            </a:r>
            <a:r>
              <a:rPr lang="it-IT" sz="3600" dirty="0" smtClean="0"/>
              <a:t> of</a:t>
            </a:r>
            <a:endParaRPr lang="it-IT" sz="3600" dirty="0"/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dirty="0" err="1" smtClean="0"/>
              <a:t>cup</a:t>
            </a:r>
            <a:r>
              <a:rPr lang="it-IT" sz="3600" dirty="0" smtClean="0"/>
              <a:t> of</a:t>
            </a: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</a:rPr>
              <a:t>dress</a:t>
            </a:r>
            <a:endParaRPr lang="it-IT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</a:rPr>
              <a:t>bridge</a:t>
            </a: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dirty="0" smtClean="0"/>
              <a:t>a </a:t>
            </a:r>
            <a:r>
              <a:rPr lang="it-IT" sz="3600" dirty="0" err="1" smtClean="0"/>
              <a:t>very</a:t>
            </a:r>
            <a:r>
              <a:rPr lang="it-IT" sz="3600" dirty="0" smtClean="0"/>
              <a:t> big</a:t>
            </a: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dirty="0" smtClean="0"/>
              <a:t>a </a:t>
            </a:r>
            <a:r>
              <a:rPr lang="it-IT" sz="3600" dirty="0" err="1" smtClean="0"/>
              <a:t>very</a:t>
            </a:r>
            <a:r>
              <a:rPr lang="it-IT" sz="3600" dirty="0" smtClean="0"/>
              <a:t> big</a:t>
            </a: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dirty="0" smtClean="0"/>
              <a:t>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0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08122" y="2189274"/>
            <a:ext cx="5172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Over </a:t>
            </a:r>
            <a:r>
              <a:rPr lang="en-US" sz="2800" dirty="0">
                <a:solidFill>
                  <a:srgbClr val="000000"/>
                </a:solidFill>
              </a:rPr>
              <a:t>2.25 </a:t>
            </a:r>
            <a:r>
              <a:rPr lang="en-US" sz="2800" dirty="0" smtClean="0">
                <a:solidFill>
                  <a:srgbClr val="000000"/>
                </a:solidFill>
              </a:rPr>
              <a:t>billion</a:t>
            </a:r>
          </a:p>
          <a:p>
            <a:pPr marL="5715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cups </a:t>
            </a:r>
            <a:r>
              <a:rPr lang="en-US" sz="2800" b="1" dirty="0">
                <a:solidFill>
                  <a:schemeClr val="tx1"/>
                </a:solidFill>
              </a:rPr>
              <a:t>of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coffee</a:t>
            </a:r>
            <a:r>
              <a:rPr lang="en-US" sz="2800" dirty="0">
                <a:solidFill>
                  <a:srgbClr val="000000"/>
                </a:solidFill>
              </a:rPr>
              <a:t> are consumed in the world every </a:t>
            </a:r>
            <a:r>
              <a:rPr lang="en-US" sz="2800" dirty="0" smtClean="0">
                <a:solidFill>
                  <a:srgbClr val="000000"/>
                </a:solidFill>
              </a:rPr>
              <a:t>day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16682" y="1646349"/>
            <a:ext cx="5261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000000"/>
                </a:solidFill>
              </a:rPr>
              <a:t>“</a:t>
            </a:r>
            <a:endParaRPr lang="en-US" sz="8000" dirty="0"/>
          </a:p>
        </p:txBody>
      </p:sp>
      <p:sp>
        <p:nvSpPr>
          <p:cNvPr id="9" name="Rettangolo 8"/>
          <p:cNvSpPr/>
          <p:nvPr/>
        </p:nvSpPr>
        <p:spPr>
          <a:xfrm>
            <a:off x="6140705" y="3411832"/>
            <a:ext cx="5261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rgbClr val="000000"/>
                </a:solidFill>
              </a:rPr>
              <a:t>”</a:t>
            </a:r>
            <a:endParaRPr lang="en-US" sz="8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822575" y="2647590"/>
            <a:ext cx="1113709" cy="485775"/>
          </a:xfrm>
          <a:prstGeom prst="rect">
            <a:avLst/>
          </a:prstGeom>
          <a:noFill/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68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contenuto 5"/>
          <p:cNvSpPr txBox="1">
            <a:spLocks/>
          </p:cNvSpPr>
          <p:nvPr/>
        </p:nvSpPr>
        <p:spPr bwMode="auto">
          <a:xfrm>
            <a:off x="0" y="2567044"/>
            <a:ext cx="9144000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6000" b="1" dirty="0" err="1">
                <a:solidFill>
                  <a:schemeClr val="tx1"/>
                </a:solidFill>
              </a:rPr>
              <a:t>c</a:t>
            </a:r>
            <a:r>
              <a:rPr lang="it-IT" sz="6000" b="1" dirty="0" err="1" smtClean="0">
                <a:solidFill>
                  <a:schemeClr val="tx1"/>
                </a:solidFill>
              </a:rPr>
              <a:t>up</a:t>
            </a:r>
            <a:r>
              <a:rPr lang="it-IT" sz="6000" b="1" dirty="0" smtClean="0">
                <a:solidFill>
                  <a:schemeClr val="tx1"/>
                </a:solidFill>
              </a:rPr>
              <a:t> of</a:t>
            </a:r>
            <a:r>
              <a:rPr lang="it-IT" sz="4000" b="1" dirty="0" smtClean="0">
                <a:solidFill>
                  <a:schemeClr val="tx1"/>
                </a:solidFill>
              </a:rPr>
              <a:t> </a:t>
            </a:r>
            <a:r>
              <a:rPr lang="it-IT" sz="6000" b="1" dirty="0" smtClean="0">
                <a:solidFill>
                  <a:srgbClr val="0070C0"/>
                </a:solidFill>
              </a:rPr>
              <a:t>[</a:t>
            </a:r>
            <a:r>
              <a:rPr lang="it-IT" sz="6000" b="1" dirty="0" err="1" smtClean="0">
                <a:solidFill>
                  <a:srgbClr val="0070C0"/>
                </a:solidFill>
              </a:rPr>
              <a:t>Beverage</a:t>
            </a:r>
            <a:r>
              <a:rPr lang="it-IT" sz="6000" b="1" dirty="0" smtClean="0">
                <a:solidFill>
                  <a:srgbClr val="0070C0"/>
                </a:solidFill>
              </a:rPr>
              <a:t>]</a:t>
            </a:r>
            <a:endParaRPr lang="it-IT" sz="4000" b="1" dirty="0">
              <a:solidFill>
                <a:srgbClr val="0070C0"/>
              </a:solidFill>
            </a:endParaRPr>
          </a:p>
        </p:txBody>
      </p:sp>
      <p:cxnSp>
        <p:nvCxnSpPr>
          <p:cNvPr id="21" name="Connettore 4 16"/>
          <p:cNvCxnSpPr>
            <a:stCxn id="2" idx="1"/>
          </p:cNvCxnSpPr>
          <p:nvPr/>
        </p:nvCxnSpPr>
        <p:spPr bwMode="auto">
          <a:xfrm flipH="1">
            <a:off x="2080872" y="3744740"/>
            <a:ext cx="2484305" cy="764960"/>
          </a:xfrm>
          <a:prstGeom prst="straightConnector1">
            <a:avLst/>
          </a:prstGeom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50800" y="4537201"/>
            <a:ext cx="1941172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SEMANTIC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PREDICATE</a:t>
            </a:r>
          </a:p>
        </p:txBody>
      </p:sp>
      <p:sp>
        <p:nvSpPr>
          <p:cNvPr id="9" name="Rettangolo 8"/>
          <p:cNvSpPr/>
          <p:nvPr/>
        </p:nvSpPr>
        <p:spPr>
          <a:xfrm>
            <a:off x="6722735" y="1625728"/>
            <a:ext cx="130997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[Liquid]</a:t>
            </a:r>
          </a:p>
        </p:txBody>
      </p:sp>
      <p:cxnSp>
        <p:nvCxnSpPr>
          <p:cNvPr id="10" name="Connettore 4 16"/>
          <p:cNvCxnSpPr/>
          <p:nvPr/>
        </p:nvCxnSpPr>
        <p:spPr bwMode="auto">
          <a:xfrm flipH="1">
            <a:off x="7143591" y="2164466"/>
            <a:ext cx="234130" cy="632781"/>
          </a:xfrm>
          <a:prstGeom prst="straightConnector1">
            <a:avLst/>
          </a:prstGeom>
          <a:ln w="508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ttore 4 16"/>
          <p:cNvCxnSpPr/>
          <p:nvPr/>
        </p:nvCxnSpPr>
        <p:spPr bwMode="auto">
          <a:xfrm flipH="1">
            <a:off x="7711170" y="736598"/>
            <a:ext cx="1023810" cy="876231"/>
          </a:xfrm>
          <a:prstGeom prst="straightConnector1">
            <a:avLst/>
          </a:prstGeom>
          <a:ln w="50800">
            <a:solidFill>
              <a:srgbClr val="0070C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4 16"/>
          <p:cNvCxnSpPr/>
          <p:nvPr/>
        </p:nvCxnSpPr>
        <p:spPr bwMode="auto">
          <a:xfrm flipH="1">
            <a:off x="4699322" y="3627274"/>
            <a:ext cx="2018980" cy="977125"/>
          </a:xfrm>
          <a:prstGeom prst="straightConnector1">
            <a:avLst/>
          </a:prstGeom>
          <a:ln w="508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ttore 4 16"/>
          <p:cNvCxnSpPr>
            <a:endCxn id="29" idx="0"/>
          </p:cNvCxnSpPr>
          <p:nvPr/>
        </p:nvCxnSpPr>
        <p:spPr bwMode="auto">
          <a:xfrm flipH="1">
            <a:off x="6330955" y="3744740"/>
            <a:ext cx="387348" cy="977125"/>
          </a:xfrm>
          <a:prstGeom prst="straightConnector1">
            <a:avLst/>
          </a:prstGeom>
          <a:ln w="508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4 16"/>
          <p:cNvCxnSpPr>
            <a:endCxn id="30" idx="0"/>
          </p:cNvCxnSpPr>
          <p:nvPr/>
        </p:nvCxnSpPr>
        <p:spPr bwMode="auto">
          <a:xfrm>
            <a:off x="6718300" y="3627274"/>
            <a:ext cx="1445049" cy="1070440"/>
          </a:xfrm>
          <a:prstGeom prst="straightConnector1">
            <a:avLst/>
          </a:prstGeom>
          <a:ln w="508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4205436" y="4721866"/>
            <a:ext cx="98777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[Milk]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5572574" y="4721865"/>
            <a:ext cx="151676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[</a:t>
            </a:r>
            <a:r>
              <a:rPr lang="it-IT" sz="2400" b="1" dirty="0" err="1" smtClean="0">
                <a:solidFill>
                  <a:srgbClr val="0070C0"/>
                </a:solidFill>
              </a:rPr>
              <a:t>Alcohol</a:t>
            </a:r>
            <a:r>
              <a:rPr lang="it-IT" sz="2400" b="1" dirty="0" smtClean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7489126" y="4697714"/>
            <a:ext cx="134844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[</a:t>
            </a:r>
            <a:r>
              <a:rPr lang="it-IT" sz="2400" b="1" dirty="0" smtClean="0">
                <a:solidFill>
                  <a:srgbClr val="0070C0"/>
                </a:solidFill>
              </a:rPr>
              <a:t>Coffee]</a:t>
            </a:r>
          </a:p>
        </p:txBody>
      </p:sp>
      <p:cxnSp>
        <p:nvCxnSpPr>
          <p:cNvPr id="36" name="Connettore 4 16"/>
          <p:cNvCxnSpPr/>
          <p:nvPr/>
        </p:nvCxnSpPr>
        <p:spPr bwMode="auto">
          <a:xfrm>
            <a:off x="4699321" y="5337711"/>
            <a:ext cx="0" cy="441877"/>
          </a:xfrm>
          <a:prstGeom prst="straightConnector1">
            <a:avLst/>
          </a:prstGeom>
          <a:ln w="50800">
            <a:solidFill>
              <a:srgbClr val="0070C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ttore 4 16"/>
          <p:cNvCxnSpPr/>
          <p:nvPr/>
        </p:nvCxnSpPr>
        <p:spPr bwMode="auto">
          <a:xfrm>
            <a:off x="6330955" y="5138828"/>
            <a:ext cx="0" cy="912944"/>
          </a:xfrm>
          <a:prstGeom prst="straightConnector1">
            <a:avLst/>
          </a:prstGeom>
          <a:ln w="50800">
            <a:solidFill>
              <a:srgbClr val="0070C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4 16"/>
          <p:cNvCxnSpPr/>
          <p:nvPr/>
        </p:nvCxnSpPr>
        <p:spPr bwMode="auto">
          <a:xfrm>
            <a:off x="8163348" y="5158639"/>
            <a:ext cx="0" cy="472921"/>
          </a:xfrm>
          <a:prstGeom prst="straightConnector1">
            <a:avLst/>
          </a:prstGeom>
          <a:ln w="508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7147684" y="5548755"/>
            <a:ext cx="203132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[Irish coffee]</a:t>
            </a:r>
          </a:p>
        </p:txBody>
      </p:sp>
      <p:sp>
        <p:nvSpPr>
          <p:cNvPr id="2" name="Parentesi graffa chiusa 1"/>
          <p:cNvSpPr/>
          <p:nvPr/>
        </p:nvSpPr>
        <p:spPr bwMode="auto">
          <a:xfrm rot="5400000">
            <a:off x="4377453" y="274729"/>
            <a:ext cx="375448" cy="6564573"/>
          </a:xfrm>
          <a:prstGeom prst="rightBrac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Example output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4A2C-BAD0-4EC6-B7FE-EF505046D980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25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78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contenuto 5"/>
          <p:cNvSpPr txBox="1">
            <a:spLocks/>
          </p:cNvSpPr>
          <p:nvPr/>
        </p:nvSpPr>
        <p:spPr bwMode="auto">
          <a:xfrm>
            <a:off x="0" y="2567044"/>
            <a:ext cx="9144000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6000" b="1" dirty="0" err="1" smtClean="0">
                <a:solidFill>
                  <a:schemeClr val="tx1"/>
                </a:solidFill>
              </a:rPr>
              <a:t>Cup</a:t>
            </a:r>
            <a:r>
              <a:rPr lang="it-IT" sz="6000" b="1" dirty="0" smtClean="0">
                <a:solidFill>
                  <a:schemeClr val="tx1"/>
                </a:solidFill>
              </a:rPr>
              <a:t> of</a:t>
            </a:r>
            <a:r>
              <a:rPr lang="it-IT" sz="4000" b="1" dirty="0" smtClean="0">
                <a:solidFill>
                  <a:schemeClr val="tx1"/>
                </a:solidFill>
              </a:rPr>
              <a:t> </a:t>
            </a:r>
            <a:r>
              <a:rPr lang="it-IT" sz="6000" b="1" dirty="0" err="1" smtClean="0">
                <a:solidFill>
                  <a:schemeClr val="accent1">
                    <a:lumMod val="50000"/>
                  </a:schemeClr>
                </a:solidFill>
              </a:rPr>
              <a:t>Beverage</a:t>
            </a:r>
            <a:endParaRPr lang="it-IT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Connettore 4 16"/>
          <p:cNvCxnSpPr/>
          <p:nvPr/>
        </p:nvCxnSpPr>
        <p:spPr bwMode="auto">
          <a:xfrm>
            <a:off x="4452274" y="3716498"/>
            <a:ext cx="0" cy="690923"/>
          </a:xfrm>
          <a:prstGeom prst="straightConnector1">
            <a:avLst/>
          </a:prstGeom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2635303" y="4712771"/>
            <a:ext cx="363394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SEMANTIC PREDICATE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282736" y="1003300"/>
            <a:ext cx="8734264" cy="5056066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Segnaposto contenuto 3"/>
          <p:cNvSpPr txBox="1">
            <a:spLocks/>
          </p:cNvSpPr>
          <p:nvPr/>
        </p:nvSpPr>
        <p:spPr bwMode="auto">
          <a:xfrm>
            <a:off x="983989" y="1003300"/>
            <a:ext cx="3152775" cy="29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FontTx/>
              <a:buNone/>
              <a:tabLst>
                <a:tab pos="7172325" algn="l"/>
              </a:tabLst>
            </a:pPr>
            <a:r>
              <a:rPr lang="it-IT" sz="3600" dirty="0" err="1" smtClean="0"/>
              <a:t>cup</a:t>
            </a:r>
            <a:r>
              <a:rPr lang="it-IT" sz="3600" dirty="0" smtClean="0"/>
              <a:t> of</a:t>
            </a:r>
            <a:endParaRPr lang="it-IT" sz="3600" dirty="0"/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dirty="0" err="1" smtClean="0"/>
              <a:t>cup</a:t>
            </a:r>
            <a:r>
              <a:rPr lang="it-IT" sz="3600" dirty="0" smtClean="0"/>
              <a:t> of</a:t>
            </a: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b="1" dirty="0" smtClean="0">
                <a:solidFill>
                  <a:srgbClr val="0070C0"/>
                </a:solidFill>
              </a:rPr>
              <a:t>[</a:t>
            </a:r>
            <a:r>
              <a:rPr lang="it-IT" sz="3600" b="1" dirty="0" err="1" smtClean="0">
                <a:solidFill>
                  <a:srgbClr val="0070C0"/>
                </a:solidFill>
              </a:rPr>
              <a:t>Clothing</a:t>
            </a:r>
            <a:r>
              <a:rPr lang="it-IT" sz="3600" b="1" dirty="0" smtClean="0">
                <a:solidFill>
                  <a:srgbClr val="0070C0"/>
                </a:solidFill>
              </a:rPr>
              <a:t>]</a:t>
            </a: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b="1" dirty="0" smtClean="0">
                <a:solidFill>
                  <a:srgbClr val="0070C0"/>
                </a:solidFill>
              </a:rPr>
              <a:t>[Platform]</a:t>
            </a: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dirty="0" smtClean="0"/>
              <a:t>a </a:t>
            </a:r>
            <a:r>
              <a:rPr lang="it-IT" sz="3600" dirty="0" err="1" smtClean="0"/>
              <a:t>very</a:t>
            </a:r>
            <a:r>
              <a:rPr lang="it-IT" sz="3600" dirty="0" smtClean="0"/>
              <a:t> big</a:t>
            </a: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dirty="0"/>
              <a:t>a </a:t>
            </a:r>
            <a:r>
              <a:rPr lang="it-IT" sz="3600" dirty="0" err="1"/>
              <a:t>very</a:t>
            </a:r>
            <a:r>
              <a:rPr lang="it-IT" sz="3600" dirty="0"/>
              <a:t> big</a:t>
            </a:r>
          </a:p>
          <a:p>
            <a:pPr marL="0" indent="0" algn="r">
              <a:buNone/>
              <a:tabLst>
                <a:tab pos="7172325" algn="l"/>
              </a:tabLst>
            </a:pPr>
            <a:r>
              <a:rPr lang="it-IT" sz="3600" dirty="0" smtClean="0"/>
              <a:t>…</a:t>
            </a:r>
          </a:p>
        </p:txBody>
      </p:sp>
      <p:sp>
        <p:nvSpPr>
          <p:cNvPr id="9" name="Segnaposto contenuto 3"/>
          <p:cNvSpPr>
            <a:spLocks noGrp="1"/>
          </p:cNvSpPr>
          <p:nvPr>
            <p:ph idx="1"/>
          </p:nvPr>
        </p:nvSpPr>
        <p:spPr>
          <a:xfrm>
            <a:off x="4649868" y="1006967"/>
            <a:ext cx="5353049" cy="2981324"/>
          </a:xfrm>
        </p:spPr>
        <p:txBody>
          <a:bodyPr/>
          <a:lstStyle/>
          <a:p>
            <a:pPr marL="0" indent="0">
              <a:buNone/>
              <a:tabLst>
                <a:tab pos="7172325" algn="l"/>
              </a:tabLst>
            </a:pPr>
            <a:r>
              <a:rPr lang="it-IT" sz="3600" b="1" dirty="0" smtClean="0">
                <a:solidFill>
                  <a:srgbClr val="0070C0"/>
                </a:solidFill>
              </a:rPr>
              <a:t>[</a:t>
            </a:r>
            <a:r>
              <a:rPr lang="it-IT" sz="3600" b="1" dirty="0" err="1" smtClean="0">
                <a:solidFill>
                  <a:srgbClr val="0070C0"/>
                </a:solidFill>
              </a:rPr>
              <a:t>Beverage</a:t>
            </a:r>
            <a:r>
              <a:rPr lang="it-IT" sz="3600" b="1" dirty="0" smtClean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b="1" dirty="0" smtClean="0">
                <a:solidFill>
                  <a:srgbClr val="0070C0"/>
                </a:solidFill>
              </a:rPr>
              <a:t>[Country]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dirty="0" err="1" smtClean="0"/>
              <a:t>was</a:t>
            </a:r>
            <a:r>
              <a:rPr lang="it-IT" sz="3600" dirty="0" smtClean="0"/>
              <a:t> </a:t>
            </a:r>
            <a:r>
              <a:rPr lang="it-IT" sz="3600" dirty="0" err="1"/>
              <a:t>designed</a:t>
            </a:r>
            <a:r>
              <a:rPr lang="it-IT" sz="3600" dirty="0"/>
              <a:t> by</a:t>
            </a:r>
            <a:endParaRPr lang="it-IT" sz="3600" dirty="0" smtClean="0"/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dirty="0" err="1"/>
              <a:t>was</a:t>
            </a:r>
            <a:r>
              <a:rPr lang="it-IT" sz="3600" dirty="0"/>
              <a:t> </a:t>
            </a:r>
            <a:r>
              <a:rPr lang="it-IT" sz="3600" dirty="0" err="1"/>
              <a:t>designed</a:t>
            </a:r>
            <a:r>
              <a:rPr lang="it-IT" sz="3600" dirty="0"/>
              <a:t> by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b="1" dirty="0" smtClean="0">
                <a:solidFill>
                  <a:srgbClr val="0070C0"/>
                </a:solidFill>
              </a:rPr>
              <a:t>[Artist]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b="1" dirty="0" smtClean="0">
                <a:solidFill>
                  <a:srgbClr val="0070C0"/>
                </a:solidFill>
              </a:rPr>
              <a:t>[Building]</a:t>
            </a:r>
          </a:p>
          <a:p>
            <a:pPr marL="0" indent="0">
              <a:buNone/>
              <a:tabLst>
                <a:tab pos="7172325" algn="l"/>
              </a:tabLst>
            </a:pPr>
            <a:r>
              <a:rPr lang="it-IT" sz="3600" dirty="0" smtClean="0"/>
              <a:t>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01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contenuto 3"/>
          <p:cNvSpPr txBox="1">
            <a:spLocks/>
          </p:cNvSpPr>
          <p:nvPr/>
        </p:nvSpPr>
        <p:spPr bwMode="auto">
          <a:xfrm>
            <a:off x="-1" y="3670082"/>
            <a:ext cx="3206187" cy="22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smtClean="0"/>
              <a:t>…</a:t>
            </a: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err="1" smtClean="0"/>
              <a:t>cup</a:t>
            </a:r>
            <a:r>
              <a:rPr lang="it-IT" sz="1800" b="1" dirty="0" smtClean="0"/>
              <a:t> of </a:t>
            </a:r>
            <a:r>
              <a:rPr lang="it-IT" sz="1800" b="1" dirty="0" err="1" smtClean="0">
                <a:solidFill>
                  <a:srgbClr val="00B0F0"/>
                </a:solidFill>
              </a:rPr>
              <a:t>Beverage</a:t>
            </a:r>
            <a:endParaRPr lang="it-IT" sz="1800" b="1" dirty="0" smtClean="0">
              <a:solidFill>
                <a:srgbClr val="00B0F0"/>
              </a:solidFill>
            </a:endParaRP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err="1" smtClean="0">
                <a:solidFill>
                  <a:srgbClr val="00B0F0"/>
                </a:solidFill>
              </a:rPr>
              <a:t>Structure</a:t>
            </a:r>
            <a:r>
              <a:rPr lang="it-IT" sz="1800" b="1" dirty="0" smtClean="0">
                <a:solidFill>
                  <a:srgbClr val="00B0F0"/>
                </a:solidFill>
              </a:rPr>
              <a:t> </a:t>
            </a:r>
            <a:r>
              <a:rPr lang="it-IT" sz="1800" b="1" dirty="0" err="1" smtClean="0"/>
              <a:t>was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designed</a:t>
            </a:r>
            <a:r>
              <a:rPr lang="it-IT" sz="1800" b="1" dirty="0" smtClean="0"/>
              <a:t> by</a:t>
            </a: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smtClean="0"/>
              <a:t>the </a:t>
            </a:r>
            <a:r>
              <a:rPr lang="it-IT" sz="1800" b="1" dirty="0" err="1" smtClean="0"/>
              <a:t>biggest</a:t>
            </a:r>
            <a:r>
              <a:rPr lang="it-IT" sz="1800" b="1" dirty="0" smtClean="0"/>
              <a:t> </a:t>
            </a:r>
            <a:r>
              <a:rPr lang="it-IT" sz="1800" b="1" dirty="0" err="1" smtClean="0">
                <a:solidFill>
                  <a:srgbClr val="00B0F0"/>
                </a:solidFill>
              </a:rPr>
              <a:t>Event</a:t>
            </a:r>
            <a:r>
              <a:rPr lang="it-IT" sz="1800" b="1" dirty="0" smtClean="0"/>
              <a:t> in 1987</a:t>
            </a:r>
            <a:endParaRPr lang="it-IT" sz="1400" b="1" dirty="0" smtClean="0"/>
          </a:p>
          <a:p>
            <a:pPr marL="0" indent="0" algn="ctr">
              <a:buFontTx/>
              <a:buNone/>
            </a:pPr>
            <a:r>
              <a:rPr lang="it-IT" sz="1800" b="1" dirty="0" smtClean="0"/>
              <a:t>a </a:t>
            </a:r>
            <a:r>
              <a:rPr lang="it-IT" sz="1800" b="1" dirty="0" err="1" smtClean="0"/>
              <a:t>very</a:t>
            </a:r>
            <a:r>
              <a:rPr lang="it-IT" sz="1800" b="1" dirty="0" smtClean="0"/>
              <a:t> big </a:t>
            </a:r>
            <a:r>
              <a:rPr lang="it-IT" sz="1800" b="1" dirty="0" err="1" smtClean="0">
                <a:solidFill>
                  <a:srgbClr val="00B0F0"/>
                </a:solidFill>
              </a:rPr>
              <a:t>Phenomenon</a:t>
            </a:r>
            <a:endParaRPr lang="it-IT" sz="1800" b="1" dirty="0" smtClean="0">
              <a:solidFill>
                <a:srgbClr val="00B0F0"/>
              </a:solidFill>
            </a:endParaRPr>
          </a:p>
          <a:p>
            <a:pPr marL="0" indent="0" algn="ctr">
              <a:buFontTx/>
              <a:buNone/>
            </a:pPr>
            <a:r>
              <a:rPr lang="it-IT" sz="1800" b="1" dirty="0" smtClean="0"/>
              <a:t>…</a:t>
            </a:r>
          </a:p>
        </p:txBody>
      </p:sp>
      <p:sp>
        <p:nvSpPr>
          <p:cNvPr id="36" name="Rettangolo arrotondato 35"/>
          <p:cNvSpPr/>
          <p:nvPr/>
        </p:nvSpPr>
        <p:spPr bwMode="auto">
          <a:xfrm>
            <a:off x="7678672" y="5383560"/>
            <a:ext cx="1409233" cy="5512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WordNet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50" y="226281"/>
            <a:ext cx="1063607" cy="13028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4" y="2445914"/>
            <a:ext cx="830170" cy="730550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 bwMode="auto">
          <a:xfrm>
            <a:off x="7678671" y="3168465"/>
            <a:ext cx="1409234" cy="5512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WordNet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375992" y="328818"/>
            <a:ext cx="4115074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HARVESTING </a:t>
            </a:r>
            <a:r>
              <a:rPr lang="it-IT" sz="2400" b="1" dirty="0" smtClean="0">
                <a:solidFill>
                  <a:schemeClr val="tx1"/>
                </a:solidFill>
              </a:rPr>
              <a:t>ARGUMENTS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FROM WIKIPEDIA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375991" y="2445914"/>
            <a:ext cx="4115075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LINKING ARGUMENTS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TO WIKIPEDIA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AND </a:t>
            </a:r>
            <a:r>
              <a:rPr lang="it-IT" sz="2400" b="1" dirty="0" smtClean="0">
                <a:solidFill>
                  <a:schemeClr val="tx1"/>
                </a:solidFill>
              </a:rPr>
              <a:t>WORDNET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363724" y="4563009"/>
            <a:ext cx="4139608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LINKING ARGUMENTS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FROM WORDNET TO SEMANTIC CLASSES</a:t>
            </a:r>
            <a:endParaRPr lang="it-IT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5546800" y="3718834"/>
            <a:ext cx="0" cy="79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4" y="4668281"/>
            <a:ext cx="830170" cy="730550"/>
          </a:xfrm>
          <a:prstGeom prst="rect">
            <a:avLst/>
          </a:prstGeom>
        </p:spPr>
      </p:pic>
      <p:cxnSp>
        <p:nvCxnSpPr>
          <p:cNvPr id="39" name="Connettore 2 38"/>
          <p:cNvCxnSpPr/>
          <p:nvPr/>
        </p:nvCxnSpPr>
        <p:spPr bwMode="auto">
          <a:xfrm>
            <a:off x="5546800" y="1613314"/>
            <a:ext cx="0" cy="79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Segnaposto contenuto 3"/>
          <p:cNvSpPr>
            <a:spLocks noGrp="1"/>
          </p:cNvSpPr>
          <p:nvPr>
            <p:ph idx="1"/>
          </p:nvPr>
        </p:nvSpPr>
        <p:spPr>
          <a:xfrm>
            <a:off x="-130362" y="85582"/>
            <a:ext cx="2750958" cy="2090459"/>
          </a:xfrm>
        </p:spPr>
        <p:txBody>
          <a:bodyPr/>
          <a:lstStyle/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smtClean="0"/>
              <a:t>…</a:t>
            </a:r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err="1" smtClean="0"/>
              <a:t>cup</a:t>
            </a:r>
            <a:r>
              <a:rPr lang="it-IT" sz="1800" b="1" dirty="0" smtClean="0"/>
              <a:t> of </a:t>
            </a:r>
            <a:r>
              <a:rPr lang="it-IT" sz="2000" b="1" dirty="0" smtClean="0"/>
              <a:t>*</a:t>
            </a:r>
            <a:endParaRPr lang="it-IT" sz="1800" b="1" dirty="0" smtClean="0"/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smtClean="0"/>
              <a:t>* </a:t>
            </a:r>
            <a:r>
              <a:rPr lang="it-IT" sz="1800" b="1" dirty="0" err="1" smtClean="0"/>
              <a:t>was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designed</a:t>
            </a:r>
            <a:r>
              <a:rPr lang="it-IT" sz="1800" b="1" dirty="0" smtClean="0"/>
              <a:t> by</a:t>
            </a:r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smtClean="0"/>
              <a:t>the </a:t>
            </a:r>
            <a:r>
              <a:rPr lang="it-IT" sz="1800" b="1" dirty="0" err="1" smtClean="0"/>
              <a:t>biggest</a:t>
            </a:r>
            <a:r>
              <a:rPr lang="it-IT" sz="1800" b="1" dirty="0" smtClean="0"/>
              <a:t> * in 1987</a:t>
            </a:r>
            <a:endParaRPr lang="it-IT" sz="1400" b="1" dirty="0" smtClean="0"/>
          </a:p>
          <a:p>
            <a:pPr marL="0" indent="0" algn="ctr">
              <a:buNone/>
            </a:pPr>
            <a:r>
              <a:rPr lang="it-IT" sz="1800" b="1" dirty="0" smtClean="0"/>
              <a:t>a </a:t>
            </a:r>
            <a:r>
              <a:rPr lang="it-IT" sz="1800" b="1" dirty="0" err="1" smtClean="0"/>
              <a:t>very</a:t>
            </a:r>
            <a:r>
              <a:rPr lang="it-IT" sz="1800" b="1" dirty="0" smtClean="0"/>
              <a:t> big *</a:t>
            </a:r>
          </a:p>
          <a:p>
            <a:pPr marL="0" indent="0" algn="ctr">
              <a:buNone/>
            </a:pPr>
            <a:r>
              <a:rPr lang="it-IT" sz="1800" b="1" dirty="0" smtClean="0"/>
              <a:t>…</a:t>
            </a:r>
          </a:p>
        </p:txBody>
      </p:sp>
      <p:sp>
        <p:nvSpPr>
          <p:cNvPr id="20" name="Rettangolo 19"/>
          <p:cNvSpPr/>
          <p:nvPr/>
        </p:nvSpPr>
        <p:spPr bwMode="auto">
          <a:xfrm>
            <a:off x="94526" y="139346"/>
            <a:ext cx="2440330" cy="2001970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Segnaposto contenuto 5"/>
          <p:cNvSpPr txBox="1">
            <a:spLocks/>
          </p:cNvSpPr>
          <p:nvPr/>
        </p:nvSpPr>
        <p:spPr bwMode="auto">
          <a:xfrm>
            <a:off x="290092" y="490181"/>
            <a:ext cx="2031109" cy="52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1" dirty="0" err="1" smtClean="0">
                <a:solidFill>
                  <a:schemeClr val="tx1"/>
                </a:solidFill>
              </a:rPr>
              <a:t>lexical</a:t>
            </a:r>
            <a:r>
              <a:rPr lang="it-IT" sz="2800" b="1" dirty="0" smtClean="0">
                <a:solidFill>
                  <a:schemeClr val="tx1"/>
                </a:solidFill>
              </a:rPr>
              <a:t> predicate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2321201" y="892291"/>
            <a:ext cx="88498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 bwMode="auto">
          <a:xfrm>
            <a:off x="128284" y="3670081"/>
            <a:ext cx="2949616" cy="2188057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7" name="Connettore 2 26"/>
          <p:cNvCxnSpPr/>
          <p:nvPr/>
        </p:nvCxnSpPr>
        <p:spPr bwMode="auto">
          <a:xfrm flipH="1" flipV="1">
            <a:off x="2321201" y="5543996"/>
            <a:ext cx="884985" cy="117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Segnaposto contenuto 5"/>
          <p:cNvSpPr txBox="1">
            <a:spLocks/>
          </p:cNvSpPr>
          <p:nvPr/>
        </p:nvSpPr>
        <p:spPr bwMode="auto">
          <a:xfrm>
            <a:off x="290090" y="3876034"/>
            <a:ext cx="2031109" cy="16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1" dirty="0" err="1" smtClean="0">
                <a:solidFill>
                  <a:schemeClr val="tx1"/>
                </a:solidFill>
              </a:rPr>
              <a:t>lexical</a:t>
            </a:r>
            <a:r>
              <a:rPr lang="it-IT" sz="2800" b="1" dirty="0" smtClean="0">
                <a:solidFill>
                  <a:schemeClr val="tx1"/>
                </a:solidFill>
              </a:rPr>
              <a:t> predicate</a:t>
            </a:r>
          </a:p>
          <a:p>
            <a:pPr marL="0" indent="0" algn="ctr">
              <a:buFontTx/>
              <a:buNone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CLASS</a:t>
            </a:r>
          </a:p>
          <a:p>
            <a:pPr marL="0" indent="0" algn="ctr">
              <a:buFontTx/>
              <a:buNone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CLASS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Tx/>
              <a:buNone/>
            </a:pP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CLASS</a:t>
            </a:r>
          </a:p>
          <a:p>
            <a:pPr marL="0" indent="0" algn="ctr">
              <a:buFontTx/>
              <a:buNone/>
            </a:pPr>
            <a:r>
              <a:rPr lang="it-IT" sz="700" b="1" dirty="0">
                <a:solidFill>
                  <a:schemeClr val="accent1">
                    <a:lumMod val="50000"/>
                  </a:schemeClr>
                </a:solidFill>
              </a:rPr>
              <a:t>CLASS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128284" y="2411190"/>
            <a:ext cx="9015716" cy="3641846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4413270" y="1613313"/>
            <a:ext cx="2040515" cy="797875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2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07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5"/>
          <p:cNvSpPr txBox="1">
            <a:spLocks/>
          </p:cNvSpPr>
          <p:nvPr/>
        </p:nvSpPr>
        <p:spPr bwMode="auto">
          <a:xfrm>
            <a:off x="-1" y="2567044"/>
            <a:ext cx="3784601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6000" b="1" dirty="0" err="1">
                <a:solidFill>
                  <a:schemeClr val="tx1"/>
                </a:solidFill>
              </a:rPr>
              <a:t>c</a:t>
            </a:r>
            <a:r>
              <a:rPr lang="it-IT" sz="6000" b="1" dirty="0" err="1" smtClean="0">
                <a:solidFill>
                  <a:schemeClr val="tx1"/>
                </a:solidFill>
              </a:rPr>
              <a:t>up</a:t>
            </a:r>
            <a:r>
              <a:rPr lang="it-IT" sz="6000" b="1" dirty="0" smtClean="0">
                <a:solidFill>
                  <a:schemeClr val="tx1"/>
                </a:solidFill>
              </a:rPr>
              <a:t> of</a:t>
            </a:r>
            <a:r>
              <a:rPr lang="it-IT" sz="4000" b="1" dirty="0" smtClean="0">
                <a:solidFill>
                  <a:schemeClr val="tx1"/>
                </a:solidFill>
              </a:rPr>
              <a:t>   </a:t>
            </a:r>
            <a:r>
              <a:rPr lang="it-IT" sz="6600" dirty="0" smtClean="0">
                <a:solidFill>
                  <a:srgbClr val="0AA61D"/>
                </a:solidFill>
              </a:rPr>
              <a:t>*</a:t>
            </a:r>
            <a:endParaRPr lang="it-IT" sz="4000" dirty="0">
              <a:solidFill>
                <a:srgbClr val="0AA61D"/>
              </a:solidFill>
            </a:endParaRPr>
          </a:p>
        </p:txBody>
      </p:sp>
      <p:sp>
        <p:nvSpPr>
          <p:cNvPr id="21" name="Segnaposto contenuto 5"/>
          <p:cNvSpPr txBox="1">
            <a:spLocks/>
          </p:cNvSpPr>
          <p:nvPr/>
        </p:nvSpPr>
        <p:spPr bwMode="auto">
          <a:xfrm>
            <a:off x="2171699" y="1816761"/>
            <a:ext cx="3784601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13800" b="1" dirty="0" smtClean="0">
                <a:solidFill>
                  <a:schemeClr val="tx1"/>
                </a:solidFill>
              </a:rPr>
              <a:t>(</a:t>
            </a:r>
            <a:endParaRPr lang="it-IT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egnaposto contenuto 5"/>
          <p:cNvSpPr txBox="1">
            <a:spLocks/>
          </p:cNvSpPr>
          <p:nvPr/>
        </p:nvSpPr>
        <p:spPr bwMode="auto">
          <a:xfrm>
            <a:off x="6311899" y="1867740"/>
            <a:ext cx="3784601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13800" b="1" dirty="0">
                <a:solidFill>
                  <a:schemeClr val="tx1"/>
                </a:solidFill>
              </a:rPr>
              <a:t>)</a:t>
            </a:r>
            <a:endParaRPr lang="it-IT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55" y="1613740"/>
            <a:ext cx="2434775" cy="2982476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50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55" y="1613740"/>
            <a:ext cx="2434775" cy="2982476"/>
          </a:xfrm>
          <a:prstGeom prst="rect">
            <a:avLst/>
          </a:prstGeom>
        </p:spPr>
      </p:pic>
      <p:sp>
        <p:nvSpPr>
          <p:cNvPr id="12" name="Segnaposto contenuto 5"/>
          <p:cNvSpPr txBox="1">
            <a:spLocks/>
          </p:cNvSpPr>
          <p:nvPr/>
        </p:nvSpPr>
        <p:spPr bwMode="auto">
          <a:xfrm>
            <a:off x="-1" y="2567044"/>
            <a:ext cx="3784601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6000" b="1" dirty="0" err="1">
                <a:solidFill>
                  <a:schemeClr val="tx1"/>
                </a:solidFill>
              </a:rPr>
              <a:t>c</a:t>
            </a:r>
            <a:r>
              <a:rPr lang="it-IT" sz="6000" b="1" dirty="0" err="1" smtClean="0">
                <a:solidFill>
                  <a:schemeClr val="tx1"/>
                </a:solidFill>
              </a:rPr>
              <a:t>up</a:t>
            </a:r>
            <a:r>
              <a:rPr lang="it-IT" sz="6000" b="1" dirty="0" smtClean="0">
                <a:solidFill>
                  <a:schemeClr val="tx1"/>
                </a:solidFill>
              </a:rPr>
              <a:t> of</a:t>
            </a:r>
            <a:r>
              <a:rPr lang="it-IT" sz="4000" b="1" dirty="0" smtClean="0">
                <a:solidFill>
                  <a:schemeClr val="tx1"/>
                </a:solidFill>
              </a:rPr>
              <a:t>   </a:t>
            </a:r>
            <a:r>
              <a:rPr lang="it-IT" sz="6600" dirty="0" smtClean="0">
                <a:solidFill>
                  <a:srgbClr val="0AA61D"/>
                </a:solidFill>
              </a:rPr>
              <a:t>*</a:t>
            </a:r>
            <a:endParaRPr lang="it-IT" sz="4000" dirty="0">
              <a:solidFill>
                <a:srgbClr val="0AA61D"/>
              </a:solidFill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4649868" y="190500"/>
            <a:ext cx="4494132" cy="57404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Segnaposto contenuto 5"/>
          <p:cNvSpPr txBox="1">
            <a:spLocks/>
          </p:cNvSpPr>
          <p:nvPr/>
        </p:nvSpPr>
        <p:spPr bwMode="auto">
          <a:xfrm>
            <a:off x="4254499" y="508000"/>
            <a:ext cx="3784601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4800" b="1" dirty="0" smtClean="0">
                <a:solidFill>
                  <a:schemeClr val="accent1">
                    <a:lumMod val="50000"/>
                  </a:schemeClr>
                </a:solidFill>
              </a:rPr>
              <a:t>coffee</a:t>
            </a:r>
            <a:endParaRPr lang="it-IT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Tx/>
              <a:buNone/>
            </a:pPr>
            <a:r>
              <a:rPr lang="it-IT" sz="4800" b="1" dirty="0" smtClean="0">
                <a:solidFill>
                  <a:schemeClr val="accent1">
                    <a:lumMod val="50000"/>
                  </a:schemeClr>
                </a:solidFill>
              </a:rPr>
              <a:t>tea</a:t>
            </a:r>
            <a:endParaRPr lang="it-IT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Tx/>
              <a:buNone/>
            </a:pPr>
            <a:r>
              <a:rPr lang="it-IT" sz="4800" b="1" dirty="0" err="1" smtClean="0">
                <a:solidFill>
                  <a:schemeClr val="accent1">
                    <a:lumMod val="50000"/>
                  </a:schemeClr>
                </a:solidFill>
              </a:rPr>
              <a:t>Italy</a:t>
            </a:r>
            <a:endParaRPr lang="it-IT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Tx/>
              <a:buNone/>
            </a:pPr>
            <a:r>
              <a:rPr lang="it-IT" sz="4800" b="1" dirty="0" err="1" smtClean="0">
                <a:solidFill>
                  <a:schemeClr val="accent1">
                    <a:lumMod val="50000"/>
                  </a:schemeClr>
                </a:solidFill>
              </a:rPr>
              <a:t>milk</a:t>
            </a:r>
            <a:endParaRPr lang="it-IT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Tx/>
              <a:buNone/>
            </a:pPr>
            <a:r>
              <a:rPr lang="it-IT" sz="4800" b="1" dirty="0" err="1" smtClean="0">
                <a:solidFill>
                  <a:schemeClr val="accent1">
                    <a:lumMod val="50000"/>
                  </a:schemeClr>
                </a:solidFill>
              </a:rPr>
              <a:t>yeast</a:t>
            </a:r>
            <a:endParaRPr lang="it-IT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Tx/>
              <a:buNone/>
            </a:pPr>
            <a:r>
              <a:rPr lang="it-IT" sz="48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10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contenuto 3"/>
          <p:cNvSpPr txBox="1">
            <a:spLocks/>
          </p:cNvSpPr>
          <p:nvPr/>
        </p:nvSpPr>
        <p:spPr bwMode="auto">
          <a:xfrm>
            <a:off x="-1" y="3670082"/>
            <a:ext cx="3206187" cy="22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smtClean="0"/>
              <a:t>…</a:t>
            </a: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err="1" smtClean="0"/>
              <a:t>cup</a:t>
            </a:r>
            <a:r>
              <a:rPr lang="it-IT" sz="1800" b="1" dirty="0" smtClean="0"/>
              <a:t> of </a:t>
            </a:r>
            <a:r>
              <a:rPr lang="it-IT" sz="1800" b="1" dirty="0" err="1" smtClean="0">
                <a:solidFill>
                  <a:srgbClr val="00B0F0"/>
                </a:solidFill>
              </a:rPr>
              <a:t>Beverage</a:t>
            </a:r>
            <a:endParaRPr lang="it-IT" sz="1800" b="1" dirty="0" smtClean="0">
              <a:solidFill>
                <a:srgbClr val="00B0F0"/>
              </a:solidFill>
            </a:endParaRP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err="1" smtClean="0">
                <a:solidFill>
                  <a:srgbClr val="00B0F0"/>
                </a:solidFill>
              </a:rPr>
              <a:t>Structure</a:t>
            </a:r>
            <a:r>
              <a:rPr lang="it-IT" sz="1800" b="1" dirty="0" smtClean="0">
                <a:solidFill>
                  <a:srgbClr val="00B0F0"/>
                </a:solidFill>
              </a:rPr>
              <a:t> </a:t>
            </a:r>
            <a:r>
              <a:rPr lang="it-IT" sz="1800" b="1" dirty="0" err="1" smtClean="0"/>
              <a:t>was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designed</a:t>
            </a:r>
            <a:r>
              <a:rPr lang="it-IT" sz="1800" b="1" dirty="0" smtClean="0"/>
              <a:t> by</a:t>
            </a: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smtClean="0"/>
              <a:t>the </a:t>
            </a:r>
            <a:r>
              <a:rPr lang="it-IT" sz="1800" b="1" dirty="0" err="1" smtClean="0"/>
              <a:t>biggest</a:t>
            </a:r>
            <a:r>
              <a:rPr lang="it-IT" sz="1800" b="1" dirty="0" smtClean="0"/>
              <a:t> </a:t>
            </a:r>
            <a:r>
              <a:rPr lang="it-IT" sz="1800" b="1" dirty="0" err="1" smtClean="0">
                <a:solidFill>
                  <a:srgbClr val="00B0F0"/>
                </a:solidFill>
              </a:rPr>
              <a:t>Event</a:t>
            </a:r>
            <a:r>
              <a:rPr lang="it-IT" sz="1800" b="1" dirty="0" smtClean="0"/>
              <a:t> in 1987</a:t>
            </a:r>
            <a:endParaRPr lang="it-IT" sz="1400" b="1" dirty="0" smtClean="0"/>
          </a:p>
          <a:p>
            <a:pPr marL="0" indent="0" algn="ctr">
              <a:buFontTx/>
              <a:buNone/>
            </a:pPr>
            <a:r>
              <a:rPr lang="it-IT" sz="1800" b="1" dirty="0" smtClean="0"/>
              <a:t>a </a:t>
            </a:r>
            <a:r>
              <a:rPr lang="it-IT" sz="1800" b="1" dirty="0" err="1" smtClean="0"/>
              <a:t>very</a:t>
            </a:r>
            <a:r>
              <a:rPr lang="it-IT" sz="1800" b="1" dirty="0" smtClean="0"/>
              <a:t> big </a:t>
            </a:r>
            <a:r>
              <a:rPr lang="it-IT" sz="1800" b="1" dirty="0" err="1" smtClean="0">
                <a:solidFill>
                  <a:srgbClr val="00B0F0"/>
                </a:solidFill>
              </a:rPr>
              <a:t>Phenomenon</a:t>
            </a:r>
            <a:endParaRPr lang="it-IT" sz="1800" b="1" dirty="0" smtClean="0">
              <a:solidFill>
                <a:srgbClr val="00B0F0"/>
              </a:solidFill>
            </a:endParaRPr>
          </a:p>
          <a:p>
            <a:pPr marL="0" indent="0" algn="ctr">
              <a:buFontTx/>
              <a:buNone/>
            </a:pPr>
            <a:r>
              <a:rPr lang="it-IT" sz="1800" b="1" dirty="0" smtClean="0"/>
              <a:t>…</a:t>
            </a:r>
          </a:p>
        </p:txBody>
      </p:sp>
      <p:sp>
        <p:nvSpPr>
          <p:cNvPr id="36" name="Rettangolo arrotondato 35"/>
          <p:cNvSpPr/>
          <p:nvPr/>
        </p:nvSpPr>
        <p:spPr bwMode="auto">
          <a:xfrm>
            <a:off x="7678672" y="5383560"/>
            <a:ext cx="1409233" cy="5512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WordNet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50" y="226281"/>
            <a:ext cx="1063607" cy="13028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4" y="2445914"/>
            <a:ext cx="830170" cy="730550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 bwMode="auto">
          <a:xfrm>
            <a:off x="7678671" y="3168465"/>
            <a:ext cx="1409234" cy="5512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WordNet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375992" y="328818"/>
            <a:ext cx="4115074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HARVESTING </a:t>
            </a:r>
            <a:r>
              <a:rPr lang="it-IT" sz="2400" b="1" dirty="0" smtClean="0">
                <a:solidFill>
                  <a:schemeClr val="tx1"/>
                </a:solidFill>
              </a:rPr>
              <a:t>ARGUMENTS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FROM WIKIPEDIA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375991" y="2445914"/>
            <a:ext cx="4115075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LINKING ARGUMENTS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TO WIKIPEDIA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AND WORDNET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363724" y="4563009"/>
            <a:ext cx="4139608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LINKING ARGUMENTS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FROM WORDNET TO SEMANTIC CLASSES</a:t>
            </a:r>
            <a:endParaRPr lang="it-IT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5546800" y="3718834"/>
            <a:ext cx="0" cy="79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4" y="4668281"/>
            <a:ext cx="830170" cy="730550"/>
          </a:xfrm>
          <a:prstGeom prst="rect">
            <a:avLst/>
          </a:prstGeom>
        </p:spPr>
      </p:pic>
      <p:cxnSp>
        <p:nvCxnSpPr>
          <p:cNvPr id="39" name="Connettore 2 38"/>
          <p:cNvCxnSpPr/>
          <p:nvPr/>
        </p:nvCxnSpPr>
        <p:spPr bwMode="auto">
          <a:xfrm>
            <a:off x="5546800" y="1613314"/>
            <a:ext cx="0" cy="79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Segnaposto contenuto 3"/>
          <p:cNvSpPr>
            <a:spLocks noGrp="1"/>
          </p:cNvSpPr>
          <p:nvPr>
            <p:ph idx="1"/>
          </p:nvPr>
        </p:nvSpPr>
        <p:spPr>
          <a:xfrm>
            <a:off x="-130362" y="85582"/>
            <a:ext cx="2750958" cy="2090459"/>
          </a:xfrm>
        </p:spPr>
        <p:txBody>
          <a:bodyPr/>
          <a:lstStyle/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smtClean="0"/>
              <a:t>…</a:t>
            </a:r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err="1" smtClean="0"/>
              <a:t>cup</a:t>
            </a:r>
            <a:r>
              <a:rPr lang="it-IT" sz="1800" b="1" dirty="0" smtClean="0"/>
              <a:t> of </a:t>
            </a:r>
            <a:r>
              <a:rPr lang="it-IT" sz="2000" b="1" dirty="0" smtClean="0"/>
              <a:t>*</a:t>
            </a:r>
            <a:endParaRPr lang="it-IT" sz="1800" b="1" dirty="0" smtClean="0"/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smtClean="0"/>
              <a:t>* </a:t>
            </a:r>
            <a:r>
              <a:rPr lang="it-IT" sz="1800" b="1" dirty="0" err="1" smtClean="0"/>
              <a:t>was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designed</a:t>
            </a:r>
            <a:r>
              <a:rPr lang="it-IT" sz="1800" b="1" dirty="0" smtClean="0"/>
              <a:t> by</a:t>
            </a:r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smtClean="0"/>
              <a:t>the </a:t>
            </a:r>
            <a:r>
              <a:rPr lang="it-IT" sz="1800" b="1" dirty="0" err="1" smtClean="0"/>
              <a:t>biggest</a:t>
            </a:r>
            <a:r>
              <a:rPr lang="it-IT" sz="1800" b="1" dirty="0" smtClean="0"/>
              <a:t> * in 1987</a:t>
            </a:r>
            <a:endParaRPr lang="it-IT" sz="1400" b="1" dirty="0" smtClean="0"/>
          </a:p>
          <a:p>
            <a:pPr marL="0" indent="0" algn="ctr">
              <a:buNone/>
            </a:pPr>
            <a:r>
              <a:rPr lang="it-IT" sz="1800" b="1" dirty="0" smtClean="0"/>
              <a:t>a </a:t>
            </a:r>
            <a:r>
              <a:rPr lang="it-IT" sz="1800" b="1" dirty="0" err="1" smtClean="0"/>
              <a:t>very</a:t>
            </a:r>
            <a:r>
              <a:rPr lang="it-IT" sz="1800" b="1" dirty="0" smtClean="0"/>
              <a:t> big *</a:t>
            </a:r>
          </a:p>
          <a:p>
            <a:pPr marL="0" indent="0" algn="ctr">
              <a:buNone/>
            </a:pPr>
            <a:r>
              <a:rPr lang="it-IT" sz="1800" b="1" dirty="0" smtClean="0"/>
              <a:t>…</a:t>
            </a:r>
          </a:p>
        </p:txBody>
      </p:sp>
      <p:sp>
        <p:nvSpPr>
          <p:cNvPr id="20" name="Rettangolo 19"/>
          <p:cNvSpPr/>
          <p:nvPr/>
        </p:nvSpPr>
        <p:spPr bwMode="auto">
          <a:xfrm>
            <a:off x="94526" y="139346"/>
            <a:ext cx="2440330" cy="2001970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Segnaposto contenuto 5"/>
          <p:cNvSpPr txBox="1">
            <a:spLocks/>
          </p:cNvSpPr>
          <p:nvPr/>
        </p:nvSpPr>
        <p:spPr bwMode="auto">
          <a:xfrm>
            <a:off x="299136" y="145682"/>
            <a:ext cx="2031109" cy="52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1" dirty="0" err="1" smtClean="0">
                <a:solidFill>
                  <a:schemeClr val="tx1"/>
                </a:solidFill>
              </a:rPr>
              <a:t>lexical</a:t>
            </a:r>
            <a:r>
              <a:rPr lang="it-IT" sz="2800" b="1" dirty="0" smtClean="0">
                <a:solidFill>
                  <a:schemeClr val="tx1"/>
                </a:solidFill>
              </a:rPr>
              <a:t> predicate 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2321200" y="500715"/>
            <a:ext cx="88498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 bwMode="auto">
          <a:xfrm>
            <a:off x="128284" y="3670081"/>
            <a:ext cx="2949616" cy="2188057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7" name="Connettore 2 26"/>
          <p:cNvCxnSpPr/>
          <p:nvPr/>
        </p:nvCxnSpPr>
        <p:spPr bwMode="auto">
          <a:xfrm flipH="1" flipV="1">
            <a:off x="2321201" y="5543996"/>
            <a:ext cx="884985" cy="117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Segnaposto contenuto 5"/>
          <p:cNvSpPr txBox="1">
            <a:spLocks/>
          </p:cNvSpPr>
          <p:nvPr/>
        </p:nvSpPr>
        <p:spPr bwMode="auto">
          <a:xfrm>
            <a:off x="290090" y="3876034"/>
            <a:ext cx="2031109" cy="16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1" dirty="0" err="1" smtClean="0">
                <a:solidFill>
                  <a:schemeClr val="tx1"/>
                </a:solidFill>
              </a:rPr>
              <a:t>lexical</a:t>
            </a:r>
            <a:r>
              <a:rPr lang="it-IT" sz="2800" b="1" dirty="0" smtClean="0">
                <a:solidFill>
                  <a:schemeClr val="tx1"/>
                </a:solidFill>
              </a:rPr>
              <a:t> predicate</a:t>
            </a:r>
          </a:p>
          <a:p>
            <a:pPr marL="0" indent="0" algn="ctr">
              <a:buFontTx/>
              <a:buNone/>
            </a:pPr>
            <a:r>
              <a:rPr lang="it-IT" b="1" dirty="0" smtClean="0">
                <a:solidFill>
                  <a:srgbClr val="0070C0"/>
                </a:solidFill>
              </a:rPr>
              <a:t>[CLASS]</a:t>
            </a:r>
          </a:p>
          <a:p>
            <a:pPr marL="0" indent="0" algn="ctr">
              <a:buFontTx/>
              <a:buNone/>
            </a:pPr>
            <a:r>
              <a:rPr lang="it-IT" sz="1600" b="1" dirty="0" smtClean="0">
                <a:solidFill>
                  <a:srgbClr val="0070C0"/>
                </a:solidFill>
              </a:rPr>
              <a:t>[CLASS]</a:t>
            </a:r>
            <a:endParaRPr lang="it-IT" b="1" dirty="0" smtClean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r>
              <a:rPr lang="it-IT" sz="1100" b="1" dirty="0" smtClean="0">
                <a:solidFill>
                  <a:srgbClr val="0070C0"/>
                </a:solidFill>
              </a:rPr>
              <a:t>[CLASS]</a:t>
            </a:r>
          </a:p>
          <a:p>
            <a:pPr marL="0" indent="0" algn="ctr">
              <a:buFontTx/>
              <a:buNone/>
            </a:pPr>
            <a:r>
              <a:rPr lang="it-IT" sz="700" b="1" dirty="0" smtClean="0">
                <a:solidFill>
                  <a:srgbClr val="0070C0"/>
                </a:solidFill>
              </a:rPr>
              <a:t>[CLASS]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3206186" y="1"/>
            <a:ext cx="5937814" cy="1613314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94526" y="122324"/>
            <a:ext cx="3111660" cy="2018991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-2" y="3719748"/>
            <a:ext cx="9144001" cy="2338152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25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0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68"/>
              <p:cNvSpPr txBox="1"/>
              <p:nvPr/>
            </p:nvSpPr>
            <p:spPr>
              <a:xfrm rot="16200000">
                <a:off x="-520132" y="1579027"/>
                <a:ext cx="1808101" cy="76944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b="1" i="1" smtClean="0">
                          <a:latin typeface="Cambria Math"/>
                        </a:rPr>
                        <m:t>𝑳𝑰𝑵𝑲</m:t>
                      </m:r>
                      <m:r>
                        <a:rPr lang="it-IT" sz="4400" b="1" i="1" smtClean="0"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9" name="CasellaDiTes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20132" y="1579027"/>
                <a:ext cx="1808101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sellaDiTesto 69"/>
              <p:cNvSpPr txBox="1"/>
              <p:nvPr/>
            </p:nvSpPr>
            <p:spPr>
              <a:xfrm rot="16200000">
                <a:off x="-520131" y="3958669"/>
                <a:ext cx="1808101" cy="76944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b="1" i="1" smtClean="0">
                          <a:latin typeface="Cambria Math"/>
                        </a:rPr>
                        <m:t>𝑴𝑨𝑷</m:t>
                      </m:r>
                      <m:r>
                        <a:rPr lang="it-IT" sz="4400" b="1" i="1" smtClean="0"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0" name="CasellaDiTes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20131" y="3958669"/>
                <a:ext cx="1808101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egnaposto contenuto 5"/>
          <p:cNvSpPr txBox="1">
            <a:spLocks/>
          </p:cNvSpPr>
          <p:nvPr/>
        </p:nvSpPr>
        <p:spPr bwMode="auto">
          <a:xfrm>
            <a:off x="2139151" y="838297"/>
            <a:ext cx="2446944" cy="15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Earl </a:t>
            </a:r>
            <a:r>
              <a:rPr lang="it-IT" sz="2800" b="1" dirty="0" err="1" smtClean="0">
                <a:solidFill>
                  <a:schemeClr val="accent1">
                    <a:lumMod val="50000"/>
                  </a:schemeClr>
                </a:solidFill>
              </a:rPr>
              <a:t>grey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 tea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/>
              <p:cNvSpPr txBox="1"/>
              <p:nvPr/>
            </p:nvSpPr>
            <p:spPr>
              <a:xfrm>
                <a:off x="6298462" y="3867256"/>
                <a:ext cx="1918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𝒕𝒆𝒂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CasellaDiTes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62" y="3867256"/>
                <a:ext cx="191837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uppo 51"/>
          <p:cNvGrpSpPr/>
          <p:nvPr/>
        </p:nvGrpSpPr>
        <p:grpSpPr>
          <a:xfrm>
            <a:off x="7265792" y="3597548"/>
            <a:ext cx="1491108" cy="1744795"/>
            <a:chOff x="7057966" y="1756117"/>
            <a:chExt cx="2140930" cy="2505174"/>
          </a:xfrm>
        </p:grpSpPr>
        <p:sp>
          <p:nvSpPr>
            <p:cNvPr id="53" name="Triangolo isoscele 52"/>
            <p:cNvSpPr/>
            <p:nvPr/>
          </p:nvSpPr>
          <p:spPr bwMode="auto">
            <a:xfrm>
              <a:off x="7057966" y="3046683"/>
              <a:ext cx="905201" cy="99089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" name="Triangolo isoscele 53"/>
            <p:cNvSpPr/>
            <p:nvPr/>
          </p:nvSpPr>
          <p:spPr bwMode="auto">
            <a:xfrm>
              <a:off x="8114963" y="3074745"/>
              <a:ext cx="1083933" cy="118654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Triangolo isoscele 54"/>
            <p:cNvSpPr/>
            <p:nvPr/>
          </p:nvSpPr>
          <p:spPr bwMode="auto">
            <a:xfrm>
              <a:off x="8190008" y="2535559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6" name="Triangolo isoscele 55"/>
            <p:cNvSpPr/>
            <p:nvPr/>
          </p:nvSpPr>
          <p:spPr bwMode="auto">
            <a:xfrm>
              <a:off x="8024720" y="3074745"/>
              <a:ext cx="282298" cy="309023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7" name="Triangolo isoscele 56"/>
            <p:cNvSpPr/>
            <p:nvPr/>
          </p:nvSpPr>
          <p:spPr bwMode="auto">
            <a:xfrm>
              <a:off x="7739149" y="1756117"/>
              <a:ext cx="684320" cy="74910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8" name="Triangolo isoscele 57"/>
            <p:cNvSpPr/>
            <p:nvPr/>
          </p:nvSpPr>
          <p:spPr bwMode="auto">
            <a:xfrm>
              <a:off x="7505688" y="2510722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59" name="Ovale 58"/>
          <p:cNvSpPr/>
          <p:nvPr/>
        </p:nvSpPr>
        <p:spPr bwMode="auto">
          <a:xfrm>
            <a:off x="7508349" y="4410882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0" name="Segnaposto contenuto 5"/>
          <p:cNvSpPr txBox="1">
            <a:spLocks/>
          </p:cNvSpPr>
          <p:nvPr/>
        </p:nvSpPr>
        <p:spPr bwMode="auto">
          <a:xfrm>
            <a:off x="5390753" y="4265508"/>
            <a:ext cx="2222339" cy="4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dirty="0" err="1">
                <a:solidFill>
                  <a:schemeClr val="tx1"/>
                </a:solidFill>
              </a:rPr>
              <a:t>c</a:t>
            </a:r>
            <a:r>
              <a:rPr lang="it-IT" sz="2800" dirty="0" err="1" smtClean="0">
                <a:solidFill>
                  <a:schemeClr val="tx1"/>
                </a:solidFill>
              </a:rPr>
              <a:t>up</a:t>
            </a:r>
            <a:r>
              <a:rPr lang="it-IT" sz="2800" dirty="0" smtClean="0">
                <a:solidFill>
                  <a:schemeClr val="tx1"/>
                </a:solidFill>
              </a:rPr>
              <a:t> of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Segnaposto contenuto 5"/>
          <p:cNvSpPr txBox="1">
            <a:spLocks/>
          </p:cNvSpPr>
          <p:nvPr/>
        </p:nvSpPr>
        <p:spPr bwMode="auto">
          <a:xfrm>
            <a:off x="509060" y="1381411"/>
            <a:ext cx="2222339" cy="5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dirty="0" err="1" smtClean="0">
                <a:solidFill>
                  <a:schemeClr val="tx1"/>
                </a:solidFill>
              </a:rPr>
              <a:t>cup</a:t>
            </a:r>
            <a:r>
              <a:rPr lang="it-IT" sz="2800" dirty="0" smtClean="0">
                <a:solidFill>
                  <a:schemeClr val="tx1"/>
                </a:solidFill>
              </a:rPr>
              <a:t> of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51" y="1276389"/>
            <a:ext cx="2129337" cy="1604109"/>
          </a:xfrm>
          <a:prstGeom prst="rect">
            <a:avLst/>
          </a:prstGeom>
        </p:spPr>
      </p:pic>
      <p:sp>
        <p:nvSpPr>
          <p:cNvPr id="45" name="Segnaposto contenuto 5"/>
          <p:cNvSpPr txBox="1">
            <a:spLocks/>
          </p:cNvSpPr>
          <p:nvPr/>
        </p:nvSpPr>
        <p:spPr bwMode="auto">
          <a:xfrm>
            <a:off x="6543963" y="1067295"/>
            <a:ext cx="2392513" cy="1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Earl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grey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tea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4" name="Segnaposto contenuto 5"/>
          <p:cNvSpPr txBox="1">
            <a:spLocks/>
          </p:cNvSpPr>
          <p:nvPr/>
        </p:nvSpPr>
        <p:spPr bwMode="auto">
          <a:xfrm>
            <a:off x="5300380" y="1404499"/>
            <a:ext cx="2222339" cy="4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dirty="0" err="1">
                <a:solidFill>
                  <a:schemeClr val="tx1"/>
                </a:solidFill>
              </a:rPr>
              <a:t>c</a:t>
            </a:r>
            <a:r>
              <a:rPr lang="it-IT" sz="2800" dirty="0" err="1" smtClean="0">
                <a:solidFill>
                  <a:schemeClr val="tx1"/>
                </a:solidFill>
              </a:rPr>
              <a:t>up</a:t>
            </a:r>
            <a:r>
              <a:rPr lang="it-IT" sz="2800" dirty="0" smtClean="0">
                <a:solidFill>
                  <a:schemeClr val="tx1"/>
                </a:solidFill>
              </a:rPr>
              <a:t> of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9" name="Connettore 2 48"/>
          <p:cNvCxnSpPr/>
          <p:nvPr/>
        </p:nvCxnSpPr>
        <p:spPr bwMode="auto">
          <a:xfrm>
            <a:off x="4259580" y="2029480"/>
            <a:ext cx="1467604" cy="0"/>
          </a:xfrm>
          <a:prstGeom prst="straightConnector1">
            <a:avLst/>
          </a:prstGeom>
          <a:ln>
            <a:solidFill>
              <a:schemeClr val="dk1"/>
            </a:solidFill>
            <a:headEnd type="none" w="med" len="med"/>
            <a:tailEnd type="arrow"/>
          </a:ln>
          <a:effectLst>
            <a:glow rad="127000">
              <a:schemeClr val="accent1">
                <a:alpha val="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Connettore 2 60"/>
          <p:cNvCxnSpPr/>
          <p:nvPr/>
        </p:nvCxnSpPr>
        <p:spPr bwMode="auto">
          <a:xfrm>
            <a:off x="4259580" y="4329994"/>
            <a:ext cx="1467604" cy="0"/>
          </a:xfrm>
          <a:prstGeom prst="straightConnector1">
            <a:avLst/>
          </a:prstGeom>
          <a:ln>
            <a:solidFill>
              <a:schemeClr val="dk1"/>
            </a:solidFill>
            <a:headEnd type="none" w="med" len="med"/>
            <a:tailEnd type="arrow"/>
          </a:ln>
          <a:effectLst>
            <a:glow rad="127000">
              <a:schemeClr val="accent1">
                <a:alpha val="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Immagin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56" y="3656004"/>
            <a:ext cx="2129337" cy="1604109"/>
          </a:xfrm>
          <a:prstGeom prst="rect">
            <a:avLst/>
          </a:prstGeom>
        </p:spPr>
      </p:pic>
      <p:sp>
        <p:nvSpPr>
          <p:cNvPr id="50" name="Segnaposto contenuto 5"/>
          <p:cNvSpPr txBox="1">
            <a:spLocks/>
          </p:cNvSpPr>
          <p:nvPr/>
        </p:nvSpPr>
        <p:spPr bwMode="auto">
          <a:xfrm>
            <a:off x="1767368" y="3459610"/>
            <a:ext cx="2392513" cy="1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Earl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grey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tea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62" name="Segnaposto contenuto 5"/>
          <p:cNvSpPr txBox="1">
            <a:spLocks/>
          </p:cNvSpPr>
          <p:nvPr/>
        </p:nvSpPr>
        <p:spPr bwMode="auto">
          <a:xfrm>
            <a:off x="523785" y="3784114"/>
            <a:ext cx="2222339" cy="4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dirty="0" err="1">
                <a:solidFill>
                  <a:schemeClr val="tx1"/>
                </a:solidFill>
              </a:rPr>
              <a:t>c</a:t>
            </a:r>
            <a:r>
              <a:rPr lang="it-IT" sz="2800" dirty="0" err="1" smtClean="0">
                <a:solidFill>
                  <a:schemeClr val="tx1"/>
                </a:solidFill>
              </a:rPr>
              <a:t>up</a:t>
            </a:r>
            <a:r>
              <a:rPr lang="it-IT" sz="2800" dirty="0" smtClean="0">
                <a:solidFill>
                  <a:schemeClr val="tx1"/>
                </a:solidFill>
              </a:rPr>
              <a:t> of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2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7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33" grpId="0"/>
      <p:bldP spid="51" grpId="0"/>
      <p:bldP spid="59" grpId="0" animBg="1"/>
      <p:bldP spid="60" grpId="0"/>
      <p:bldP spid="91" grpId="0"/>
      <p:bldP spid="45" grpId="0"/>
      <p:bldP spid="34" grpId="0"/>
      <p:bldP spid="50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06" y="1571213"/>
            <a:ext cx="2585702" cy="209479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0" name="Titolo 2"/>
          <p:cNvSpPr txBox="1">
            <a:spLocks/>
          </p:cNvSpPr>
          <p:nvPr/>
        </p:nvSpPr>
        <p:spPr bwMode="auto">
          <a:xfrm>
            <a:off x="1" y="0"/>
            <a:ext cx="898194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3200" dirty="0" err="1">
                <a:solidFill>
                  <a:schemeClr val="tx1"/>
                </a:solidFill>
              </a:rPr>
              <a:t>Research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question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#1: </a:t>
            </a:r>
            <a:r>
              <a:rPr lang="it-IT" sz="3200" dirty="0"/>
              <a:t>H</a:t>
            </a:r>
            <a:r>
              <a:rPr lang="it-IT" sz="3200" dirty="0" smtClean="0"/>
              <a:t>ow to </a:t>
            </a:r>
            <a:r>
              <a:rPr lang="it-IT" sz="3200" dirty="0" err="1" smtClean="0"/>
              <a:t>determine</a:t>
            </a:r>
            <a:r>
              <a:rPr lang="it-IT" sz="3200" dirty="0" smtClean="0"/>
              <a:t> </a:t>
            </a:r>
            <a:r>
              <a:rPr lang="it-IT" sz="3200" dirty="0" err="1" smtClean="0"/>
              <a:t>which</a:t>
            </a:r>
            <a:r>
              <a:rPr lang="it-IT" sz="3200" dirty="0" smtClean="0"/>
              <a:t> Wikipedia page best </a:t>
            </a:r>
            <a:r>
              <a:rPr lang="it-IT" sz="3200" dirty="0" err="1" smtClean="0"/>
              <a:t>corresponds</a:t>
            </a:r>
            <a:r>
              <a:rPr lang="it-IT" sz="3200" dirty="0" smtClean="0"/>
              <a:t> to an </a:t>
            </a:r>
            <a:r>
              <a:rPr lang="it-IT" sz="3200" dirty="0" err="1" smtClean="0"/>
              <a:t>argument</a:t>
            </a:r>
            <a:r>
              <a:rPr lang="it-IT" sz="3200" dirty="0"/>
              <a:t>?</a:t>
            </a:r>
            <a:endParaRPr lang="en-US" sz="3200" dirty="0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/>
          <a:stretch/>
        </p:blipFill>
        <p:spPr>
          <a:xfrm>
            <a:off x="1" y="1516283"/>
            <a:ext cx="3906086" cy="4363655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>
          <a:xfrm>
            <a:off x="456659" y="2583317"/>
            <a:ext cx="2641767" cy="2442692"/>
          </a:xfrm>
          <a:prstGeom prst="rect">
            <a:avLst/>
          </a:prstGeom>
          <a:noFill/>
        </p:spPr>
      </p:pic>
      <p:sp>
        <p:nvSpPr>
          <p:cNvPr id="48" name="Rettangolo 47"/>
          <p:cNvSpPr/>
          <p:nvPr/>
        </p:nvSpPr>
        <p:spPr bwMode="auto">
          <a:xfrm>
            <a:off x="496895" y="2559958"/>
            <a:ext cx="2641767" cy="248941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9" name="Segnaposto contenuto 5"/>
          <p:cNvSpPr txBox="1">
            <a:spLocks/>
          </p:cNvSpPr>
          <p:nvPr/>
        </p:nvSpPr>
        <p:spPr bwMode="auto">
          <a:xfrm>
            <a:off x="456659" y="2140942"/>
            <a:ext cx="2756826" cy="28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828282"/>
                </a:solidFill>
              </a:rPr>
              <a:t>… and drank over twenty </a:t>
            </a:r>
            <a:r>
              <a:rPr lang="en-US" sz="3600" b="1" dirty="0" smtClean="0">
                <a:solidFill>
                  <a:schemeClr val="tx1"/>
                </a:solidFill>
              </a:rPr>
              <a:t>cups </a:t>
            </a:r>
            <a:r>
              <a:rPr lang="en-US" sz="3600" b="1" dirty="0">
                <a:solidFill>
                  <a:schemeClr val="tx1"/>
                </a:solidFill>
              </a:rPr>
              <a:t>of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coffee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828282"/>
                </a:solidFill>
              </a:rPr>
              <a:t>each day…</a:t>
            </a:r>
          </a:p>
        </p:txBody>
      </p:sp>
      <p:cxnSp>
        <p:nvCxnSpPr>
          <p:cNvPr id="8" name="Connettore 2 7"/>
          <p:cNvCxnSpPr/>
          <p:nvPr/>
        </p:nvCxnSpPr>
        <p:spPr bwMode="auto">
          <a:xfrm flipV="1">
            <a:off x="1953044" y="2618610"/>
            <a:ext cx="3939756" cy="118605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06" y="4139365"/>
            <a:ext cx="2593848" cy="182000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4" name="Connettore 2 13"/>
          <p:cNvCxnSpPr/>
          <p:nvPr/>
        </p:nvCxnSpPr>
        <p:spPr bwMode="auto">
          <a:xfrm>
            <a:off x="1953044" y="3804663"/>
            <a:ext cx="3939756" cy="124470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Segnaposto contenuto 5"/>
          <p:cNvSpPr txBox="1">
            <a:spLocks/>
          </p:cNvSpPr>
          <p:nvPr/>
        </p:nvSpPr>
        <p:spPr bwMode="auto">
          <a:xfrm>
            <a:off x="4840676" y="3262125"/>
            <a:ext cx="1664330" cy="5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15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65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03" y="1686296"/>
            <a:ext cx="5319286" cy="4309393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0" y="1469989"/>
            <a:ext cx="4051139" cy="4525700"/>
            <a:chOff x="295275" y="1642304"/>
            <a:chExt cx="3581880" cy="4134833"/>
          </a:xfrm>
        </p:grpSpPr>
        <p:pic>
          <p:nvPicPr>
            <p:cNvPr id="25" name="Immagin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3"/>
            <a:stretch/>
          </p:blipFill>
          <p:spPr>
            <a:xfrm>
              <a:off x="295275" y="1642304"/>
              <a:ext cx="3581880" cy="4134833"/>
            </a:xfrm>
            <a:prstGeom prst="rect">
              <a:avLst/>
            </a:prstGeom>
          </p:spPr>
        </p:pic>
        <p:grpSp>
          <p:nvGrpSpPr>
            <p:cNvPr id="26" name="Gruppo 25"/>
            <p:cNvGrpSpPr/>
            <p:nvPr/>
          </p:nvGrpSpPr>
          <p:grpSpPr>
            <a:xfrm>
              <a:off x="714030" y="2631251"/>
              <a:ext cx="2459396" cy="2358870"/>
              <a:chOff x="683564" y="1993738"/>
              <a:chExt cx="2459396" cy="2358870"/>
            </a:xfrm>
          </p:grpSpPr>
          <p:pic>
            <p:nvPicPr>
              <p:cNvPr id="27" name="Immagin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000"/>
              <a:stretch/>
            </p:blipFill>
            <p:spPr>
              <a:xfrm>
                <a:off x="683564" y="2015872"/>
                <a:ext cx="2422500" cy="2314602"/>
              </a:xfrm>
              <a:prstGeom prst="rect">
                <a:avLst/>
              </a:prstGeom>
              <a:noFill/>
            </p:spPr>
          </p:pic>
          <p:sp>
            <p:nvSpPr>
              <p:cNvPr id="28" name="Rettangolo 27"/>
              <p:cNvSpPr/>
              <p:nvPr/>
            </p:nvSpPr>
            <p:spPr bwMode="auto">
              <a:xfrm>
                <a:off x="720460" y="1993738"/>
                <a:ext cx="2422500" cy="235887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</p:grpSp>
      <p:cxnSp>
        <p:nvCxnSpPr>
          <p:cNvPr id="13" name="Connettore 4 16"/>
          <p:cNvCxnSpPr/>
          <p:nvPr/>
        </p:nvCxnSpPr>
        <p:spPr bwMode="auto">
          <a:xfrm flipV="1">
            <a:off x="2546430" y="2891779"/>
            <a:ext cx="2972473" cy="68357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olo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69275" cy="875513"/>
          </a:xfrm>
        </p:spPr>
        <p:txBody>
          <a:bodyPr/>
          <a:lstStyle/>
          <a:p>
            <a:r>
              <a:rPr lang="it-IT" sz="3600" dirty="0" err="1" smtClean="0">
                <a:solidFill>
                  <a:schemeClr val="tx1"/>
                </a:solidFill>
              </a:rPr>
              <a:t>Wikipedians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</a:rPr>
              <a:t>will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</a:rPr>
              <a:t>occasionally</a:t>
            </a:r>
            <a:r>
              <a:rPr lang="it-IT" sz="3600" dirty="0" smtClean="0">
                <a:solidFill>
                  <a:schemeClr val="tx1"/>
                </a:solidFill>
              </a:rPr>
              <a:t/>
            </a:r>
            <a:br>
              <a:rPr lang="it-IT" sz="3600" dirty="0" smtClean="0">
                <a:solidFill>
                  <a:schemeClr val="tx1"/>
                </a:solidFill>
              </a:rPr>
            </a:br>
            <a:r>
              <a:rPr lang="it-IT" sz="3600" dirty="0" smtClean="0">
                <a:solidFill>
                  <a:schemeClr val="tx1"/>
                </a:solidFill>
              </a:rPr>
              <a:t>link the </a:t>
            </a:r>
            <a:r>
              <a:rPr lang="it-IT" sz="3600" dirty="0" err="1" smtClean="0">
                <a:solidFill>
                  <a:schemeClr val="tx1"/>
                </a:solidFill>
              </a:rPr>
              <a:t>arguments</a:t>
            </a:r>
            <a:r>
              <a:rPr lang="it-IT" sz="3600" dirty="0" smtClean="0">
                <a:solidFill>
                  <a:schemeClr val="tx1"/>
                </a:solidFill>
              </a:rPr>
              <a:t> for </a:t>
            </a:r>
            <a:r>
              <a:rPr lang="it-IT" sz="3600" dirty="0" err="1" smtClean="0">
                <a:solidFill>
                  <a:schemeClr val="tx1"/>
                </a:solidFill>
              </a:rPr>
              <a:t>us</a:t>
            </a:r>
            <a:endParaRPr lang="it-IT" sz="3600" dirty="0" smtClean="0">
              <a:solidFill>
                <a:schemeClr val="tx1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>
          <a:xfrm>
            <a:off x="7305675" y="219074"/>
            <a:ext cx="1693088" cy="1617679"/>
          </a:xfrm>
          <a:prstGeom prst="rect">
            <a:avLst/>
          </a:prstGeom>
        </p:spPr>
      </p:pic>
      <p:sp>
        <p:nvSpPr>
          <p:cNvPr id="22" name="Segnaposto contenuto 5"/>
          <p:cNvSpPr txBox="1">
            <a:spLocks/>
          </p:cNvSpPr>
          <p:nvPr/>
        </p:nvSpPr>
        <p:spPr bwMode="auto">
          <a:xfrm>
            <a:off x="530453" y="2061095"/>
            <a:ext cx="2921994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1600" b="1" dirty="0" smtClean="0">
                <a:solidFill>
                  <a:schemeClr val="tx1"/>
                </a:solidFill>
              </a:rPr>
              <a:t>William G. </a:t>
            </a:r>
            <a:r>
              <a:rPr lang="it-IT" sz="1600" b="1" dirty="0" err="1" smtClean="0">
                <a:solidFill>
                  <a:schemeClr val="tx1"/>
                </a:solidFill>
              </a:rPr>
              <a:t>McGowan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9" name="Segnaposto contenuto 5"/>
          <p:cNvSpPr txBox="1">
            <a:spLocks/>
          </p:cNvSpPr>
          <p:nvPr/>
        </p:nvSpPr>
        <p:spPr bwMode="auto">
          <a:xfrm>
            <a:off x="698246" y="2431093"/>
            <a:ext cx="2754201" cy="28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>
                <a:solidFill>
                  <a:srgbClr val="828282"/>
                </a:solidFill>
              </a:rPr>
              <a:t>He was also a three-pack-a-day </a:t>
            </a:r>
            <a:r>
              <a:rPr lang="en-US" sz="2000" u="sng" dirty="0">
                <a:solidFill>
                  <a:srgbClr val="828282"/>
                </a:solidFill>
              </a:rPr>
              <a:t>smoker</a:t>
            </a:r>
            <a:r>
              <a:rPr lang="en-US" sz="2000" dirty="0">
                <a:solidFill>
                  <a:srgbClr val="828282"/>
                </a:solidFill>
              </a:rPr>
              <a:t> and drank over twenty </a:t>
            </a:r>
            <a:r>
              <a:rPr lang="en-US" sz="2000" b="1" dirty="0">
                <a:solidFill>
                  <a:schemeClr val="tx1"/>
                </a:solidFill>
              </a:rPr>
              <a:t>cups of 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coffee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828282"/>
                </a:solidFill>
              </a:rPr>
              <a:t>each day until his first heart attack. As leader of MCI, he labored for several years to gain the financing </a:t>
            </a:r>
            <a:r>
              <a:rPr lang="en-US" sz="2000" dirty="0" smtClean="0">
                <a:solidFill>
                  <a:srgbClr val="828282"/>
                </a:solidFill>
              </a:rPr>
              <a:t>and …</a:t>
            </a:r>
          </a:p>
        </p:txBody>
      </p:sp>
      <p:sp>
        <p:nvSpPr>
          <p:cNvPr id="29" name="Segnaposto contenuto 5"/>
          <p:cNvSpPr txBox="1">
            <a:spLocks/>
          </p:cNvSpPr>
          <p:nvPr/>
        </p:nvSpPr>
        <p:spPr bwMode="auto">
          <a:xfrm>
            <a:off x="3647796" y="3519375"/>
            <a:ext cx="2186934" cy="5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For free!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58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13" y="1286590"/>
            <a:ext cx="3545287" cy="2872197"/>
          </a:xfrm>
          <a:prstGeom prst="rect">
            <a:avLst/>
          </a:prstGeom>
        </p:spPr>
      </p:pic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585735288"/>
              </p:ext>
            </p:extLst>
          </p:nvPr>
        </p:nvGraphicFramePr>
        <p:xfrm>
          <a:off x="-536293" y="15513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nettore 4 16"/>
          <p:cNvCxnSpPr/>
          <p:nvPr/>
        </p:nvCxnSpPr>
        <p:spPr bwMode="auto">
          <a:xfrm flipV="1">
            <a:off x="4205663" y="2654300"/>
            <a:ext cx="2118937" cy="793826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Segnaposto contenuto 5"/>
          <p:cNvSpPr txBox="1">
            <a:spLocks/>
          </p:cNvSpPr>
          <p:nvPr/>
        </p:nvSpPr>
        <p:spPr bwMode="auto">
          <a:xfrm>
            <a:off x="886213" y="1076434"/>
            <a:ext cx="3319450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2000" b="1" dirty="0" err="1" smtClean="0">
                <a:solidFill>
                  <a:schemeClr val="tx1"/>
                </a:solidFill>
              </a:rPr>
              <a:t>All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instances</a:t>
            </a:r>
            <a:r>
              <a:rPr lang="it-IT" sz="2000" b="1" dirty="0" smtClean="0">
                <a:solidFill>
                  <a:schemeClr val="tx1"/>
                </a:solidFill>
              </a:rPr>
              <a:t> of ‘coffee’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9" name="Segnaposto contenuto 5"/>
          <p:cNvSpPr txBox="1">
            <a:spLocks/>
          </p:cNvSpPr>
          <p:nvPr/>
        </p:nvSpPr>
        <p:spPr bwMode="auto">
          <a:xfrm rot="20266358">
            <a:off x="4460227" y="3200282"/>
            <a:ext cx="1253620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2800" b="1" dirty="0" err="1" smtClean="0">
                <a:solidFill>
                  <a:schemeClr val="tx1"/>
                </a:solidFill>
              </a:rPr>
              <a:t>linked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31494" y="152400"/>
            <a:ext cx="8912506" cy="581025"/>
          </a:xfrm>
        </p:spPr>
        <p:txBody>
          <a:bodyPr/>
          <a:lstStyle/>
          <a:p>
            <a:r>
              <a:rPr lang="it-IT" sz="3200" dirty="0" err="1"/>
              <a:t>Problem</a:t>
            </a:r>
            <a:r>
              <a:rPr lang="it-IT" sz="3200" dirty="0"/>
              <a:t> #1: </a:t>
            </a:r>
            <a:r>
              <a:rPr lang="it-IT" sz="3200" dirty="0" err="1" smtClean="0"/>
              <a:t>Not</a:t>
            </a:r>
            <a:r>
              <a:rPr lang="it-IT" sz="3200" dirty="0" smtClean="0"/>
              <a:t> </a:t>
            </a:r>
            <a:r>
              <a:rPr lang="it-IT" sz="3200" dirty="0" err="1" smtClean="0"/>
              <a:t>many</a:t>
            </a:r>
            <a:r>
              <a:rPr lang="it-IT" sz="3200" dirty="0" smtClean="0"/>
              <a:t> </a:t>
            </a:r>
            <a:r>
              <a:rPr lang="it-IT" sz="3200" dirty="0" err="1" smtClean="0"/>
              <a:t>arguments</a:t>
            </a:r>
            <a:r>
              <a:rPr lang="it-IT" sz="3200" dirty="0" smtClean="0"/>
              <a:t> are </a:t>
            </a:r>
            <a:r>
              <a:rPr lang="it-IT" sz="3200" dirty="0" err="1" smtClean="0"/>
              <a:t>linked</a:t>
            </a:r>
            <a:endParaRPr lang="en-US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1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997904" y="2107137"/>
            <a:ext cx="1096069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698088" y="3110726"/>
            <a:ext cx="498855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21" name="Segnaposto contenuto 5"/>
          <p:cNvSpPr txBox="1">
            <a:spLocks/>
          </p:cNvSpPr>
          <p:nvPr/>
        </p:nvSpPr>
        <p:spPr bwMode="auto">
          <a:xfrm>
            <a:off x="1840353" y="3495446"/>
            <a:ext cx="1253620" cy="216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13800" b="1" dirty="0" smtClean="0">
                <a:solidFill>
                  <a:schemeClr val="tx1"/>
                </a:solidFill>
              </a:rPr>
              <a:t>?</a:t>
            </a:r>
            <a:endParaRPr lang="en-US" sz="9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647700"/>
            <a:ext cx="9144000" cy="699304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b="1" dirty="0" err="1">
                <a:solidFill>
                  <a:schemeClr val="tx1"/>
                </a:solidFill>
              </a:rPr>
              <a:t>c</a:t>
            </a:r>
            <a:r>
              <a:rPr lang="it-IT" sz="4000" b="1" dirty="0" err="1" smtClean="0">
                <a:solidFill>
                  <a:schemeClr val="tx1"/>
                </a:solidFill>
              </a:rPr>
              <a:t>up</a:t>
            </a:r>
            <a:r>
              <a:rPr lang="it-IT" sz="4000" b="1" dirty="0" smtClean="0">
                <a:solidFill>
                  <a:schemeClr val="tx1"/>
                </a:solidFill>
              </a:rPr>
              <a:t> of </a:t>
            </a:r>
            <a:r>
              <a:rPr lang="it-IT" sz="4000" b="1" dirty="0" smtClean="0">
                <a:solidFill>
                  <a:srgbClr val="0AA61D"/>
                </a:solidFill>
              </a:rPr>
              <a:t>*</a:t>
            </a:r>
            <a:endParaRPr lang="it-IT" sz="4000" b="1" dirty="0">
              <a:solidFill>
                <a:srgbClr val="0AA61D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" y="1648463"/>
            <a:ext cx="7777113" cy="376129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13" y="1286590"/>
            <a:ext cx="3545287" cy="2872197"/>
          </a:xfrm>
          <a:prstGeom prst="rect">
            <a:avLst/>
          </a:prstGeom>
        </p:spPr>
      </p:pic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799882632"/>
              </p:ext>
            </p:extLst>
          </p:nvPr>
        </p:nvGraphicFramePr>
        <p:xfrm>
          <a:off x="-536293" y="15513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tangolo 11"/>
          <p:cNvSpPr/>
          <p:nvPr/>
        </p:nvSpPr>
        <p:spPr>
          <a:xfrm>
            <a:off x="1997904" y="2107137"/>
            <a:ext cx="1096069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113</a:t>
            </a:r>
          </a:p>
        </p:txBody>
      </p:sp>
      <p:sp>
        <p:nvSpPr>
          <p:cNvPr id="15" name="Segnaposto contenuto 5"/>
          <p:cNvSpPr txBox="1">
            <a:spLocks/>
          </p:cNvSpPr>
          <p:nvPr/>
        </p:nvSpPr>
        <p:spPr bwMode="auto">
          <a:xfrm>
            <a:off x="886213" y="1076434"/>
            <a:ext cx="3319450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2000" b="1" dirty="0" err="1" smtClean="0">
                <a:solidFill>
                  <a:schemeClr val="tx1"/>
                </a:solidFill>
              </a:rPr>
              <a:t>All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instances</a:t>
            </a:r>
            <a:r>
              <a:rPr lang="it-IT" sz="2000" b="1" dirty="0" smtClean="0">
                <a:solidFill>
                  <a:schemeClr val="tx1"/>
                </a:solidFill>
              </a:rPr>
              <a:t> of ‘coffee’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0" name="Segnaposto contenuto 5"/>
          <p:cNvSpPr txBox="1">
            <a:spLocks/>
          </p:cNvSpPr>
          <p:nvPr/>
        </p:nvSpPr>
        <p:spPr bwMode="auto">
          <a:xfrm>
            <a:off x="4963536" y="4842370"/>
            <a:ext cx="3699017" cy="5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3200" b="1" dirty="0" smtClean="0">
                <a:solidFill>
                  <a:schemeClr val="tx1"/>
                </a:solidFill>
              </a:rPr>
              <a:t>How to link </a:t>
            </a:r>
            <a:r>
              <a:rPr lang="it-IT" sz="3200" b="1" dirty="0" err="1" smtClean="0">
                <a:solidFill>
                  <a:schemeClr val="tx1"/>
                </a:solidFill>
              </a:rPr>
              <a:t>these</a:t>
            </a:r>
            <a:r>
              <a:rPr lang="it-IT" sz="3200" b="1" dirty="0" smtClean="0">
                <a:solidFill>
                  <a:schemeClr val="tx1"/>
                </a:solidFill>
              </a:rPr>
              <a:t> </a:t>
            </a:r>
            <a:r>
              <a:rPr lang="it-IT" sz="3200" b="1" dirty="0" err="1" smtClean="0">
                <a:solidFill>
                  <a:schemeClr val="tx1"/>
                </a:solidFill>
              </a:rPr>
              <a:t>instances</a:t>
            </a:r>
            <a:r>
              <a:rPr lang="it-IT" sz="3200" b="1" dirty="0">
                <a:solidFill>
                  <a:schemeClr val="tx1"/>
                </a:solidFill>
              </a:rPr>
              <a:t>?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17" name="Connettore 4 16"/>
          <p:cNvCxnSpPr/>
          <p:nvPr/>
        </p:nvCxnSpPr>
        <p:spPr bwMode="auto">
          <a:xfrm>
            <a:off x="3479776" y="4555700"/>
            <a:ext cx="1393166" cy="583459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ttore 4 16"/>
          <p:cNvCxnSpPr/>
          <p:nvPr/>
        </p:nvCxnSpPr>
        <p:spPr bwMode="auto">
          <a:xfrm flipV="1">
            <a:off x="4205663" y="2654300"/>
            <a:ext cx="2118937" cy="793826"/>
          </a:xfrm>
          <a:prstGeom prst="straightConnector1">
            <a:avLst/>
          </a:prstGeom>
          <a:ln w="76200">
            <a:headEnd type="none" w="med" len="med"/>
            <a:tailEnd type="stealth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231494" y="152400"/>
            <a:ext cx="8912506" cy="581025"/>
          </a:xfrm>
        </p:spPr>
        <p:txBody>
          <a:bodyPr/>
          <a:lstStyle/>
          <a:p>
            <a:r>
              <a:rPr lang="it-IT" sz="3200" dirty="0" err="1"/>
              <a:t>Problem</a:t>
            </a:r>
            <a:r>
              <a:rPr lang="it-IT" sz="3200" dirty="0"/>
              <a:t> #1: </a:t>
            </a:r>
            <a:r>
              <a:rPr lang="it-IT" sz="3200" dirty="0" err="1" smtClean="0"/>
              <a:t>Not</a:t>
            </a:r>
            <a:r>
              <a:rPr lang="it-IT" sz="3200" dirty="0" smtClean="0"/>
              <a:t> </a:t>
            </a:r>
            <a:r>
              <a:rPr lang="it-IT" sz="3200" dirty="0" err="1" smtClean="0"/>
              <a:t>many</a:t>
            </a:r>
            <a:r>
              <a:rPr lang="it-IT" sz="3200" dirty="0" smtClean="0"/>
              <a:t> </a:t>
            </a:r>
            <a:r>
              <a:rPr lang="it-IT" sz="3200" dirty="0" err="1" smtClean="0"/>
              <a:t>arguments</a:t>
            </a:r>
            <a:r>
              <a:rPr lang="it-IT" sz="3200" dirty="0" smtClean="0"/>
              <a:t> are </a:t>
            </a:r>
            <a:r>
              <a:rPr lang="it-IT" sz="3200" dirty="0" err="1" smtClean="0"/>
              <a:t>linked</a:t>
            </a:r>
            <a:endParaRPr lang="en-US" sz="3200" dirty="0"/>
          </a:p>
        </p:txBody>
      </p:sp>
      <p:sp>
        <p:nvSpPr>
          <p:cNvPr id="22" name="Rettangolo 21"/>
          <p:cNvSpPr/>
          <p:nvPr/>
        </p:nvSpPr>
        <p:spPr>
          <a:xfrm>
            <a:off x="3698088" y="3110726"/>
            <a:ext cx="498855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13" name="Segnaposto contenuto 5"/>
          <p:cNvSpPr txBox="1">
            <a:spLocks/>
          </p:cNvSpPr>
          <p:nvPr/>
        </p:nvSpPr>
        <p:spPr bwMode="auto">
          <a:xfrm rot="20266358">
            <a:off x="4460227" y="3200282"/>
            <a:ext cx="1253620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2800" b="1" dirty="0" err="1" smtClean="0">
                <a:solidFill>
                  <a:schemeClr val="tx1"/>
                </a:solidFill>
              </a:rPr>
              <a:t>linked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  <p:sp>
        <p:nvSpPr>
          <p:cNvPr id="25" name="Segnaposto contenuto 5"/>
          <p:cNvSpPr txBox="1">
            <a:spLocks/>
          </p:cNvSpPr>
          <p:nvPr/>
        </p:nvSpPr>
        <p:spPr bwMode="auto">
          <a:xfrm>
            <a:off x="1840353" y="3495446"/>
            <a:ext cx="1253620" cy="216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13800" b="1" dirty="0" smtClean="0">
                <a:solidFill>
                  <a:schemeClr val="tx1"/>
                </a:solidFill>
              </a:rPr>
              <a:t>?</a:t>
            </a:r>
            <a:endParaRPr lang="en-US" sz="9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61" y="2263684"/>
            <a:ext cx="3238339" cy="2623525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441925" y="1908629"/>
            <a:ext cx="3756724" cy="4191230"/>
            <a:chOff x="295275" y="1642304"/>
            <a:chExt cx="3581880" cy="4134833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3"/>
            <a:stretch/>
          </p:blipFill>
          <p:spPr>
            <a:xfrm>
              <a:off x="295275" y="1642304"/>
              <a:ext cx="3581880" cy="4134833"/>
            </a:xfrm>
            <a:prstGeom prst="rect">
              <a:avLst/>
            </a:prstGeom>
          </p:spPr>
        </p:pic>
        <p:grpSp>
          <p:nvGrpSpPr>
            <p:cNvPr id="29" name="Gruppo 28"/>
            <p:cNvGrpSpPr/>
            <p:nvPr/>
          </p:nvGrpSpPr>
          <p:grpSpPr>
            <a:xfrm>
              <a:off x="714030" y="2631251"/>
              <a:ext cx="2459396" cy="2358870"/>
              <a:chOff x="683564" y="1993738"/>
              <a:chExt cx="2459396" cy="2358870"/>
            </a:xfrm>
          </p:grpSpPr>
          <p:pic>
            <p:nvPicPr>
              <p:cNvPr id="30" name="Immagine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000"/>
              <a:stretch/>
            </p:blipFill>
            <p:spPr>
              <a:xfrm>
                <a:off x="683564" y="2015872"/>
                <a:ext cx="2422500" cy="2314602"/>
              </a:xfrm>
              <a:prstGeom prst="rect">
                <a:avLst/>
              </a:prstGeom>
              <a:noFill/>
            </p:spPr>
          </p:pic>
          <p:sp>
            <p:nvSpPr>
              <p:cNvPr id="31" name="Rettangolo 30"/>
              <p:cNvSpPr/>
              <p:nvPr/>
            </p:nvSpPr>
            <p:spPr bwMode="auto">
              <a:xfrm>
                <a:off x="720460" y="1993738"/>
                <a:ext cx="2422500" cy="235887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</p:grpSp>
      <p:sp>
        <p:nvSpPr>
          <p:cNvPr id="9" name="Segnaposto contenuto 5"/>
          <p:cNvSpPr txBox="1">
            <a:spLocks/>
          </p:cNvSpPr>
          <p:nvPr/>
        </p:nvSpPr>
        <p:spPr bwMode="auto">
          <a:xfrm>
            <a:off x="984433" y="2820196"/>
            <a:ext cx="2568996" cy="29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>
                <a:solidFill>
                  <a:srgbClr val="828282"/>
                </a:solidFill>
              </a:rPr>
              <a:t>the greatest benefits were observed in those who drank</a:t>
            </a:r>
            <a:r>
              <a:rPr lang="en-US" sz="1800" dirty="0"/>
              <a:t> 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</a:rPr>
              <a:t>coffee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rgbClr val="828282"/>
                </a:solidFill>
              </a:rPr>
              <a:t>for a long period in their lifetime</a:t>
            </a:r>
            <a:r>
              <a:rPr lang="en-US" sz="1800" dirty="0" smtClean="0">
                <a:solidFill>
                  <a:srgbClr val="828282"/>
                </a:solidFill>
              </a:rPr>
              <a:t>.</a:t>
            </a:r>
          </a:p>
          <a:p>
            <a:pPr marL="0" indent="0">
              <a:buFontTx/>
              <a:buNone/>
            </a:pPr>
            <a:r>
              <a:rPr lang="it-IT" sz="1800" dirty="0" smtClean="0">
                <a:solidFill>
                  <a:srgbClr val="828282"/>
                </a:solidFill>
              </a:rPr>
              <a:t>[…]</a:t>
            </a:r>
            <a:endParaRPr lang="en-US" sz="1800" dirty="0">
              <a:solidFill>
                <a:srgbClr val="828282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 smtClean="0">
                <a:solidFill>
                  <a:srgbClr val="828282"/>
                </a:solidFill>
              </a:rPr>
              <a:t>roughly </a:t>
            </a:r>
            <a:r>
              <a:rPr lang="en-US" sz="1800" dirty="0">
                <a:solidFill>
                  <a:srgbClr val="828282"/>
                </a:solidFill>
              </a:rPr>
              <a:t>80 to 100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cups of</a:t>
            </a:r>
            <a:r>
              <a:rPr lang="en-US" sz="1800" dirty="0"/>
              <a:t> </a:t>
            </a:r>
            <a:r>
              <a:rPr lang="en-US" sz="1800" b="1" dirty="0"/>
              <a:t>coffee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828282"/>
                </a:solidFill>
              </a:rPr>
              <a:t>for an average adult taken within a limited </a:t>
            </a:r>
            <a:r>
              <a:rPr lang="en-US" sz="1800" dirty="0" smtClean="0">
                <a:solidFill>
                  <a:srgbClr val="828282"/>
                </a:solidFill>
              </a:rPr>
              <a:t>time…</a:t>
            </a:r>
          </a:p>
        </p:txBody>
      </p:sp>
      <p:sp>
        <p:nvSpPr>
          <p:cNvPr id="11" name="Segnaposto contenuto 5"/>
          <p:cNvSpPr txBox="1">
            <a:spLocks/>
          </p:cNvSpPr>
          <p:nvPr/>
        </p:nvSpPr>
        <p:spPr bwMode="auto">
          <a:xfrm>
            <a:off x="6163156" y="2563257"/>
            <a:ext cx="1844136" cy="21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sz="2000" dirty="0" smtClean="0"/>
          </a:p>
        </p:txBody>
      </p:sp>
      <p:sp>
        <p:nvSpPr>
          <p:cNvPr id="12" name="Segnaposto contenuto 5"/>
          <p:cNvSpPr txBox="1">
            <a:spLocks/>
          </p:cNvSpPr>
          <p:nvPr/>
        </p:nvSpPr>
        <p:spPr bwMode="auto">
          <a:xfrm>
            <a:off x="6453973" y="2385212"/>
            <a:ext cx="2135204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6" name="Titolo 4"/>
          <p:cNvSpPr>
            <a:spLocks noGrp="1"/>
          </p:cNvSpPr>
          <p:nvPr>
            <p:ph type="title"/>
          </p:nvPr>
        </p:nvSpPr>
        <p:spPr>
          <a:xfrm>
            <a:off x="197965" y="152400"/>
            <a:ext cx="8702675" cy="581025"/>
          </a:xfrm>
        </p:spPr>
        <p:txBody>
          <a:bodyPr/>
          <a:lstStyle/>
          <a:p>
            <a:r>
              <a:rPr lang="it-IT" sz="3200" dirty="0" smtClean="0">
                <a:solidFill>
                  <a:schemeClr val="tx1"/>
                </a:solidFill>
              </a:rPr>
              <a:t>1st </a:t>
            </a:r>
            <a:r>
              <a:rPr lang="it-IT" sz="3200" dirty="0" err="1" smtClean="0">
                <a:solidFill>
                  <a:schemeClr val="tx1"/>
                </a:solidFill>
              </a:rPr>
              <a:t>heuristic</a:t>
            </a:r>
            <a:r>
              <a:rPr lang="it-IT" sz="3200" dirty="0" smtClean="0">
                <a:solidFill>
                  <a:schemeClr val="tx1"/>
                </a:solidFill>
              </a:rPr>
              <a:t>: </a:t>
            </a:r>
            <a:r>
              <a:rPr lang="it-IT" sz="3200" dirty="0" err="1" smtClean="0">
                <a:solidFill>
                  <a:schemeClr val="tx1"/>
                </a:solidFill>
              </a:rPr>
              <a:t>One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sense</a:t>
            </a:r>
            <a:r>
              <a:rPr lang="it-IT" sz="3200" dirty="0" smtClean="0">
                <a:solidFill>
                  <a:schemeClr val="tx1"/>
                </a:solidFill>
              </a:rPr>
              <a:t> per page</a:t>
            </a:r>
          </a:p>
        </p:txBody>
      </p:sp>
      <p:sp>
        <p:nvSpPr>
          <p:cNvPr id="18" name="Segnaposto contenuto 5"/>
          <p:cNvSpPr txBox="1">
            <a:spLocks/>
          </p:cNvSpPr>
          <p:nvPr/>
        </p:nvSpPr>
        <p:spPr bwMode="auto">
          <a:xfrm>
            <a:off x="900536" y="2266423"/>
            <a:ext cx="2921994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Health effects of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caffeine</a:t>
            </a:r>
          </a:p>
        </p:txBody>
      </p:sp>
      <p:sp>
        <p:nvSpPr>
          <p:cNvPr id="19" name="Segnaposto contenuto 1"/>
          <p:cNvSpPr>
            <a:spLocks noGrp="1"/>
          </p:cNvSpPr>
          <p:nvPr>
            <p:ph idx="1"/>
          </p:nvPr>
        </p:nvSpPr>
        <p:spPr>
          <a:xfrm>
            <a:off x="568554" y="844393"/>
            <a:ext cx="7804724" cy="1190453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err="1" smtClean="0"/>
              <a:t>If</a:t>
            </a:r>
            <a:r>
              <a:rPr lang="it-IT" sz="2800" dirty="0" smtClean="0"/>
              <a:t> the </a:t>
            </a:r>
            <a:r>
              <a:rPr lang="it-IT" sz="2800" dirty="0" err="1" smtClean="0"/>
              <a:t>argument</a:t>
            </a:r>
            <a:r>
              <a:rPr lang="it-IT" sz="2800" dirty="0" smtClean="0"/>
              <a:t> text </a:t>
            </a:r>
            <a:r>
              <a:rPr lang="it-IT" sz="2800" dirty="0" err="1" smtClean="0"/>
              <a:t>has</a:t>
            </a:r>
            <a:r>
              <a:rPr lang="it-IT" sz="2800" dirty="0" smtClean="0"/>
              <a:t> </a:t>
            </a:r>
            <a:r>
              <a:rPr lang="it-IT" sz="2800" dirty="0" err="1" smtClean="0"/>
              <a:t>been</a:t>
            </a:r>
            <a:r>
              <a:rPr lang="it-IT" sz="2800" dirty="0" smtClean="0"/>
              <a:t> </a:t>
            </a:r>
            <a:r>
              <a:rPr lang="it-IT" sz="2800" dirty="0" err="1" smtClean="0"/>
              <a:t>linked</a:t>
            </a:r>
            <a:r>
              <a:rPr lang="it-IT" sz="2800" dirty="0" smtClean="0"/>
              <a:t> </a:t>
            </a:r>
            <a:r>
              <a:rPr lang="it-IT" sz="2800" dirty="0" err="1" smtClean="0"/>
              <a:t>somewhere</a:t>
            </a:r>
            <a:r>
              <a:rPr lang="it-IT" sz="2800" dirty="0" smtClean="0"/>
              <a:t> else in the </a:t>
            </a:r>
            <a:r>
              <a:rPr lang="it-IT" sz="2800" dirty="0" err="1" smtClean="0"/>
              <a:t>article</a:t>
            </a:r>
            <a:r>
              <a:rPr lang="it-IT" sz="2800" dirty="0" smtClean="0"/>
              <a:t>, use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link’s</a:t>
            </a:r>
            <a:r>
              <a:rPr lang="it-IT" sz="2800" dirty="0" smtClean="0"/>
              <a:t> page</a:t>
            </a:r>
            <a:endParaRPr lang="it-IT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Connettore 4 16"/>
          <p:cNvCxnSpPr/>
          <p:nvPr/>
        </p:nvCxnSpPr>
        <p:spPr bwMode="auto">
          <a:xfrm flipV="1">
            <a:off x="2944023" y="3014663"/>
            <a:ext cx="3394865" cy="56078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Segnaposto contenuto 5"/>
          <p:cNvSpPr txBox="1">
            <a:spLocks/>
          </p:cNvSpPr>
          <p:nvPr/>
        </p:nvSpPr>
        <p:spPr bwMode="auto">
          <a:xfrm rot="21031637">
            <a:off x="3620945" y="2764154"/>
            <a:ext cx="2780414" cy="5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b="1" dirty="0" err="1" smtClean="0">
                <a:solidFill>
                  <a:schemeClr val="tx1"/>
                </a:solidFill>
              </a:rPr>
              <a:t>Manually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linked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5" name="Connettore 4 16"/>
          <p:cNvCxnSpPr/>
          <p:nvPr/>
        </p:nvCxnSpPr>
        <p:spPr bwMode="auto">
          <a:xfrm flipV="1">
            <a:off x="2151496" y="3108925"/>
            <a:ext cx="4187392" cy="19189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Segnaposto contenuto 5"/>
          <p:cNvSpPr txBox="1">
            <a:spLocks/>
          </p:cNvSpPr>
          <p:nvPr/>
        </p:nvSpPr>
        <p:spPr bwMode="auto">
          <a:xfrm rot="20120180">
            <a:off x="3934621" y="3813625"/>
            <a:ext cx="2285261" cy="10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b="1" dirty="0" err="1">
                <a:solidFill>
                  <a:schemeClr val="tx1"/>
                </a:solidFill>
              </a:rPr>
              <a:t>One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sense</a:t>
            </a:r>
            <a:endParaRPr lang="it-IT" b="1" dirty="0" smtClean="0">
              <a:solidFill>
                <a:schemeClr val="tx1"/>
              </a:solidFill>
            </a:endParaRPr>
          </a:p>
          <a:p>
            <a:pPr marL="0" indent="0" algn="ctr">
              <a:buFontTx/>
              <a:buNone/>
            </a:pPr>
            <a:r>
              <a:rPr lang="it-IT" b="1" dirty="0" smtClean="0">
                <a:solidFill>
                  <a:schemeClr val="tx1"/>
                </a:solidFill>
              </a:rPr>
              <a:t>per </a:t>
            </a:r>
            <a:r>
              <a:rPr lang="it-IT" b="1" dirty="0">
                <a:solidFill>
                  <a:schemeClr val="tx1"/>
                </a:solidFill>
              </a:rPr>
              <a:t>page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22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86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71" b="60771"/>
          <a:stretch/>
        </p:blipFill>
        <p:spPr>
          <a:xfrm>
            <a:off x="5581935" y="1817964"/>
            <a:ext cx="4681182" cy="3324585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392251" y="2133600"/>
            <a:ext cx="3581880" cy="3671269"/>
            <a:chOff x="295275" y="1642304"/>
            <a:chExt cx="3581880" cy="4134833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3"/>
            <a:stretch/>
          </p:blipFill>
          <p:spPr>
            <a:xfrm>
              <a:off x="295275" y="1642304"/>
              <a:ext cx="3581880" cy="4134833"/>
            </a:xfrm>
            <a:prstGeom prst="rect">
              <a:avLst/>
            </a:prstGeom>
          </p:spPr>
        </p:pic>
        <p:grpSp>
          <p:nvGrpSpPr>
            <p:cNvPr id="2" name="Gruppo 1"/>
            <p:cNvGrpSpPr/>
            <p:nvPr/>
          </p:nvGrpSpPr>
          <p:grpSpPr>
            <a:xfrm>
              <a:off x="714030" y="2631251"/>
              <a:ext cx="2459396" cy="2358870"/>
              <a:chOff x="683564" y="1993738"/>
              <a:chExt cx="2459396" cy="2358870"/>
            </a:xfrm>
          </p:grpSpPr>
          <p:pic>
            <p:nvPicPr>
              <p:cNvPr id="17" name="Immagine 1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000"/>
              <a:stretch/>
            </p:blipFill>
            <p:spPr>
              <a:xfrm>
                <a:off x="683564" y="2015872"/>
                <a:ext cx="2422500" cy="2314602"/>
              </a:xfrm>
              <a:prstGeom prst="rect">
                <a:avLst/>
              </a:prstGeom>
              <a:noFill/>
            </p:spPr>
          </p:pic>
          <p:sp>
            <p:nvSpPr>
              <p:cNvPr id="20" name="Rettangolo 19"/>
              <p:cNvSpPr/>
              <p:nvPr/>
            </p:nvSpPr>
            <p:spPr bwMode="auto">
              <a:xfrm>
                <a:off x="720460" y="1993738"/>
                <a:ext cx="2422500" cy="235887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</p:grpSp>
      <p:cxnSp>
        <p:nvCxnSpPr>
          <p:cNvPr id="13" name="Connettore 4 16"/>
          <p:cNvCxnSpPr>
            <a:stCxn id="15" idx="3"/>
          </p:cNvCxnSpPr>
          <p:nvPr/>
        </p:nvCxnSpPr>
        <p:spPr bwMode="auto">
          <a:xfrm flipV="1">
            <a:off x="2324100" y="3011674"/>
            <a:ext cx="3421607" cy="9227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contenuto 5"/>
          <p:cNvSpPr txBox="1">
            <a:spLocks/>
          </p:cNvSpPr>
          <p:nvPr/>
        </p:nvSpPr>
        <p:spPr bwMode="auto">
          <a:xfrm rot="20740475">
            <a:off x="3567235" y="2278234"/>
            <a:ext cx="1770119" cy="5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Trust the</a:t>
            </a:r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inventory</a:t>
            </a:r>
          </a:p>
        </p:txBody>
      </p:sp>
      <p:sp>
        <p:nvSpPr>
          <p:cNvPr id="16" name="Titolo 4"/>
          <p:cNvSpPr>
            <a:spLocks noGrp="1"/>
          </p:cNvSpPr>
          <p:nvPr>
            <p:ph type="title"/>
          </p:nvPr>
        </p:nvSpPr>
        <p:spPr>
          <a:xfrm>
            <a:off x="162044" y="163975"/>
            <a:ext cx="8889357" cy="581025"/>
          </a:xfrm>
        </p:spPr>
        <p:txBody>
          <a:bodyPr/>
          <a:lstStyle/>
          <a:p>
            <a:r>
              <a:rPr lang="it-IT" sz="3200" dirty="0" smtClean="0">
                <a:solidFill>
                  <a:schemeClr val="tx1"/>
                </a:solidFill>
              </a:rPr>
              <a:t>2nd </a:t>
            </a:r>
            <a:r>
              <a:rPr lang="it-IT" sz="3200" dirty="0" err="1">
                <a:solidFill>
                  <a:schemeClr val="tx1"/>
                </a:solidFill>
              </a:rPr>
              <a:t>heuristic</a:t>
            </a:r>
            <a:r>
              <a:rPr lang="it-IT" sz="3200" dirty="0">
                <a:solidFill>
                  <a:schemeClr val="tx1"/>
                </a:solidFill>
              </a:rPr>
              <a:t>: </a:t>
            </a:r>
            <a:r>
              <a:rPr lang="it-IT" sz="3200" dirty="0" smtClean="0">
                <a:solidFill>
                  <a:schemeClr val="tx1"/>
                </a:solidFill>
              </a:rPr>
              <a:t>Trust the </a:t>
            </a:r>
            <a:r>
              <a:rPr lang="it-IT" sz="3200" dirty="0" err="1" smtClean="0">
                <a:solidFill>
                  <a:schemeClr val="tx1"/>
                </a:solidFill>
              </a:rPr>
              <a:t>inventory</a:t>
            </a:r>
            <a:endParaRPr lang="it-IT" sz="3200" dirty="0" smtClean="0">
              <a:solidFill>
                <a:schemeClr val="tx1"/>
              </a:solidFill>
            </a:endParaRPr>
          </a:p>
        </p:txBody>
      </p:sp>
      <p:sp>
        <p:nvSpPr>
          <p:cNvPr id="22" name="Segnaposto contenuto 5"/>
          <p:cNvSpPr txBox="1">
            <a:spLocks/>
          </p:cNvSpPr>
          <p:nvPr/>
        </p:nvSpPr>
        <p:spPr bwMode="auto">
          <a:xfrm>
            <a:off x="3104803" y="4268673"/>
            <a:ext cx="2856522" cy="5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1 sense</a:t>
            </a:r>
          </a:p>
          <a:p>
            <a:pPr marL="0" indent="0" algn="ctr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only!</a:t>
            </a:r>
          </a:p>
        </p:txBody>
      </p:sp>
      <p:sp>
        <p:nvSpPr>
          <p:cNvPr id="19" name="Segnaposto contenuto 1"/>
          <p:cNvSpPr>
            <a:spLocks noGrp="1"/>
          </p:cNvSpPr>
          <p:nvPr>
            <p:ph idx="1"/>
          </p:nvPr>
        </p:nvSpPr>
        <p:spPr>
          <a:xfrm>
            <a:off x="392251" y="787145"/>
            <a:ext cx="8134351" cy="606559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err="1" smtClean="0"/>
              <a:t>If</a:t>
            </a:r>
            <a:r>
              <a:rPr lang="it-IT" sz="2800" dirty="0" smtClean="0"/>
              <a:t> </a:t>
            </a:r>
            <a:r>
              <a:rPr lang="it-IT" sz="2800" dirty="0" err="1" smtClean="0"/>
              <a:t>there’s</a:t>
            </a:r>
            <a:r>
              <a:rPr lang="it-IT" sz="2800" dirty="0" smtClean="0"/>
              <a:t> </a:t>
            </a:r>
            <a:r>
              <a:rPr lang="it-IT" sz="2800" dirty="0" err="1" smtClean="0"/>
              <a:t>only</a:t>
            </a:r>
            <a:r>
              <a:rPr lang="it-IT" sz="2800" dirty="0" smtClean="0"/>
              <a:t> </a:t>
            </a:r>
            <a:r>
              <a:rPr lang="it-IT" sz="2800" dirty="0" err="1" smtClean="0"/>
              <a:t>one</a:t>
            </a:r>
            <a:r>
              <a:rPr lang="it-IT" sz="2800" dirty="0" smtClean="0"/>
              <a:t> page for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argument</a:t>
            </a:r>
            <a:r>
              <a:rPr lang="it-IT" sz="2800" dirty="0" smtClean="0"/>
              <a:t> text, link to </a:t>
            </a:r>
            <a:r>
              <a:rPr lang="it-IT" sz="2800" dirty="0" err="1" smtClean="0"/>
              <a:t>that</a:t>
            </a:r>
            <a:r>
              <a:rPr lang="it-IT" sz="2800" dirty="0" smtClean="0"/>
              <a:t> page</a:t>
            </a:r>
            <a:endParaRPr lang="it-IT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egnaposto contenuto 5"/>
          <p:cNvSpPr txBox="1">
            <a:spLocks/>
          </p:cNvSpPr>
          <p:nvPr/>
        </p:nvSpPr>
        <p:spPr bwMode="auto">
          <a:xfrm>
            <a:off x="697818" y="3145177"/>
            <a:ext cx="2586409" cy="11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 smtClean="0">
                <a:solidFill>
                  <a:srgbClr val="828282"/>
                </a:solidFill>
              </a:rPr>
              <a:t>his days in the library with a </a:t>
            </a:r>
            <a:r>
              <a:rPr lang="en-US" sz="2000" dirty="0" smtClean="0">
                <a:solidFill>
                  <a:schemeClr val="tx1"/>
                </a:solidFill>
              </a:rPr>
              <a:t>cup of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Earl Grey tea. </a:t>
            </a:r>
            <a:r>
              <a:rPr lang="en-US" sz="2000" dirty="0" smtClean="0">
                <a:solidFill>
                  <a:srgbClr val="828282"/>
                </a:solidFill>
              </a:rPr>
              <a:t>The main character of the…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20460" y="3732618"/>
            <a:ext cx="1603640" cy="4035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21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33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4"/>
          <p:cNvSpPr>
            <a:spLocks noGrp="1"/>
          </p:cNvSpPr>
          <p:nvPr>
            <p:ph type="title"/>
          </p:nvPr>
        </p:nvSpPr>
        <p:spPr>
          <a:xfrm>
            <a:off x="166984" y="0"/>
            <a:ext cx="9144000" cy="581025"/>
          </a:xfrm>
        </p:spPr>
        <p:txBody>
          <a:bodyPr/>
          <a:lstStyle/>
          <a:p>
            <a:r>
              <a:rPr lang="it-IT" sz="3200" dirty="0" err="1" smtClean="0">
                <a:solidFill>
                  <a:schemeClr val="tx1"/>
                </a:solidFill>
              </a:rPr>
              <a:t>Problem</a:t>
            </a:r>
            <a:r>
              <a:rPr lang="it-IT" sz="3200" dirty="0" smtClean="0">
                <a:solidFill>
                  <a:schemeClr val="tx1"/>
                </a:solidFill>
              </a:rPr>
              <a:t> #2: </a:t>
            </a:r>
            <a:r>
              <a:rPr lang="it-IT" sz="3200" dirty="0" err="1" smtClean="0">
                <a:solidFill>
                  <a:schemeClr val="tx1"/>
                </a:solidFill>
              </a:rPr>
              <a:t>Same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argument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linked</a:t>
            </a:r>
            <a:r>
              <a:rPr lang="it-IT" sz="3200" dirty="0" smtClean="0">
                <a:solidFill>
                  <a:schemeClr val="tx1"/>
                </a:solidFill>
              </a:rPr>
              <a:t/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to multiple </a:t>
            </a:r>
            <a:r>
              <a:rPr lang="it-IT" sz="3200" dirty="0" err="1" smtClean="0">
                <a:solidFill>
                  <a:schemeClr val="tx1"/>
                </a:solidFill>
              </a:rPr>
              <a:t>pages</a:t>
            </a:r>
            <a:endParaRPr lang="it-IT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1594758576"/>
              </p:ext>
            </p:extLst>
          </p:nvPr>
        </p:nvGraphicFramePr>
        <p:xfrm>
          <a:off x="-525256" y="19400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53" y="3594572"/>
            <a:ext cx="2870979" cy="232524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685500" y="4861367"/>
            <a:ext cx="1458500" cy="119771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38" y="860340"/>
            <a:ext cx="2722110" cy="2587786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r="27500"/>
          <a:stretch/>
        </p:blipFill>
        <p:spPr>
          <a:xfrm>
            <a:off x="8100526" y="830478"/>
            <a:ext cx="928506" cy="2617648"/>
          </a:xfrm>
          <a:prstGeom prst="rect">
            <a:avLst/>
          </a:prstGeom>
        </p:spPr>
      </p:pic>
      <p:cxnSp>
        <p:nvCxnSpPr>
          <p:cNvPr id="10" name="Connettore 4 16"/>
          <p:cNvCxnSpPr/>
          <p:nvPr/>
        </p:nvCxnSpPr>
        <p:spPr bwMode="auto">
          <a:xfrm flipV="1">
            <a:off x="4205663" y="2924866"/>
            <a:ext cx="2854894" cy="72329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4 16"/>
          <p:cNvCxnSpPr/>
          <p:nvPr/>
        </p:nvCxnSpPr>
        <p:spPr bwMode="auto">
          <a:xfrm>
            <a:off x="4455092" y="4236991"/>
            <a:ext cx="1876260" cy="52020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696271" y="3403250"/>
            <a:ext cx="498855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956237" y="3852271"/>
            <a:ext cx="498855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986624" y="2340092"/>
            <a:ext cx="755335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4000" b="1" dirty="0" smtClean="0"/>
              <a:t>78</a:t>
            </a:r>
            <a:endParaRPr lang="it-IT" sz="2400" b="1" dirty="0" smtClean="0"/>
          </a:p>
        </p:txBody>
      </p:sp>
      <p:sp>
        <p:nvSpPr>
          <p:cNvPr id="17" name="Segnaposto contenuto 5"/>
          <p:cNvSpPr txBox="1">
            <a:spLocks/>
          </p:cNvSpPr>
          <p:nvPr/>
        </p:nvSpPr>
        <p:spPr bwMode="auto">
          <a:xfrm rot="20707506">
            <a:off x="5020006" y="3292941"/>
            <a:ext cx="1128926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2000" b="1" dirty="0" err="1" smtClean="0">
                <a:solidFill>
                  <a:schemeClr val="tx1"/>
                </a:solidFill>
              </a:rPr>
              <a:t>linked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8" name="Segnaposto contenuto 5"/>
          <p:cNvSpPr txBox="1">
            <a:spLocks/>
          </p:cNvSpPr>
          <p:nvPr/>
        </p:nvSpPr>
        <p:spPr bwMode="auto">
          <a:xfrm rot="979999">
            <a:off x="4766275" y="4579149"/>
            <a:ext cx="1128926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2000" b="1" dirty="0" err="1" smtClean="0">
                <a:solidFill>
                  <a:schemeClr val="tx1"/>
                </a:solidFill>
              </a:rPr>
              <a:t>linked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9" name="Segnaposto contenuto 5"/>
          <p:cNvSpPr txBox="1">
            <a:spLocks/>
          </p:cNvSpPr>
          <p:nvPr/>
        </p:nvSpPr>
        <p:spPr bwMode="auto">
          <a:xfrm>
            <a:off x="968420" y="1596260"/>
            <a:ext cx="3319450" cy="3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2000" b="1" dirty="0" err="1" smtClean="0">
                <a:solidFill>
                  <a:schemeClr val="tx1"/>
                </a:solidFill>
              </a:rPr>
              <a:t>All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instances</a:t>
            </a:r>
            <a:r>
              <a:rPr lang="it-IT" sz="2000" b="1" dirty="0" smtClean="0">
                <a:solidFill>
                  <a:schemeClr val="tx1"/>
                </a:solidFill>
              </a:rPr>
              <a:t> of ‘water’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0" name="Segnaposto contenuto 5"/>
          <p:cNvSpPr txBox="1">
            <a:spLocks/>
          </p:cNvSpPr>
          <p:nvPr/>
        </p:nvSpPr>
        <p:spPr bwMode="auto">
          <a:xfrm>
            <a:off x="846816" y="3094445"/>
            <a:ext cx="1253620" cy="216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13800" b="1" dirty="0" smtClean="0">
                <a:solidFill>
                  <a:schemeClr val="bg1"/>
                </a:solidFill>
              </a:rPr>
              <a:t>?</a:t>
            </a:r>
            <a:endParaRPr lang="en-US" sz="9600" b="1" dirty="0" smtClean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sp>
        <p:nvSpPr>
          <p:cNvPr id="21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638616681"/>
              </p:ext>
            </p:extLst>
          </p:nvPr>
        </p:nvGraphicFramePr>
        <p:xfrm>
          <a:off x="-533457" y="193186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Rettangolo 25"/>
          <p:cNvSpPr/>
          <p:nvPr/>
        </p:nvSpPr>
        <p:spPr>
          <a:xfrm>
            <a:off x="711200" y="3335683"/>
            <a:ext cx="375919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4800" b="1" dirty="0" smtClean="0"/>
              <a:t>100%</a:t>
            </a:r>
          </a:p>
        </p:txBody>
      </p:sp>
      <p:sp>
        <p:nvSpPr>
          <p:cNvPr id="27" name="Rettangolo 26"/>
          <p:cNvSpPr/>
          <p:nvPr/>
        </p:nvSpPr>
        <p:spPr bwMode="auto">
          <a:xfrm>
            <a:off x="6175723" y="3648161"/>
            <a:ext cx="2967982" cy="2447706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Rettangolo 27"/>
          <p:cNvSpPr/>
          <p:nvPr/>
        </p:nvSpPr>
        <p:spPr bwMode="auto">
          <a:xfrm>
            <a:off x="4438501" y="4166680"/>
            <a:ext cx="1892851" cy="1892398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3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4" grpId="0"/>
      <p:bldP spid="17" grpId="0"/>
      <p:bldP spid="18" grpId="0"/>
      <p:bldP spid="19" grpId="0"/>
      <p:bldP spid="20" grpId="0"/>
      <p:bldGraphic spid="25" grpId="0">
        <p:bldAsOne/>
      </p:bldGraphic>
      <p:bldP spid="26" grpId="0"/>
      <p:bldP spid="2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19" y="150471"/>
            <a:ext cx="9421792" cy="901700"/>
          </a:xfrm>
        </p:spPr>
        <p:txBody>
          <a:bodyPr/>
          <a:lstStyle/>
          <a:p>
            <a:r>
              <a:rPr lang="it-IT" sz="3200" dirty="0" err="1" smtClean="0">
                <a:solidFill>
                  <a:schemeClr val="tx1"/>
                </a:solidFill>
              </a:rPr>
              <a:t>Research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question</a:t>
            </a:r>
            <a:r>
              <a:rPr lang="it-IT" sz="3200" dirty="0" smtClean="0">
                <a:solidFill>
                  <a:schemeClr val="tx1"/>
                </a:solidFill>
              </a:rPr>
              <a:t> #2: </a:t>
            </a:r>
            <a:r>
              <a:rPr lang="it-IT" sz="3200" dirty="0" smtClean="0"/>
              <a:t>How to </a:t>
            </a:r>
            <a:r>
              <a:rPr lang="it-IT" sz="3200" dirty="0" err="1" smtClean="0"/>
              <a:t>determine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err="1" smtClean="0"/>
              <a:t>which</a:t>
            </a:r>
            <a:r>
              <a:rPr lang="it-IT" sz="3200" dirty="0" smtClean="0"/>
              <a:t> </a:t>
            </a:r>
            <a:r>
              <a:rPr lang="it-IT" sz="3200" dirty="0" err="1" smtClean="0"/>
              <a:t>WordNet</a:t>
            </a:r>
            <a:r>
              <a:rPr lang="it-IT" sz="3200" dirty="0" smtClean="0"/>
              <a:t> </a:t>
            </a:r>
            <a:r>
              <a:rPr lang="it-IT" sz="3200" dirty="0" err="1" smtClean="0"/>
              <a:t>concepts</a:t>
            </a:r>
            <a:r>
              <a:rPr lang="it-IT" sz="3200" dirty="0" smtClean="0"/>
              <a:t> best </a:t>
            </a:r>
            <a:r>
              <a:rPr lang="it-IT" sz="3200" dirty="0" err="1" smtClean="0"/>
              <a:t>represent</a:t>
            </a:r>
            <a:r>
              <a:rPr lang="it-IT" sz="3200" dirty="0" smtClean="0"/>
              <a:t> Wikipedia </a:t>
            </a:r>
            <a:r>
              <a:rPr lang="it-IT" sz="3200" dirty="0" err="1" smtClean="0"/>
              <a:t>pages</a:t>
            </a:r>
            <a:r>
              <a:rPr lang="it-IT" sz="3200" dirty="0" smtClean="0"/>
              <a:t>?</a:t>
            </a:r>
            <a:endParaRPr lang="en-US" sz="3200" dirty="0"/>
          </a:p>
        </p:txBody>
      </p:sp>
      <p:cxnSp>
        <p:nvCxnSpPr>
          <p:cNvPr id="5" name="Connettore 2 4"/>
          <p:cNvCxnSpPr>
            <a:endCxn id="24" idx="2"/>
          </p:cNvCxnSpPr>
          <p:nvPr/>
        </p:nvCxnSpPr>
        <p:spPr bwMode="auto">
          <a:xfrm>
            <a:off x="4067958" y="3047221"/>
            <a:ext cx="2494932" cy="813339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/>
          <p:cNvSpPr txBox="1">
            <a:spLocks/>
          </p:cNvSpPr>
          <p:nvPr/>
        </p:nvSpPr>
        <p:spPr bwMode="auto">
          <a:xfrm>
            <a:off x="0" y="3702968"/>
            <a:ext cx="2324100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3600" b="1" dirty="0" err="1">
                <a:solidFill>
                  <a:schemeClr val="tx1"/>
                </a:solidFill>
              </a:rPr>
              <a:t>c</a:t>
            </a:r>
            <a:r>
              <a:rPr lang="it-IT" sz="3600" b="1" dirty="0" err="1" smtClean="0">
                <a:solidFill>
                  <a:schemeClr val="tx1"/>
                </a:solidFill>
              </a:rPr>
              <a:t>up</a:t>
            </a:r>
            <a:r>
              <a:rPr lang="it-IT" sz="3600" b="1" dirty="0" smtClean="0">
                <a:solidFill>
                  <a:schemeClr val="tx1"/>
                </a:solidFill>
              </a:rPr>
              <a:t> of</a:t>
            </a:r>
            <a:r>
              <a:rPr lang="it-IT" sz="2000" b="1" dirty="0" smtClean="0">
                <a:solidFill>
                  <a:schemeClr val="tx1"/>
                </a:solidFill>
              </a:rPr>
              <a:t>   </a:t>
            </a:r>
            <a:r>
              <a:rPr lang="it-IT" sz="4000" dirty="0" smtClean="0">
                <a:solidFill>
                  <a:srgbClr val="0AA61D"/>
                </a:solidFill>
              </a:rPr>
              <a:t>*</a:t>
            </a:r>
            <a:endParaRPr lang="it-IT" sz="2000" dirty="0">
              <a:solidFill>
                <a:srgbClr val="0AA61D"/>
              </a:solidFill>
            </a:endParaRPr>
          </a:p>
        </p:txBody>
      </p:sp>
      <p:sp>
        <p:nvSpPr>
          <p:cNvPr id="8" name="Segnaposto contenuto 5"/>
          <p:cNvSpPr txBox="1">
            <a:spLocks/>
          </p:cNvSpPr>
          <p:nvPr/>
        </p:nvSpPr>
        <p:spPr bwMode="auto">
          <a:xfrm>
            <a:off x="2023364" y="3395219"/>
            <a:ext cx="783335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7200" b="1" dirty="0" smtClean="0">
                <a:solidFill>
                  <a:schemeClr val="tx1"/>
                </a:solidFill>
              </a:rPr>
              <a:t>(</a:t>
            </a:r>
            <a:endParaRPr lang="it-IT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egnaposto contenuto 5"/>
          <p:cNvSpPr txBox="1">
            <a:spLocks/>
          </p:cNvSpPr>
          <p:nvPr/>
        </p:nvSpPr>
        <p:spPr bwMode="auto">
          <a:xfrm>
            <a:off x="3955402" y="3397277"/>
            <a:ext cx="848092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7200" b="1" dirty="0">
                <a:solidFill>
                  <a:schemeClr val="tx1"/>
                </a:solidFill>
              </a:rPr>
              <a:t>)</a:t>
            </a:r>
            <a:endParaRPr lang="it-IT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21" y="2120847"/>
            <a:ext cx="1145264" cy="1088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21" y="3598223"/>
            <a:ext cx="1145264" cy="9312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99" y="4907493"/>
            <a:ext cx="1138386" cy="9114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5085673" y="2781253"/>
                <a:ext cx="1918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𝒘𝒂𝒕𝒆𝒓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73" y="2781253"/>
                <a:ext cx="191837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/>
          <p:cNvGrpSpPr/>
          <p:nvPr/>
        </p:nvGrpSpPr>
        <p:grpSpPr>
          <a:xfrm>
            <a:off x="6205236" y="1683713"/>
            <a:ext cx="2938764" cy="3438745"/>
            <a:chOff x="7057966" y="1756117"/>
            <a:chExt cx="2140930" cy="2505174"/>
          </a:xfrm>
        </p:grpSpPr>
        <p:sp>
          <p:nvSpPr>
            <p:cNvPr id="18" name="Triangolo isoscele 17"/>
            <p:cNvSpPr/>
            <p:nvPr/>
          </p:nvSpPr>
          <p:spPr bwMode="auto">
            <a:xfrm>
              <a:off x="7057966" y="3046683"/>
              <a:ext cx="905201" cy="99089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Triangolo isoscele 18"/>
            <p:cNvSpPr/>
            <p:nvPr/>
          </p:nvSpPr>
          <p:spPr bwMode="auto">
            <a:xfrm>
              <a:off x="8114963" y="3074745"/>
              <a:ext cx="1083933" cy="118654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Triangolo isoscele 19"/>
            <p:cNvSpPr/>
            <p:nvPr/>
          </p:nvSpPr>
          <p:spPr bwMode="auto">
            <a:xfrm>
              <a:off x="8190008" y="2535559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" name="Triangolo isoscele 20"/>
            <p:cNvSpPr/>
            <p:nvPr/>
          </p:nvSpPr>
          <p:spPr bwMode="auto">
            <a:xfrm>
              <a:off x="8024720" y="3074745"/>
              <a:ext cx="282298" cy="309023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Triangolo isoscele 21"/>
            <p:cNvSpPr/>
            <p:nvPr/>
          </p:nvSpPr>
          <p:spPr bwMode="auto">
            <a:xfrm>
              <a:off x="7739149" y="1756117"/>
              <a:ext cx="684320" cy="74910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Triangolo isoscele 22"/>
            <p:cNvSpPr/>
            <p:nvPr/>
          </p:nvSpPr>
          <p:spPr bwMode="auto">
            <a:xfrm>
              <a:off x="7505688" y="2510722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4" name="Ovale 23"/>
          <p:cNvSpPr/>
          <p:nvPr/>
        </p:nvSpPr>
        <p:spPr bwMode="auto">
          <a:xfrm>
            <a:off x="6562890" y="3792343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Ovale 27"/>
          <p:cNvSpPr/>
          <p:nvPr/>
        </p:nvSpPr>
        <p:spPr bwMode="auto">
          <a:xfrm>
            <a:off x="7699558" y="4771061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6635559" y="3828937"/>
                <a:ext cx="1918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𝒕𝒆𝒂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559" y="3828937"/>
                <a:ext cx="1918371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6635558" y="5032013"/>
                <a:ext cx="1918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𝑰𝒕𝒂𝒍𝒚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558" y="5032013"/>
                <a:ext cx="1918371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e 25"/>
          <p:cNvSpPr/>
          <p:nvPr/>
        </p:nvSpPr>
        <p:spPr bwMode="auto">
          <a:xfrm>
            <a:off x="7050611" y="4103001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5" name="Connettore 2 24"/>
          <p:cNvCxnSpPr/>
          <p:nvPr/>
        </p:nvCxnSpPr>
        <p:spPr bwMode="auto">
          <a:xfrm flipV="1">
            <a:off x="4140627" y="4171217"/>
            <a:ext cx="2863417" cy="6821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 bwMode="auto">
          <a:xfrm flipV="1">
            <a:off x="4140627" y="4907494"/>
            <a:ext cx="3454117" cy="549218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sp>
        <p:nvSpPr>
          <p:cNvPr id="3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07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8" grpId="0" animBg="1"/>
      <p:bldP spid="29" grpId="0"/>
      <p:bldP spid="31" grpId="0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1497184"/>
            <a:ext cx="5747656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it-IT" sz="2400" dirty="0" err="1">
                <a:solidFill>
                  <a:schemeClr val="tx1"/>
                </a:solidFill>
              </a:rPr>
              <a:t>NEs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and</a:t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 err="1" smtClean="0">
                <a:solidFill>
                  <a:schemeClr val="tx1"/>
                </a:solidFill>
              </a:rPr>
              <a:t>specialized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concepts</a:t>
            </a:r>
            <a:r>
              <a:rPr lang="it-IT" sz="2400" dirty="0">
                <a:solidFill>
                  <a:schemeClr val="tx1"/>
                </a:solidFill>
              </a:rPr>
              <a:t> from Wikipedia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524874" cy="581025"/>
          </a:xfrm>
        </p:spPr>
        <p:txBody>
          <a:bodyPr/>
          <a:lstStyle/>
          <a:p>
            <a:r>
              <a:rPr lang="it-IT" dirty="0" err="1"/>
              <a:t>BabelNet</a:t>
            </a:r>
            <a:r>
              <a:rPr lang="it-IT" dirty="0"/>
              <a:t>: a </a:t>
            </a:r>
            <a:r>
              <a:rPr lang="it-IT" dirty="0" err="1"/>
              <a:t>mapping</a:t>
            </a:r>
            <a:r>
              <a:rPr lang="it-IT" dirty="0"/>
              <a:t> from Wikipedia </a:t>
            </a:r>
            <a:r>
              <a:rPr lang="it-IT" dirty="0" err="1"/>
              <a:t>pages</a:t>
            </a:r>
            <a:r>
              <a:rPr lang="it-IT" dirty="0"/>
              <a:t> to </a:t>
            </a:r>
            <a:r>
              <a:rPr lang="it-IT" dirty="0" err="1" smtClean="0"/>
              <a:t>concepts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309166" y="1152460"/>
            <a:ext cx="2749107" cy="525684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 smtClean="0">
                <a:solidFill>
                  <a:schemeClr val="tx1"/>
                </a:solidFill>
              </a:rPr>
              <a:t>[Navigli &amp; </a:t>
            </a:r>
            <a:r>
              <a:rPr lang="it-IT" sz="1600" b="1" dirty="0" err="1" smtClean="0">
                <a:solidFill>
                  <a:schemeClr val="tx1"/>
                </a:solidFill>
              </a:rPr>
              <a:t>Ponzetto</a:t>
            </a:r>
            <a:r>
              <a:rPr lang="it-IT" sz="1600" b="1" dirty="0" smtClean="0">
                <a:solidFill>
                  <a:schemeClr val="tx1"/>
                </a:solidFill>
              </a:rPr>
              <a:t>, 2012</a:t>
            </a:r>
            <a:r>
              <a:rPr lang="it-IT" sz="1600" b="1" dirty="0">
                <a:solidFill>
                  <a:schemeClr val="tx1"/>
                </a:solidFill>
              </a:rPr>
              <a:t>]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42" y="811130"/>
            <a:ext cx="3679466" cy="976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1679765" y="5247621"/>
                <a:ext cx="5879470" cy="83099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/>
                        </a:rPr>
                        <m:t>𝒘𝒘𝒘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  <m:r>
                        <a:rPr lang="en-US" sz="4800" b="1" i="1" smtClean="0">
                          <a:latin typeface="Cambria Math"/>
                        </a:rPr>
                        <m:t>𝒃𝒂𝒃𝒆𝒍𝒏𝒆𝒕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  <m:r>
                        <a:rPr lang="en-US" sz="4800" b="1" i="1" smtClean="0">
                          <a:latin typeface="Cambria Math"/>
                        </a:rPr>
                        <m:t>𝒐𝒓𝒈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765" y="5247621"/>
                <a:ext cx="5879470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1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305050"/>
            <a:ext cx="8039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metto 1 8"/>
          <p:cNvSpPr>
            <a:spLocks noChangeArrowheads="1"/>
          </p:cNvSpPr>
          <p:nvPr/>
        </p:nvSpPr>
        <p:spPr bwMode="auto">
          <a:xfrm>
            <a:off x="5972654" y="1795891"/>
            <a:ext cx="3078162" cy="373063"/>
          </a:xfrm>
          <a:prstGeom prst="wedgeRectCallout">
            <a:avLst>
              <a:gd name="adj1" fmla="val -31268"/>
              <a:gd name="adj2" fmla="val 14946"/>
            </a:avLst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13" name="Connettore 4 16"/>
          <p:cNvCxnSpPr/>
          <p:nvPr/>
        </p:nvCxnSpPr>
        <p:spPr bwMode="auto">
          <a:xfrm flipH="1">
            <a:off x="4013860" y="2305050"/>
            <a:ext cx="154379" cy="7231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5405253" y="1827279"/>
            <a:ext cx="3738747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2400" dirty="0" err="1">
                <a:solidFill>
                  <a:schemeClr val="tx1"/>
                </a:solidFill>
              </a:rPr>
              <a:t>Concepts</a:t>
            </a:r>
            <a:r>
              <a:rPr lang="it-IT" sz="2400" dirty="0">
                <a:solidFill>
                  <a:schemeClr val="tx1"/>
                </a:solidFill>
              </a:rPr>
              <a:t> from </a:t>
            </a:r>
            <a:r>
              <a:rPr lang="it-IT" sz="2400" dirty="0" err="1">
                <a:solidFill>
                  <a:schemeClr val="tx1"/>
                </a:solidFill>
              </a:rPr>
              <a:t>WordNet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20" name="Connettore 4 16"/>
          <p:cNvCxnSpPr/>
          <p:nvPr/>
        </p:nvCxnSpPr>
        <p:spPr bwMode="auto">
          <a:xfrm flipH="1">
            <a:off x="6295900" y="2258638"/>
            <a:ext cx="154379" cy="7231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066307" y="4785956"/>
            <a:ext cx="5905994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2400" dirty="0" err="1">
                <a:solidFill>
                  <a:schemeClr val="tx1"/>
                </a:solidFill>
              </a:rPr>
              <a:t>Concepts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integrated</a:t>
            </a:r>
            <a:r>
              <a:rPr lang="it-IT" sz="2400" dirty="0">
                <a:solidFill>
                  <a:schemeClr val="tx1"/>
                </a:solidFill>
              </a:rPr>
              <a:t> from </a:t>
            </a:r>
            <a:r>
              <a:rPr lang="it-IT" sz="2400" dirty="0" err="1">
                <a:solidFill>
                  <a:schemeClr val="tx1"/>
                </a:solidFill>
              </a:rPr>
              <a:t>both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resources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22" name="Connettore 4 16"/>
          <p:cNvCxnSpPr/>
          <p:nvPr/>
        </p:nvCxnSpPr>
        <p:spPr bwMode="auto">
          <a:xfrm flipH="1">
            <a:off x="5003472" y="4058144"/>
            <a:ext cx="1" cy="8228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/>
          <p:cNvGrpSpPr/>
          <p:nvPr/>
        </p:nvGrpSpPr>
        <p:grpSpPr>
          <a:xfrm>
            <a:off x="908198" y="3859065"/>
            <a:ext cx="1790940" cy="2067417"/>
            <a:chOff x="295275" y="1642304"/>
            <a:chExt cx="3581880" cy="4134833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3"/>
            <a:stretch/>
          </p:blipFill>
          <p:spPr>
            <a:xfrm>
              <a:off x="295275" y="1642304"/>
              <a:ext cx="3581880" cy="4134833"/>
            </a:xfrm>
            <a:prstGeom prst="rect">
              <a:avLst/>
            </a:prstGeom>
          </p:spPr>
        </p:pic>
        <p:grpSp>
          <p:nvGrpSpPr>
            <p:cNvPr id="30" name="Gruppo 29"/>
            <p:cNvGrpSpPr/>
            <p:nvPr/>
          </p:nvGrpSpPr>
          <p:grpSpPr>
            <a:xfrm>
              <a:off x="714030" y="2631251"/>
              <a:ext cx="2459396" cy="2358870"/>
              <a:chOff x="683564" y="1993738"/>
              <a:chExt cx="2459396" cy="2358870"/>
            </a:xfrm>
          </p:grpSpPr>
          <p:pic>
            <p:nvPicPr>
              <p:cNvPr id="31" name="Immagine 3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000"/>
              <a:stretch/>
            </p:blipFill>
            <p:spPr>
              <a:xfrm>
                <a:off x="683564" y="2015872"/>
                <a:ext cx="2422500" cy="2314602"/>
              </a:xfrm>
              <a:prstGeom prst="rect">
                <a:avLst/>
              </a:prstGeom>
              <a:noFill/>
            </p:spPr>
          </p:pic>
          <p:sp>
            <p:nvSpPr>
              <p:cNvPr id="33" name="Rettangolo 32"/>
              <p:cNvSpPr/>
              <p:nvPr/>
            </p:nvSpPr>
            <p:spPr bwMode="auto">
              <a:xfrm>
                <a:off x="720460" y="1993738"/>
                <a:ext cx="2422500" cy="235887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</p:grp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tx1"/>
                </a:solidFill>
              </a:rPr>
              <a:t>Argument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mapping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3399" y="990600"/>
            <a:ext cx="8134351" cy="2868465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		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    			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67" y="935218"/>
            <a:ext cx="3679466" cy="976850"/>
          </a:xfrm>
          <a:prstGeom prst="rect">
            <a:avLst/>
          </a:prstGeom>
        </p:spPr>
      </p:pic>
      <p:sp>
        <p:nvSpPr>
          <p:cNvPr id="10" name="Segnaposto contenuto 5"/>
          <p:cNvSpPr txBox="1">
            <a:spLocks/>
          </p:cNvSpPr>
          <p:nvPr/>
        </p:nvSpPr>
        <p:spPr bwMode="auto">
          <a:xfrm>
            <a:off x="1099417" y="4377334"/>
            <a:ext cx="1381126" cy="144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200" dirty="0" smtClean="0"/>
              <a:t>Coffee is a </a:t>
            </a:r>
            <a:r>
              <a:rPr lang="en-US" sz="1200" u="sng" dirty="0" smtClean="0"/>
              <a:t>brewed</a:t>
            </a:r>
            <a:r>
              <a:rPr lang="en-US" sz="1200" dirty="0" smtClean="0"/>
              <a:t> </a:t>
            </a:r>
            <a:r>
              <a:rPr lang="en-US" sz="1200" u="sng" dirty="0" smtClean="0"/>
              <a:t>beverage</a:t>
            </a:r>
            <a:r>
              <a:rPr lang="en-US" sz="1200" dirty="0" smtClean="0"/>
              <a:t> with a distinct aroma and flavor, prepared from the roasted seeds…</a:t>
            </a:r>
          </a:p>
        </p:txBody>
      </p:sp>
      <p:sp>
        <p:nvSpPr>
          <p:cNvPr id="11" name="Segnaposto contenuto 5"/>
          <p:cNvSpPr txBox="1">
            <a:spLocks/>
          </p:cNvSpPr>
          <p:nvPr/>
        </p:nvSpPr>
        <p:spPr bwMode="auto">
          <a:xfrm>
            <a:off x="885048" y="3979729"/>
            <a:ext cx="1152527" cy="2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1600" b="1" dirty="0" smtClean="0">
                <a:solidFill>
                  <a:schemeClr val="tx1"/>
                </a:solidFill>
              </a:rPr>
              <a:t>Coffee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3097033" y="5003347"/>
                <a:ext cx="3314700" cy="64633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smtClean="0">
                          <a:latin typeface="Cambria Math"/>
                        </a:rPr>
                        <m:t>𝝁</m:t>
                      </m:r>
                      <m:d>
                        <m:dPr>
                          <m:ctrlPr>
                            <a:rPr lang="it-IT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3600" b="1" i="1" smtClean="0">
                              <a:latin typeface="Cambria Math"/>
                            </a:rPr>
                            <m:t>𝑪𝒐𝒇𝒇𝒆𝒆</m:t>
                          </m:r>
                        </m:e>
                      </m: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33" y="5003347"/>
                <a:ext cx="33147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66" y="2447155"/>
            <a:ext cx="1023938" cy="901065"/>
          </a:xfrm>
          <a:prstGeom prst="rect">
            <a:avLst/>
          </a:prstGeom>
        </p:spPr>
      </p:pic>
      <p:cxnSp>
        <p:nvCxnSpPr>
          <p:cNvPr id="22" name="Connettore 4 16"/>
          <p:cNvCxnSpPr/>
          <p:nvPr/>
        </p:nvCxnSpPr>
        <p:spPr bwMode="auto">
          <a:xfrm flipV="1">
            <a:off x="3105150" y="2951413"/>
            <a:ext cx="2933700" cy="1"/>
          </a:xfrm>
          <a:prstGeom prst="straightConnector1">
            <a:avLst/>
          </a:prstGeom>
          <a:ln w="57150">
            <a:headEnd type="none" w="med" len="med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3981988" y="1961983"/>
                <a:ext cx="1093426" cy="83099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800" b="1" i="1" smtClean="0">
                          <a:latin typeface="Cambria Math"/>
                        </a:rPr>
                        <m:t>𝝁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88" y="1961983"/>
                <a:ext cx="1093426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>
          <a:xfrm>
            <a:off x="1493688" y="2185920"/>
            <a:ext cx="1270717" cy="1214120"/>
          </a:xfrm>
          <a:prstGeom prst="rect">
            <a:avLst/>
          </a:prstGeom>
        </p:spPr>
      </p:pic>
      <p:cxnSp>
        <p:nvCxnSpPr>
          <p:cNvPr id="32" name="Connettore 4 16"/>
          <p:cNvCxnSpPr/>
          <p:nvPr/>
        </p:nvCxnSpPr>
        <p:spPr bwMode="auto">
          <a:xfrm flipV="1">
            <a:off x="3061417" y="4861845"/>
            <a:ext cx="3593591" cy="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5743876" y="4146501"/>
                <a:ext cx="1918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𝒄𝒐𝒇𝒇𝒆𝒆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876" y="4146501"/>
                <a:ext cx="191837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o 14"/>
          <p:cNvGrpSpPr/>
          <p:nvPr/>
        </p:nvGrpSpPr>
        <p:grpSpPr>
          <a:xfrm>
            <a:off x="6861827" y="3876793"/>
            <a:ext cx="1491108" cy="1744795"/>
            <a:chOff x="7057966" y="1756117"/>
            <a:chExt cx="2140930" cy="2505174"/>
          </a:xfrm>
        </p:grpSpPr>
        <p:sp>
          <p:nvSpPr>
            <p:cNvPr id="17" name="Triangolo isoscele 16"/>
            <p:cNvSpPr/>
            <p:nvPr/>
          </p:nvSpPr>
          <p:spPr bwMode="auto">
            <a:xfrm>
              <a:off x="7057966" y="3046683"/>
              <a:ext cx="905201" cy="99089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Triangolo isoscele 17"/>
            <p:cNvSpPr/>
            <p:nvPr/>
          </p:nvSpPr>
          <p:spPr bwMode="auto">
            <a:xfrm>
              <a:off x="8114963" y="3074745"/>
              <a:ext cx="1083933" cy="118654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Triangolo isoscele 18"/>
            <p:cNvSpPr/>
            <p:nvPr/>
          </p:nvSpPr>
          <p:spPr bwMode="auto">
            <a:xfrm>
              <a:off x="8190008" y="2535559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Triangolo isoscele 19"/>
            <p:cNvSpPr/>
            <p:nvPr/>
          </p:nvSpPr>
          <p:spPr bwMode="auto">
            <a:xfrm>
              <a:off x="8024720" y="3074745"/>
              <a:ext cx="282298" cy="309023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" name="Triangolo isoscele 20"/>
            <p:cNvSpPr/>
            <p:nvPr/>
          </p:nvSpPr>
          <p:spPr bwMode="auto">
            <a:xfrm>
              <a:off x="7739149" y="1756117"/>
              <a:ext cx="684320" cy="74910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Triangolo isoscele 23"/>
            <p:cNvSpPr/>
            <p:nvPr/>
          </p:nvSpPr>
          <p:spPr bwMode="auto">
            <a:xfrm>
              <a:off x="7505688" y="2510722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5" name="Ovale 24"/>
          <p:cNvSpPr/>
          <p:nvPr/>
        </p:nvSpPr>
        <p:spPr bwMode="auto">
          <a:xfrm>
            <a:off x="7104384" y="4690127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3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7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Argument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mapping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92099" y="765176"/>
            <a:ext cx="8134351" cy="122896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/>
              <a:t>The </a:t>
            </a:r>
            <a:r>
              <a:rPr lang="it-IT" sz="2800" dirty="0" err="1"/>
              <a:t>vast</a:t>
            </a:r>
            <a:r>
              <a:rPr lang="it-IT" sz="2800" dirty="0"/>
              <a:t> </a:t>
            </a:r>
            <a:r>
              <a:rPr lang="it-IT" sz="2800" dirty="0" err="1"/>
              <a:t>majority</a:t>
            </a:r>
            <a:r>
              <a:rPr lang="it-IT" sz="2800" dirty="0"/>
              <a:t> of Wikipedia </a:t>
            </a:r>
            <a:r>
              <a:rPr lang="it-IT" sz="2800" dirty="0" err="1"/>
              <a:t>pages</a:t>
            </a:r>
            <a:r>
              <a:rPr lang="it-IT" sz="2800" dirty="0"/>
              <a:t> [4M</a:t>
            </a:r>
            <a:r>
              <a:rPr lang="it-IT" sz="2800" dirty="0" smtClean="0"/>
              <a:t>+]</a:t>
            </a:r>
            <a:br>
              <a:rPr lang="it-IT" sz="2800" dirty="0" smtClean="0"/>
            </a:br>
            <a:r>
              <a:rPr lang="it-IT" sz="2800" dirty="0" smtClean="0"/>
              <a:t>do </a:t>
            </a:r>
            <a:r>
              <a:rPr lang="it-IT" sz="2800" dirty="0" err="1" smtClean="0"/>
              <a:t>not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a </a:t>
            </a:r>
            <a:r>
              <a:rPr lang="it-IT" sz="2800" dirty="0" err="1" smtClean="0">
                <a:solidFill>
                  <a:schemeClr val="tx1"/>
                </a:solidFill>
              </a:rPr>
              <a:t>corresponding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concept</a:t>
            </a:r>
            <a:r>
              <a:rPr lang="it-IT" sz="2800" dirty="0" smtClean="0"/>
              <a:t> in </a:t>
            </a:r>
            <a:r>
              <a:rPr lang="it-IT" sz="2800" dirty="0" err="1" smtClean="0"/>
              <a:t>WordNet</a:t>
            </a:r>
            <a:r>
              <a:rPr lang="it-IT" sz="2800" dirty="0" smtClean="0"/>
              <a:t> [117K+]</a:t>
            </a:r>
            <a:endParaRPr lang="it-IT" sz="2800" dirty="0"/>
          </a:p>
          <a:p>
            <a:endParaRPr lang="it-IT" sz="2800" dirty="0" smtClean="0">
              <a:solidFill>
                <a:schemeClr val="tx1"/>
              </a:solidFill>
            </a:endParaRPr>
          </a:p>
          <a:p>
            <a:endParaRPr lang="it-IT" sz="2800" dirty="0"/>
          </a:p>
          <a:p>
            <a:endParaRPr lang="it-IT" sz="280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>
          <a:xfrm>
            <a:off x="7997476" y="219075"/>
            <a:ext cx="1086623" cy="1038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1" y="3130040"/>
                <a:ext cx="9084098" cy="156966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9600" b="1" i="1" smtClean="0">
                        <a:latin typeface="Cambria Math"/>
                      </a:rPr>
                      <m:t>𝝁</m:t>
                    </m:r>
                    <m:r>
                      <a:rPr lang="en-US" sz="9600" b="1" i="1" smtClean="0">
                        <a:latin typeface="Cambria Math"/>
                      </a:rPr>
                      <m:t>                        </m:t>
                    </m:r>
                  </m:oMath>
                </a14:m>
                <a:r>
                  <a:rPr lang="en-US" sz="5400" b="1" dirty="0" smtClean="0"/>
                  <a:t> = </a:t>
                </a:r>
                <a:r>
                  <a:rPr lang="en-US" sz="9600" b="1" dirty="0" smtClean="0"/>
                  <a:t>?</a:t>
                </a:r>
                <a:endParaRPr lang="en-US" sz="5400" b="1" dirty="0" smtClean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130040"/>
                <a:ext cx="9084098" cy="1569660"/>
              </a:xfrm>
              <a:prstGeom prst="rect">
                <a:avLst/>
              </a:prstGeom>
              <a:blipFill rotWithShape="1">
                <a:blip r:embed="rId4"/>
                <a:stretch>
                  <a:fillRect t="-19847" r="-5957" b="-40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766" b="66046"/>
          <a:stretch/>
        </p:blipFill>
        <p:spPr>
          <a:xfrm>
            <a:off x="1674597" y="2195650"/>
            <a:ext cx="5115451" cy="3404392"/>
          </a:xfrm>
          <a:prstGeom prst="rect">
            <a:avLst/>
          </a:prstGeom>
        </p:spPr>
      </p:pic>
      <p:sp>
        <p:nvSpPr>
          <p:cNvPr id="19" name="Segnaposto contenuto 5"/>
          <p:cNvSpPr txBox="1">
            <a:spLocks/>
          </p:cNvSpPr>
          <p:nvPr/>
        </p:nvSpPr>
        <p:spPr bwMode="auto">
          <a:xfrm>
            <a:off x="1156468" y="2475272"/>
            <a:ext cx="783335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16600" dirty="0" smtClean="0">
                <a:solidFill>
                  <a:schemeClr val="tx1"/>
                </a:solidFill>
              </a:rPr>
              <a:t>(</a:t>
            </a:r>
            <a:endParaRPr lang="it-IT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egnaposto contenuto 5"/>
          <p:cNvSpPr txBox="1">
            <a:spLocks/>
          </p:cNvSpPr>
          <p:nvPr/>
        </p:nvSpPr>
        <p:spPr bwMode="auto">
          <a:xfrm>
            <a:off x="6651006" y="2477330"/>
            <a:ext cx="848092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16600" dirty="0" smtClean="0">
                <a:solidFill>
                  <a:schemeClr val="tx1"/>
                </a:solidFill>
              </a:rPr>
              <a:t>) </a:t>
            </a:r>
          </a:p>
          <a:p>
            <a:pPr marL="0" indent="0" algn="ctr">
              <a:buFontTx/>
              <a:buNone/>
            </a:pPr>
            <a:endParaRPr lang="it-IT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65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Argument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mapping</a:t>
            </a:r>
            <a:r>
              <a:rPr lang="it-IT" dirty="0" smtClean="0">
                <a:solidFill>
                  <a:schemeClr val="tx1"/>
                </a:solidFill>
              </a:rPr>
              <a:t>: </a:t>
            </a:r>
            <a:r>
              <a:rPr lang="it-IT" dirty="0" err="1" smtClean="0">
                <a:solidFill>
                  <a:schemeClr val="tx1"/>
                </a:solidFill>
              </a:rPr>
              <a:t>hypernym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extraction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r="10256"/>
          <a:stretch/>
        </p:blipFill>
        <p:spPr>
          <a:xfrm>
            <a:off x="333317" y="816428"/>
            <a:ext cx="3743383" cy="5108122"/>
          </a:xfrm>
          <a:prstGeom prst="rect">
            <a:avLst/>
          </a:prstGeom>
        </p:spPr>
      </p:pic>
      <p:sp>
        <p:nvSpPr>
          <p:cNvPr id="17" name="Segnaposto contenuto 5"/>
          <p:cNvSpPr txBox="1">
            <a:spLocks/>
          </p:cNvSpPr>
          <p:nvPr/>
        </p:nvSpPr>
        <p:spPr bwMode="auto">
          <a:xfrm>
            <a:off x="742948" y="1245051"/>
            <a:ext cx="2114552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Earl Grey tea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33317" y="1568902"/>
            <a:ext cx="3743383" cy="2288723"/>
          </a:xfrm>
          <a:prstGeom prst="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Segnaposto contenuto 5"/>
          <p:cNvSpPr txBox="1">
            <a:spLocks/>
          </p:cNvSpPr>
          <p:nvPr/>
        </p:nvSpPr>
        <p:spPr bwMode="auto">
          <a:xfrm>
            <a:off x="590550" y="1664153"/>
            <a:ext cx="3248025" cy="383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Earl Grey tea</a:t>
            </a:r>
            <a:r>
              <a:rPr lang="en-US" sz="2000" dirty="0" smtClean="0"/>
              <a:t> is a </a:t>
            </a:r>
            <a:r>
              <a:rPr lang="en-US" sz="2000" u="sng" dirty="0" smtClean="0"/>
              <a:t>tea</a:t>
            </a: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 smtClean="0">
                <a:solidFill>
                  <a:srgbClr val="828282"/>
                </a:solidFill>
              </a:rPr>
              <a:t>with a distinctive </a:t>
            </a:r>
            <a:r>
              <a:rPr lang="en-US" sz="2000" dirty="0" err="1" smtClean="0">
                <a:solidFill>
                  <a:srgbClr val="828282"/>
                </a:solidFill>
              </a:rPr>
              <a:t>flavour</a:t>
            </a:r>
            <a:r>
              <a:rPr lang="en-US" sz="2000" dirty="0" smtClean="0">
                <a:solidFill>
                  <a:srgbClr val="828282"/>
                </a:solidFill>
              </a:rPr>
              <a:t> and aroma derived from the addition of oil extracted from the </a:t>
            </a:r>
            <a:r>
              <a:rPr lang="en-US" sz="2000" u="sng" dirty="0" smtClean="0">
                <a:solidFill>
                  <a:srgbClr val="828282"/>
                </a:solidFill>
              </a:rPr>
              <a:t>rind</a:t>
            </a:r>
            <a:r>
              <a:rPr lang="en-US" sz="2000" dirty="0" smtClean="0">
                <a:solidFill>
                  <a:srgbClr val="828282"/>
                </a:solidFill>
              </a:rPr>
              <a:t> of the </a:t>
            </a:r>
            <a:r>
              <a:rPr lang="en-US" sz="2000" u="sng" dirty="0" smtClean="0">
                <a:solidFill>
                  <a:srgbClr val="828282"/>
                </a:solidFill>
              </a:rPr>
              <a:t>bergamot orange</a:t>
            </a:r>
            <a:r>
              <a:rPr lang="en-US" sz="2000" dirty="0" smtClean="0">
                <a:solidFill>
                  <a:srgbClr val="828282"/>
                </a:solidFill>
              </a:rPr>
              <a:t>, a fragrant citrus fruit. Traditionally, the term "Earl Grey“…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90550" y="1667365"/>
            <a:ext cx="1624012" cy="3995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625327" y="1667365"/>
            <a:ext cx="559595" cy="3995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1" name="Connettore 4 16"/>
          <p:cNvCxnSpPr/>
          <p:nvPr/>
        </p:nvCxnSpPr>
        <p:spPr bwMode="auto">
          <a:xfrm>
            <a:off x="2178329" y="2066925"/>
            <a:ext cx="2631796" cy="17907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4 16"/>
          <p:cNvCxnSpPr/>
          <p:nvPr/>
        </p:nvCxnSpPr>
        <p:spPr bwMode="auto">
          <a:xfrm>
            <a:off x="3184921" y="1951243"/>
            <a:ext cx="1739504" cy="60145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924425" y="3752850"/>
            <a:ext cx="1517291" cy="344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Target</a:t>
            </a:r>
            <a:r>
              <a:rPr lang="it-IT" sz="1600" b="1" dirty="0" smtClean="0"/>
              <a:t> </a:t>
            </a:r>
            <a:r>
              <a:rPr lang="it-IT" sz="1600" dirty="0" smtClean="0"/>
              <a:t>lemma</a:t>
            </a:r>
            <a:endParaRPr lang="en-US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924425" y="2293271"/>
            <a:ext cx="151729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/>
              <a:t>Hypernym</a:t>
            </a:r>
            <a:r>
              <a:rPr lang="it-IT" sz="1600" dirty="0" smtClean="0"/>
              <a:t> </a:t>
            </a:r>
            <a:r>
              <a:rPr lang="it-IT" sz="1600" dirty="0" err="1" smtClean="0"/>
              <a:t>extracted</a:t>
            </a:r>
            <a:r>
              <a:rPr lang="it-IT" sz="1600" dirty="0" smtClean="0"/>
              <a:t> by </a:t>
            </a:r>
            <a:r>
              <a:rPr lang="it-IT" sz="1600" b="1" dirty="0" smtClean="0"/>
              <a:t>WCL</a:t>
            </a:r>
            <a:endParaRPr lang="en-US" sz="1600" b="1" dirty="0"/>
          </a:p>
        </p:txBody>
      </p:sp>
      <p:cxnSp>
        <p:nvCxnSpPr>
          <p:cNvPr id="27" name="Connettore 4 16"/>
          <p:cNvCxnSpPr/>
          <p:nvPr/>
        </p:nvCxnSpPr>
        <p:spPr bwMode="auto">
          <a:xfrm>
            <a:off x="4054673" y="3857625"/>
            <a:ext cx="755452" cy="136285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924425" y="5220476"/>
            <a:ext cx="136207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 smtClean="0"/>
              <a:t>Definitional</a:t>
            </a:r>
            <a:r>
              <a:rPr lang="it-IT" sz="1600" b="1" dirty="0" smtClean="0"/>
              <a:t> </a:t>
            </a:r>
            <a:r>
              <a:rPr lang="it-IT" sz="1600" dirty="0" err="1" smtClean="0"/>
              <a:t>sentence</a:t>
            </a:r>
            <a:endParaRPr lang="en-US" sz="160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r="10256"/>
          <a:stretch/>
        </p:blipFill>
        <p:spPr>
          <a:xfrm>
            <a:off x="6974958" y="2066925"/>
            <a:ext cx="1969343" cy="2548387"/>
          </a:xfrm>
          <a:prstGeom prst="rect">
            <a:avLst/>
          </a:prstGeom>
        </p:spPr>
      </p:pic>
      <p:sp>
        <p:nvSpPr>
          <p:cNvPr id="24" name="Segnaposto contenuto 5"/>
          <p:cNvSpPr txBox="1">
            <a:spLocks/>
          </p:cNvSpPr>
          <p:nvPr/>
        </p:nvSpPr>
        <p:spPr bwMode="auto">
          <a:xfrm>
            <a:off x="7163939" y="2506449"/>
            <a:ext cx="1708741" cy="18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600" dirty="0" smtClean="0"/>
              <a:t>Tea is an aromatic </a:t>
            </a:r>
            <a:r>
              <a:rPr lang="en-US" sz="1600" u="sng" dirty="0" smtClean="0"/>
              <a:t>beverage</a:t>
            </a:r>
            <a:r>
              <a:rPr lang="en-US" sz="1600" dirty="0" smtClean="0"/>
              <a:t> commonly prepared by pouring hot or boiling water…</a:t>
            </a:r>
          </a:p>
        </p:txBody>
      </p:sp>
      <p:sp>
        <p:nvSpPr>
          <p:cNvPr id="28" name="Segnaposto contenuto 5"/>
          <p:cNvSpPr txBox="1">
            <a:spLocks/>
          </p:cNvSpPr>
          <p:nvPr/>
        </p:nvSpPr>
        <p:spPr bwMode="auto">
          <a:xfrm>
            <a:off x="6978595" y="2168465"/>
            <a:ext cx="1773421" cy="4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1800" b="1" dirty="0" smtClean="0">
                <a:solidFill>
                  <a:schemeClr val="tx1"/>
                </a:solidFill>
              </a:rPr>
              <a:t>Tea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cxnSp>
        <p:nvCxnSpPr>
          <p:cNvPr id="29" name="Connettore 4 16"/>
          <p:cNvCxnSpPr/>
          <p:nvPr/>
        </p:nvCxnSpPr>
        <p:spPr bwMode="auto">
          <a:xfrm flipV="1">
            <a:off x="6286497" y="2431347"/>
            <a:ext cx="1076328" cy="121353"/>
          </a:xfrm>
          <a:prstGeom prst="straightConnector1">
            <a:avLst/>
          </a:prstGeom>
          <a:ln>
            <a:headEnd type="none" w="med" len="med"/>
            <a:tailEnd type="stealth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7242246" y="104583"/>
            <a:ext cx="176202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WCL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CasellaDiTesto 30"/>
          <p:cNvSpPr txBox="1"/>
          <p:nvPr/>
        </p:nvSpPr>
        <p:spPr>
          <a:xfrm rot="21213394">
            <a:off x="2899597" y="964257"/>
            <a:ext cx="1518431" cy="7078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/>
              <a:t>+ link</a:t>
            </a:r>
            <a:endParaRPr lang="en-US" sz="4000" b="1" dirty="0"/>
          </a:p>
        </p:txBody>
      </p:sp>
      <p:sp>
        <p:nvSpPr>
          <p:cNvPr id="32" name="Segnaposto contenuto 1"/>
          <p:cNvSpPr txBox="1">
            <a:spLocks/>
          </p:cNvSpPr>
          <p:nvPr/>
        </p:nvSpPr>
        <p:spPr bwMode="auto">
          <a:xfrm>
            <a:off x="6602835" y="881292"/>
            <a:ext cx="2541165" cy="52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1600" b="1" dirty="0" smtClean="0">
                <a:solidFill>
                  <a:schemeClr val="tx1"/>
                </a:solidFill>
              </a:rPr>
              <a:t>[Navigli &amp; </a:t>
            </a:r>
            <a:r>
              <a:rPr lang="it-IT" sz="1600" b="1" dirty="0" err="1" smtClean="0">
                <a:solidFill>
                  <a:schemeClr val="tx1"/>
                </a:solidFill>
              </a:rPr>
              <a:t>Velardi</a:t>
            </a:r>
            <a:r>
              <a:rPr lang="it-IT" sz="1600" b="1" dirty="0" smtClean="0">
                <a:solidFill>
                  <a:schemeClr val="tx1"/>
                </a:solidFill>
              </a:rPr>
              <a:t>, 2010]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3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33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6" grpId="0"/>
      <p:bldP spid="19" grpId="0" animBg="1"/>
      <p:bldP spid="20" grpId="0" animBg="1"/>
      <p:bldP spid="25" grpId="0" animBg="1"/>
      <p:bldP spid="26" grpId="0" animBg="1"/>
      <p:bldP spid="33" grpId="0" animBg="1"/>
      <p:bldP spid="24" grpId="0"/>
      <p:bldP spid="28" grpId="0"/>
      <p:bldP spid="30" grpId="0"/>
      <p:bldP spid="31" grpId="0" animBg="1"/>
      <p:bldP spid="3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r="10256"/>
          <a:stretch/>
        </p:blipFill>
        <p:spPr>
          <a:xfrm>
            <a:off x="2790293" y="2238433"/>
            <a:ext cx="1594269" cy="2175497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Argument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mapping</a:t>
            </a:r>
            <a:r>
              <a:rPr lang="it-IT" dirty="0" smtClean="0">
                <a:solidFill>
                  <a:schemeClr val="tx1"/>
                </a:solidFill>
              </a:rPr>
              <a:t>: an </a:t>
            </a:r>
            <a:r>
              <a:rPr lang="it-IT" dirty="0" err="1" smtClean="0">
                <a:solidFill>
                  <a:schemeClr val="tx1"/>
                </a:solidFill>
              </a:rPr>
              <a:t>example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5269" y="4669495"/>
            <a:ext cx="8334375" cy="1074593"/>
          </a:xfrm>
        </p:spPr>
        <p:txBody>
          <a:bodyPr/>
          <a:lstStyle/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thus</a:t>
            </a:r>
            <a:r>
              <a:rPr lang="it-IT" dirty="0" smtClean="0"/>
              <a:t> </a:t>
            </a:r>
            <a:r>
              <a:rPr lang="it-IT" dirty="0" err="1" smtClean="0"/>
              <a:t>synergistically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tx1"/>
                </a:solidFill>
              </a:rPr>
              <a:t>map</a:t>
            </a:r>
            <a:r>
              <a:rPr lang="it-IT" dirty="0" smtClean="0">
                <a:solidFill>
                  <a:schemeClr val="tx1"/>
                </a:solidFill>
              </a:rPr>
              <a:t> to </a:t>
            </a:r>
            <a:r>
              <a:rPr lang="it-IT" dirty="0" err="1" smtClean="0">
                <a:solidFill>
                  <a:schemeClr val="tx1"/>
                </a:solidFill>
              </a:rPr>
              <a:t>WordNet</a:t>
            </a:r>
            <a:r>
              <a:rPr lang="it-IT" dirty="0" smtClean="0"/>
              <a:t> more </a:t>
            </a:r>
            <a:r>
              <a:rPr lang="it-IT" dirty="0" err="1" smtClean="0"/>
              <a:t>than</a:t>
            </a:r>
            <a:r>
              <a:rPr lang="it-IT" dirty="0" smtClean="0">
                <a:solidFill>
                  <a:schemeClr val="tx1"/>
                </a:solidFill>
              </a:rPr>
              <a:t> 500K </a:t>
            </a:r>
            <a:r>
              <a:rPr lang="it-IT" dirty="0" err="1" smtClean="0"/>
              <a:t>pages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170790" y="327919"/>
            <a:ext cx="698854" cy="33855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WCL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14" y="335402"/>
            <a:ext cx="1076325" cy="285750"/>
          </a:xfrm>
          <a:prstGeom prst="rect">
            <a:avLst/>
          </a:prstGeom>
        </p:spPr>
      </p:pic>
      <p:sp>
        <p:nvSpPr>
          <p:cNvPr id="6" name="Croce 5"/>
          <p:cNvSpPr/>
          <p:nvPr/>
        </p:nvSpPr>
        <p:spPr bwMode="auto">
          <a:xfrm>
            <a:off x="7946792" y="366223"/>
            <a:ext cx="223998" cy="223306"/>
          </a:xfrm>
          <a:prstGeom prst="plus">
            <a:avLst>
              <a:gd name="adj" fmla="val 465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r="12087"/>
          <a:stretch/>
        </p:blipFill>
        <p:spPr>
          <a:xfrm>
            <a:off x="0" y="2531643"/>
            <a:ext cx="1681214" cy="2183580"/>
          </a:xfrm>
          <a:prstGeom prst="rect">
            <a:avLst/>
          </a:prstGeom>
        </p:spPr>
      </p:pic>
      <p:sp>
        <p:nvSpPr>
          <p:cNvPr id="15" name="Segnaposto contenuto 5"/>
          <p:cNvSpPr txBox="1">
            <a:spLocks/>
          </p:cNvSpPr>
          <p:nvPr/>
        </p:nvSpPr>
        <p:spPr bwMode="auto">
          <a:xfrm>
            <a:off x="66364" y="2955602"/>
            <a:ext cx="1614850" cy="16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100" dirty="0" smtClean="0"/>
              <a:t>In literature, the main character in </a:t>
            </a:r>
            <a:r>
              <a:rPr lang="en-US" sz="1100" dirty="0" err="1" smtClean="0"/>
              <a:t>Haruki</a:t>
            </a:r>
            <a:r>
              <a:rPr lang="en-US" sz="1100" dirty="0" smtClean="0"/>
              <a:t> Murakami's Kafka on the Shore starts his days in the library with a </a:t>
            </a:r>
            <a:r>
              <a:rPr lang="en-US" sz="1100" dirty="0" smtClean="0">
                <a:solidFill>
                  <a:schemeClr val="tx1"/>
                </a:solidFill>
              </a:rPr>
              <a:t>cup of</a:t>
            </a:r>
            <a:r>
              <a:rPr lang="en-US" sz="1100" dirty="0" smtClean="0"/>
              <a:t> </a:t>
            </a:r>
          </a:p>
          <a:p>
            <a:pPr marL="0" indent="0">
              <a:buFontTx/>
              <a:buNone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Earl Grey tea</a:t>
            </a:r>
            <a:r>
              <a:rPr lang="en-US" sz="1100" dirty="0" smtClean="0"/>
              <a:t>. The main character of the…</a:t>
            </a:r>
          </a:p>
        </p:txBody>
      </p:sp>
      <p:sp>
        <p:nvSpPr>
          <p:cNvPr id="19" name="Segnaposto contenuto 5"/>
          <p:cNvSpPr txBox="1">
            <a:spLocks/>
          </p:cNvSpPr>
          <p:nvPr/>
        </p:nvSpPr>
        <p:spPr bwMode="auto">
          <a:xfrm>
            <a:off x="2895777" y="2730012"/>
            <a:ext cx="1383300" cy="96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Earl Grey tea</a:t>
            </a:r>
            <a:r>
              <a:rPr lang="en-US" sz="1400" dirty="0" smtClean="0"/>
              <a:t> is a </a:t>
            </a:r>
            <a:r>
              <a:rPr lang="en-US" sz="1400" u="sng" dirty="0" smtClean="0"/>
              <a:t>tea</a:t>
            </a:r>
            <a:r>
              <a:rPr lang="en-US" sz="1400" dirty="0" smtClean="0"/>
              <a:t> with a distinctive </a:t>
            </a:r>
            <a:r>
              <a:rPr lang="en-US" sz="1400" dirty="0" err="1" smtClean="0"/>
              <a:t>flavour</a:t>
            </a:r>
            <a:r>
              <a:rPr lang="en-US" sz="1400" dirty="0" smtClean="0"/>
              <a:t> and aroma derived from…</a:t>
            </a:r>
          </a:p>
        </p:txBody>
      </p:sp>
      <p:sp>
        <p:nvSpPr>
          <p:cNvPr id="22" name="Segnaposto contenuto 5"/>
          <p:cNvSpPr txBox="1">
            <a:spLocks/>
          </p:cNvSpPr>
          <p:nvPr/>
        </p:nvSpPr>
        <p:spPr bwMode="auto">
          <a:xfrm>
            <a:off x="2869596" y="2353775"/>
            <a:ext cx="1435661" cy="3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1200" b="1" dirty="0" smtClean="0">
                <a:solidFill>
                  <a:schemeClr val="tx1"/>
                </a:solidFill>
              </a:rPr>
              <a:t>Earl Grey tea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232079" y="2965538"/>
            <a:ext cx="379158" cy="2484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r="10256" b="3425"/>
          <a:stretch/>
        </p:blipFill>
        <p:spPr>
          <a:xfrm>
            <a:off x="5061885" y="1808269"/>
            <a:ext cx="1594096" cy="2139723"/>
          </a:xfrm>
          <a:prstGeom prst="rect">
            <a:avLst/>
          </a:prstGeom>
        </p:spPr>
      </p:pic>
      <p:sp>
        <p:nvSpPr>
          <p:cNvPr id="27" name="Segnaposto contenuto 5"/>
          <p:cNvSpPr txBox="1">
            <a:spLocks/>
          </p:cNvSpPr>
          <p:nvPr/>
        </p:nvSpPr>
        <p:spPr bwMode="auto">
          <a:xfrm>
            <a:off x="5173192" y="2219746"/>
            <a:ext cx="1482789" cy="172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400" dirty="0" smtClean="0"/>
              <a:t>Tea is an aromatic </a:t>
            </a:r>
            <a:r>
              <a:rPr lang="en-US" sz="1400" u="sng" dirty="0" smtClean="0"/>
              <a:t>beverage</a:t>
            </a:r>
            <a:r>
              <a:rPr lang="en-US" sz="1400" dirty="0" smtClean="0"/>
              <a:t> commonly prepared by pouring hot or boiling water…</a:t>
            </a:r>
          </a:p>
        </p:txBody>
      </p:sp>
      <p:sp>
        <p:nvSpPr>
          <p:cNvPr id="28" name="Segnaposto contenuto 5"/>
          <p:cNvSpPr txBox="1">
            <a:spLocks/>
          </p:cNvSpPr>
          <p:nvPr/>
        </p:nvSpPr>
        <p:spPr bwMode="auto">
          <a:xfrm>
            <a:off x="5283527" y="1932674"/>
            <a:ext cx="743894" cy="4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1600" b="1" dirty="0" smtClean="0">
                <a:solidFill>
                  <a:schemeClr val="tx1"/>
                </a:solidFill>
              </a:rPr>
              <a:t>Tea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32" name="Segnaposto contenuto 5"/>
          <p:cNvSpPr txBox="1">
            <a:spLocks/>
          </p:cNvSpPr>
          <p:nvPr/>
        </p:nvSpPr>
        <p:spPr bwMode="auto">
          <a:xfrm rot="19214565">
            <a:off x="1659317" y="3408177"/>
            <a:ext cx="1009650" cy="49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100" b="1" dirty="0" smtClean="0">
                <a:solidFill>
                  <a:schemeClr val="tx1"/>
                </a:solidFill>
              </a:rPr>
              <a:t>Trust the inventory</a:t>
            </a:r>
          </a:p>
        </p:txBody>
      </p:sp>
      <p:sp>
        <p:nvSpPr>
          <p:cNvPr id="33" name="Segnaposto contenuto 5"/>
          <p:cNvSpPr txBox="1">
            <a:spLocks/>
          </p:cNvSpPr>
          <p:nvPr/>
        </p:nvSpPr>
        <p:spPr bwMode="auto">
          <a:xfrm rot="19786945">
            <a:off x="4303967" y="2230420"/>
            <a:ext cx="504825" cy="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100" b="1" dirty="0" smtClean="0">
                <a:solidFill>
                  <a:schemeClr val="tx1"/>
                </a:solidFill>
              </a:rPr>
              <a:t>WCL</a:t>
            </a:r>
          </a:p>
        </p:txBody>
      </p:sp>
      <p:cxnSp>
        <p:nvCxnSpPr>
          <p:cNvPr id="25" name="Connettore 4 16"/>
          <p:cNvCxnSpPr>
            <a:stCxn id="24" idx="3"/>
          </p:cNvCxnSpPr>
          <p:nvPr/>
        </p:nvCxnSpPr>
        <p:spPr bwMode="auto">
          <a:xfrm flipV="1">
            <a:off x="3611237" y="2238433"/>
            <a:ext cx="1450648" cy="8513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ttore 4 16"/>
          <p:cNvCxnSpPr>
            <a:endCxn id="44" idx="2"/>
          </p:cNvCxnSpPr>
          <p:nvPr/>
        </p:nvCxnSpPr>
        <p:spPr bwMode="auto">
          <a:xfrm flipV="1">
            <a:off x="6606386" y="1941487"/>
            <a:ext cx="1188686" cy="76802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33857" y="4028037"/>
            <a:ext cx="903087" cy="1737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Segnaposto contenuto 5"/>
          <p:cNvSpPr txBox="1">
            <a:spLocks/>
          </p:cNvSpPr>
          <p:nvPr/>
        </p:nvSpPr>
        <p:spPr bwMode="auto">
          <a:xfrm rot="19549591">
            <a:off x="6713243" y="2437666"/>
            <a:ext cx="902253" cy="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100" b="1" dirty="0" err="1" smtClean="0">
                <a:solidFill>
                  <a:schemeClr val="tx1"/>
                </a:solidFill>
              </a:rPr>
              <a:t>BabelNet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cxnSp>
        <p:nvCxnSpPr>
          <p:cNvPr id="30" name="Connettore 4 16"/>
          <p:cNvCxnSpPr>
            <a:stCxn id="39" idx="3"/>
          </p:cNvCxnSpPr>
          <p:nvPr/>
        </p:nvCxnSpPr>
        <p:spPr bwMode="auto">
          <a:xfrm flipV="1">
            <a:off x="1036944" y="2692442"/>
            <a:ext cx="1753349" cy="144514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6504080" y="1371966"/>
                <a:ext cx="1918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𝒕𝒆𝒂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080" y="1371966"/>
                <a:ext cx="1918371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o 35"/>
          <p:cNvGrpSpPr/>
          <p:nvPr/>
        </p:nvGrpSpPr>
        <p:grpSpPr>
          <a:xfrm>
            <a:off x="7552515" y="1059936"/>
            <a:ext cx="1491108" cy="1744795"/>
            <a:chOff x="7057966" y="1756117"/>
            <a:chExt cx="2140930" cy="2505174"/>
          </a:xfrm>
        </p:grpSpPr>
        <p:sp>
          <p:nvSpPr>
            <p:cNvPr id="37" name="Triangolo isoscele 36"/>
            <p:cNvSpPr/>
            <p:nvPr/>
          </p:nvSpPr>
          <p:spPr bwMode="auto">
            <a:xfrm>
              <a:off x="7057966" y="3046683"/>
              <a:ext cx="905201" cy="99089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Triangolo isoscele 37"/>
            <p:cNvSpPr/>
            <p:nvPr/>
          </p:nvSpPr>
          <p:spPr bwMode="auto">
            <a:xfrm>
              <a:off x="8114963" y="3074745"/>
              <a:ext cx="1083933" cy="118654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Triangolo isoscele 39"/>
            <p:cNvSpPr/>
            <p:nvPr/>
          </p:nvSpPr>
          <p:spPr bwMode="auto">
            <a:xfrm>
              <a:off x="8190008" y="2535559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Triangolo isoscele 40"/>
            <p:cNvSpPr/>
            <p:nvPr/>
          </p:nvSpPr>
          <p:spPr bwMode="auto">
            <a:xfrm>
              <a:off x="8024720" y="3074745"/>
              <a:ext cx="282298" cy="309023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Triangolo isoscele 41"/>
            <p:cNvSpPr/>
            <p:nvPr/>
          </p:nvSpPr>
          <p:spPr bwMode="auto">
            <a:xfrm>
              <a:off x="7739149" y="1756117"/>
              <a:ext cx="684320" cy="74910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Triangolo isoscele 42"/>
            <p:cNvSpPr/>
            <p:nvPr/>
          </p:nvSpPr>
          <p:spPr bwMode="auto">
            <a:xfrm>
              <a:off x="7505688" y="2510722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44" name="Ovale 43"/>
          <p:cNvSpPr/>
          <p:nvPr/>
        </p:nvSpPr>
        <p:spPr bwMode="auto">
          <a:xfrm>
            <a:off x="7795072" y="1873270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35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5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 animBg="1"/>
      <p:bldP spid="15" grpId="0"/>
      <p:bldP spid="19" grpId="0"/>
      <p:bldP spid="22" grpId="0"/>
      <p:bldP spid="24" grpId="0" animBg="1"/>
      <p:bldP spid="27" grpId="0"/>
      <p:bldP spid="28" grpId="0"/>
      <p:bldP spid="32" grpId="0"/>
      <p:bldP spid="33" grpId="0"/>
      <p:bldP spid="39" grpId="0" animBg="1"/>
      <p:bldP spid="45" grpId="0"/>
      <p:bldP spid="31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 bwMode="auto">
          <a:xfrm>
            <a:off x="5511108" y="2363840"/>
            <a:ext cx="3426053" cy="16224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3" name="Rettangolo 32"/>
          <p:cNvSpPr/>
          <p:nvPr/>
        </p:nvSpPr>
        <p:spPr bwMode="auto">
          <a:xfrm>
            <a:off x="704867" y="1887764"/>
            <a:ext cx="4324333" cy="2047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4" name="Rettangolo 33"/>
          <p:cNvSpPr/>
          <p:nvPr/>
        </p:nvSpPr>
        <p:spPr bwMode="auto">
          <a:xfrm>
            <a:off x="1257300" y="4609639"/>
            <a:ext cx="3920433" cy="128071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Segnaposto contenuto 5"/>
          <p:cNvSpPr txBox="1">
            <a:spLocks/>
          </p:cNvSpPr>
          <p:nvPr/>
        </p:nvSpPr>
        <p:spPr bwMode="auto">
          <a:xfrm>
            <a:off x="0" y="647700"/>
            <a:ext cx="9144000" cy="69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4000" b="1" dirty="0" err="1">
                <a:solidFill>
                  <a:schemeClr val="tx1"/>
                </a:solidFill>
              </a:rPr>
              <a:t>c</a:t>
            </a:r>
            <a:r>
              <a:rPr lang="it-IT" sz="4000" b="1" dirty="0" err="1" smtClean="0">
                <a:solidFill>
                  <a:schemeClr val="tx1"/>
                </a:solidFill>
              </a:rPr>
              <a:t>up</a:t>
            </a:r>
            <a:r>
              <a:rPr lang="it-IT" sz="4000" b="1" dirty="0" smtClean="0">
                <a:solidFill>
                  <a:schemeClr val="tx1"/>
                </a:solidFill>
              </a:rPr>
              <a:t> of </a:t>
            </a:r>
            <a:r>
              <a:rPr lang="it-IT" sz="4000" b="1" dirty="0" smtClean="0">
                <a:solidFill>
                  <a:srgbClr val="0AA61D"/>
                </a:solidFill>
              </a:rPr>
              <a:t>*</a:t>
            </a:r>
            <a:endParaRPr lang="it-IT" sz="4000" b="1" dirty="0">
              <a:solidFill>
                <a:srgbClr val="0AA61D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6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contenuto 3"/>
          <p:cNvSpPr txBox="1">
            <a:spLocks/>
          </p:cNvSpPr>
          <p:nvPr/>
        </p:nvSpPr>
        <p:spPr bwMode="auto">
          <a:xfrm>
            <a:off x="-1" y="3670082"/>
            <a:ext cx="3206187" cy="22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smtClean="0"/>
              <a:t>…</a:t>
            </a: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err="1" smtClean="0"/>
              <a:t>cup</a:t>
            </a:r>
            <a:r>
              <a:rPr lang="it-IT" sz="1800" b="1" dirty="0" smtClean="0"/>
              <a:t> of </a:t>
            </a:r>
            <a:r>
              <a:rPr lang="it-IT" sz="1800" b="1" dirty="0" err="1" smtClean="0">
                <a:solidFill>
                  <a:srgbClr val="00B0F0"/>
                </a:solidFill>
              </a:rPr>
              <a:t>Beverage</a:t>
            </a:r>
            <a:endParaRPr lang="it-IT" sz="1800" b="1" dirty="0" smtClean="0">
              <a:solidFill>
                <a:srgbClr val="00B0F0"/>
              </a:solidFill>
            </a:endParaRP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err="1" smtClean="0">
                <a:solidFill>
                  <a:srgbClr val="00B0F0"/>
                </a:solidFill>
              </a:rPr>
              <a:t>Structure</a:t>
            </a:r>
            <a:r>
              <a:rPr lang="it-IT" sz="1800" b="1" dirty="0" smtClean="0">
                <a:solidFill>
                  <a:srgbClr val="00B0F0"/>
                </a:solidFill>
              </a:rPr>
              <a:t> </a:t>
            </a:r>
            <a:r>
              <a:rPr lang="it-IT" sz="1800" b="1" dirty="0" err="1" smtClean="0"/>
              <a:t>was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designed</a:t>
            </a:r>
            <a:r>
              <a:rPr lang="it-IT" sz="1800" b="1" dirty="0" smtClean="0"/>
              <a:t> by</a:t>
            </a:r>
          </a:p>
          <a:p>
            <a:pPr marL="0" indent="0" algn="ctr">
              <a:buFontTx/>
              <a:buNone/>
              <a:tabLst>
                <a:tab pos="7172325" algn="l"/>
              </a:tabLst>
            </a:pPr>
            <a:r>
              <a:rPr lang="it-IT" sz="1800" b="1" dirty="0" smtClean="0"/>
              <a:t>the </a:t>
            </a:r>
            <a:r>
              <a:rPr lang="it-IT" sz="1800" b="1" dirty="0" err="1" smtClean="0"/>
              <a:t>biggest</a:t>
            </a:r>
            <a:r>
              <a:rPr lang="it-IT" sz="1800" b="1" dirty="0" smtClean="0"/>
              <a:t> </a:t>
            </a:r>
            <a:r>
              <a:rPr lang="it-IT" sz="1800" b="1" dirty="0" err="1" smtClean="0">
                <a:solidFill>
                  <a:srgbClr val="00B0F0"/>
                </a:solidFill>
              </a:rPr>
              <a:t>Event</a:t>
            </a:r>
            <a:r>
              <a:rPr lang="it-IT" sz="1800" b="1" dirty="0" smtClean="0"/>
              <a:t> in 1987</a:t>
            </a:r>
            <a:endParaRPr lang="it-IT" sz="1400" b="1" dirty="0" smtClean="0"/>
          </a:p>
          <a:p>
            <a:pPr marL="0" indent="0" algn="ctr">
              <a:buFontTx/>
              <a:buNone/>
            </a:pPr>
            <a:r>
              <a:rPr lang="it-IT" sz="1800" b="1" dirty="0" smtClean="0"/>
              <a:t>a </a:t>
            </a:r>
            <a:r>
              <a:rPr lang="it-IT" sz="1800" b="1" dirty="0" err="1" smtClean="0"/>
              <a:t>very</a:t>
            </a:r>
            <a:r>
              <a:rPr lang="it-IT" sz="1800" b="1" dirty="0" smtClean="0"/>
              <a:t> big </a:t>
            </a:r>
            <a:r>
              <a:rPr lang="it-IT" sz="1800" b="1" dirty="0" err="1" smtClean="0">
                <a:solidFill>
                  <a:srgbClr val="00B0F0"/>
                </a:solidFill>
              </a:rPr>
              <a:t>Phenomenon</a:t>
            </a:r>
            <a:endParaRPr lang="it-IT" sz="1800" b="1" dirty="0" smtClean="0">
              <a:solidFill>
                <a:srgbClr val="00B0F0"/>
              </a:solidFill>
            </a:endParaRPr>
          </a:p>
          <a:p>
            <a:pPr marL="0" indent="0" algn="ctr">
              <a:buFontTx/>
              <a:buNone/>
            </a:pPr>
            <a:r>
              <a:rPr lang="it-IT" sz="1800" b="1" dirty="0" smtClean="0"/>
              <a:t>…</a:t>
            </a:r>
          </a:p>
        </p:txBody>
      </p:sp>
      <p:sp>
        <p:nvSpPr>
          <p:cNvPr id="36" name="Rettangolo arrotondato 35"/>
          <p:cNvSpPr/>
          <p:nvPr/>
        </p:nvSpPr>
        <p:spPr bwMode="auto">
          <a:xfrm>
            <a:off x="7678672" y="5383560"/>
            <a:ext cx="1409233" cy="5512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WordNet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50" y="226281"/>
            <a:ext cx="1063607" cy="13028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4" y="2445914"/>
            <a:ext cx="830170" cy="730550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 bwMode="auto">
          <a:xfrm>
            <a:off x="7678671" y="3168465"/>
            <a:ext cx="1409234" cy="5512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WordNet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375992" y="328818"/>
            <a:ext cx="4115074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HARVESTING </a:t>
            </a:r>
            <a:r>
              <a:rPr lang="it-IT" sz="2400" b="1" dirty="0" smtClean="0">
                <a:solidFill>
                  <a:schemeClr val="tx1"/>
                </a:solidFill>
              </a:rPr>
              <a:t>ARGUMENTS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FROM WIKIPEDIA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375991" y="2445914"/>
            <a:ext cx="4115075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LINKING ARGUMENTS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TO WIKIPEDIA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AND </a:t>
            </a:r>
            <a:r>
              <a:rPr lang="it-IT" sz="2400" b="1" dirty="0" smtClean="0">
                <a:solidFill>
                  <a:schemeClr val="tx1"/>
                </a:solidFill>
              </a:rPr>
              <a:t>WORDNET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363724" y="4563009"/>
            <a:ext cx="4139608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LINKING ARGUMENTS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FROM WORDNET TO SEMANTIC CLASSES</a:t>
            </a:r>
            <a:endParaRPr lang="it-IT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5546800" y="3718834"/>
            <a:ext cx="0" cy="79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4" y="4668281"/>
            <a:ext cx="830170" cy="730550"/>
          </a:xfrm>
          <a:prstGeom prst="rect">
            <a:avLst/>
          </a:prstGeom>
        </p:spPr>
      </p:pic>
      <p:cxnSp>
        <p:nvCxnSpPr>
          <p:cNvPr id="39" name="Connettore 2 38"/>
          <p:cNvCxnSpPr/>
          <p:nvPr/>
        </p:nvCxnSpPr>
        <p:spPr bwMode="auto">
          <a:xfrm>
            <a:off x="5546800" y="1613314"/>
            <a:ext cx="0" cy="79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Segnaposto contenuto 3"/>
          <p:cNvSpPr>
            <a:spLocks noGrp="1"/>
          </p:cNvSpPr>
          <p:nvPr>
            <p:ph idx="1"/>
          </p:nvPr>
        </p:nvSpPr>
        <p:spPr>
          <a:xfrm>
            <a:off x="-130362" y="85582"/>
            <a:ext cx="2750958" cy="2090459"/>
          </a:xfrm>
        </p:spPr>
        <p:txBody>
          <a:bodyPr/>
          <a:lstStyle/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smtClean="0"/>
              <a:t>…</a:t>
            </a:r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err="1" smtClean="0"/>
              <a:t>cup</a:t>
            </a:r>
            <a:r>
              <a:rPr lang="it-IT" sz="1800" b="1" dirty="0" smtClean="0"/>
              <a:t> of </a:t>
            </a:r>
            <a:r>
              <a:rPr lang="it-IT" sz="2000" b="1" dirty="0" smtClean="0"/>
              <a:t>*</a:t>
            </a:r>
            <a:endParaRPr lang="it-IT" sz="1800" b="1" dirty="0" smtClean="0"/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smtClean="0"/>
              <a:t>* </a:t>
            </a:r>
            <a:r>
              <a:rPr lang="it-IT" sz="1800" b="1" dirty="0" err="1" smtClean="0"/>
              <a:t>was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designed</a:t>
            </a:r>
            <a:r>
              <a:rPr lang="it-IT" sz="1800" b="1" dirty="0" smtClean="0"/>
              <a:t> by</a:t>
            </a:r>
          </a:p>
          <a:p>
            <a:pPr marL="0" indent="0" algn="ctr">
              <a:buNone/>
              <a:tabLst>
                <a:tab pos="7172325" algn="l"/>
              </a:tabLst>
            </a:pPr>
            <a:r>
              <a:rPr lang="it-IT" sz="1800" b="1" dirty="0" smtClean="0"/>
              <a:t>the </a:t>
            </a:r>
            <a:r>
              <a:rPr lang="it-IT" sz="1800" b="1" dirty="0" err="1" smtClean="0"/>
              <a:t>biggest</a:t>
            </a:r>
            <a:r>
              <a:rPr lang="it-IT" sz="1800" b="1" dirty="0" smtClean="0"/>
              <a:t> * in 1987</a:t>
            </a:r>
            <a:endParaRPr lang="it-IT" sz="1400" b="1" dirty="0" smtClean="0"/>
          </a:p>
          <a:p>
            <a:pPr marL="0" indent="0" algn="ctr">
              <a:buNone/>
            </a:pPr>
            <a:r>
              <a:rPr lang="it-IT" sz="1800" b="1" dirty="0" smtClean="0"/>
              <a:t>a </a:t>
            </a:r>
            <a:r>
              <a:rPr lang="it-IT" sz="1800" b="1" dirty="0" err="1" smtClean="0"/>
              <a:t>very</a:t>
            </a:r>
            <a:r>
              <a:rPr lang="it-IT" sz="1800" b="1" dirty="0" smtClean="0"/>
              <a:t> big *</a:t>
            </a:r>
          </a:p>
          <a:p>
            <a:pPr marL="0" indent="0" algn="ctr">
              <a:buNone/>
            </a:pPr>
            <a:r>
              <a:rPr lang="it-IT" sz="1800" b="1" dirty="0" smtClean="0"/>
              <a:t>…</a:t>
            </a:r>
          </a:p>
        </p:txBody>
      </p:sp>
      <p:sp>
        <p:nvSpPr>
          <p:cNvPr id="20" name="Rettangolo 19"/>
          <p:cNvSpPr/>
          <p:nvPr/>
        </p:nvSpPr>
        <p:spPr bwMode="auto">
          <a:xfrm>
            <a:off x="94526" y="139346"/>
            <a:ext cx="2440330" cy="2001970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Segnaposto contenuto 5"/>
          <p:cNvSpPr txBox="1">
            <a:spLocks/>
          </p:cNvSpPr>
          <p:nvPr/>
        </p:nvSpPr>
        <p:spPr bwMode="auto">
          <a:xfrm>
            <a:off x="299136" y="145682"/>
            <a:ext cx="2031109" cy="52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1" dirty="0" err="1" smtClean="0">
                <a:solidFill>
                  <a:schemeClr val="tx1"/>
                </a:solidFill>
              </a:rPr>
              <a:t>lexical</a:t>
            </a:r>
            <a:r>
              <a:rPr lang="it-IT" sz="2800" b="1" dirty="0" smtClean="0">
                <a:solidFill>
                  <a:schemeClr val="tx1"/>
                </a:solidFill>
              </a:rPr>
              <a:t> predicate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2321200" y="500715"/>
            <a:ext cx="88498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 bwMode="auto">
          <a:xfrm>
            <a:off x="128284" y="3615489"/>
            <a:ext cx="2949616" cy="2188057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7" name="Connettore 2 26"/>
          <p:cNvCxnSpPr/>
          <p:nvPr/>
        </p:nvCxnSpPr>
        <p:spPr bwMode="auto">
          <a:xfrm flipH="1" flipV="1">
            <a:off x="2321201" y="5543996"/>
            <a:ext cx="884985" cy="117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 bwMode="auto">
          <a:xfrm>
            <a:off x="3206186" y="-1"/>
            <a:ext cx="5937814" cy="4516709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94526" y="145683"/>
            <a:ext cx="3111660" cy="1995632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28224" y="5096769"/>
            <a:ext cx="1941172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SEMANTIC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PREDICATE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sp>
        <p:nvSpPr>
          <p:cNvPr id="2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9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2 7"/>
          <p:cNvCxnSpPr/>
          <p:nvPr/>
        </p:nvCxnSpPr>
        <p:spPr bwMode="auto">
          <a:xfrm>
            <a:off x="4043724" y="4046401"/>
            <a:ext cx="166636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4446287" y="2886432"/>
                <a:ext cx="1918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𝒄𝒐𝒇𝒇𝒆𝒆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87" y="2886432"/>
                <a:ext cx="191837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riangolo isoscele 28"/>
          <p:cNvSpPr/>
          <p:nvPr/>
        </p:nvSpPr>
        <p:spPr bwMode="auto">
          <a:xfrm>
            <a:off x="5902575" y="3120842"/>
            <a:ext cx="1055041" cy="1154919"/>
          </a:xfrm>
          <a:prstGeom prst="triangle">
            <a:avLst/>
          </a:prstGeom>
          <a:solidFill>
            <a:schemeClr val="tx1">
              <a:alpha val="10000"/>
            </a:schemeClr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0" name="Triangolo isoscele 29"/>
          <p:cNvSpPr/>
          <p:nvPr/>
        </p:nvSpPr>
        <p:spPr bwMode="auto">
          <a:xfrm>
            <a:off x="7134540" y="3153549"/>
            <a:ext cx="1263359" cy="1382958"/>
          </a:xfrm>
          <a:prstGeom prst="triangle">
            <a:avLst/>
          </a:prstGeom>
          <a:solidFill>
            <a:schemeClr val="tx1">
              <a:alpha val="10000"/>
            </a:schemeClr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1" name="Triangolo isoscele 30"/>
          <p:cNvSpPr/>
          <p:nvPr/>
        </p:nvSpPr>
        <p:spPr bwMode="auto">
          <a:xfrm>
            <a:off x="7222007" y="2525111"/>
            <a:ext cx="544213" cy="595731"/>
          </a:xfrm>
          <a:prstGeom prst="triangl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2" name="Triangolo isoscele 31"/>
          <p:cNvSpPr/>
          <p:nvPr/>
        </p:nvSpPr>
        <p:spPr bwMode="auto">
          <a:xfrm>
            <a:off x="7029358" y="3153549"/>
            <a:ext cx="329028" cy="360176"/>
          </a:xfrm>
          <a:prstGeom prst="triangle">
            <a:avLst/>
          </a:prstGeom>
          <a:solidFill>
            <a:schemeClr val="tx1">
              <a:alpha val="10000"/>
            </a:schemeClr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3" name="Triangolo isoscele 32"/>
          <p:cNvSpPr/>
          <p:nvPr/>
        </p:nvSpPr>
        <p:spPr bwMode="auto">
          <a:xfrm>
            <a:off x="6696516" y="1616646"/>
            <a:ext cx="797597" cy="873105"/>
          </a:xfrm>
          <a:prstGeom prst="triangl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4" name="Triangolo isoscele 33"/>
          <p:cNvSpPr/>
          <p:nvPr/>
        </p:nvSpPr>
        <p:spPr bwMode="auto">
          <a:xfrm>
            <a:off x="6424410" y="2496162"/>
            <a:ext cx="544213" cy="595731"/>
          </a:xfrm>
          <a:prstGeom prst="triangle">
            <a:avLst/>
          </a:prstGeom>
          <a:solidFill>
            <a:schemeClr val="tx1">
              <a:alpha val="10000"/>
            </a:schemeClr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5" name="Ovale 34"/>
          <p:cNvSpPr/>
          <p:nvPr/>
        </p:nvSpPr>
        <p:spPr bwMode="auto">
          <a:xfrm>
            <a:off x="6364658" y="3017116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8" name="Arco 37"/>
          <p:cNvSpPr/>
          <p:nvPr/>
        </p:nvSpPr>
        <p:spPr bwMode="auto">
          <a:xfrm rot="18176183">
            <a:off x="6077446" y="2541124"/>
            <a:ext cx="746578" cy="387550"/>
          </a:xfrm>
          <a:prstGeom prst="arc">
            <a:avLst>
              <a:gd name="adj1" fmla="val 10958396"/>
              <a:gd name="adj2" fmla="val 21023708"/>
            </a:avLst>
          </a:prstGeom>
          <a:ln w="50800">
            <a:prstDash val="sysDot"/>
            <a:headEnd type="none" w="med" len="med"/>
            <a:tailEnd type="stealth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9" name="Ovale 38"/>
          <p:cNvSpPr/>
          <p:nvPr/>
        </p:nvSpPr>
        <p:spPr bwMode="auto">
          <a:xfrm>
            <a:off x="6660434" y="2357758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/>
              <p:cNvSpPr txBox="1"/>
              <p:nvPr/>
            </p:nvSpPr>
            <p:spPr>
              <a:xfrm>
                <a:off x="4168060" y="1709841"/>
                <a:ext cx="1918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[</m:t>
                      </m:r>
                      <m:r>
                        <a:rPr lang="it-IT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𝑩𝒆𝒗𝒆𝒓𝒂𝒈𝒆</m:t>
                      </m:r>
                      <m:r>
                        <a:rPr lang="it-IT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60" y="1709841"/>
                <a:ext cx="1918371" cy="646331"/>
              </a:xfrm>
              <a:prstGeom prst="rect">
                <a:avLst/>
              </a:prstGeom>
              <a:blipFill rotWithShape="1">
                <a:blip r:embed="rId4"/>
                <a:stretch>
                  <a:fillRect r="-3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-9488" y="3054148"/>
                <a:ext cx="1918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𝒄𝒐𝒇𝒇𝒆𝒆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88" y="3054148"/>
                <a:ext cx="191837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o 18"/>
          <p:cNvGrpSpPr/>
          <p:nvPr/>
        </p:nvGrpSpPr>
        <p:grpSpPr>
          <a:xfrm>
            <a:off x="1446800" y="1784362"/>
            <a:ext cx="2495324" cy="2919861"/>
            <a:chOff x="7057966" y="1756117"/>
            <a:chExt cx="2140930" cy="2505174"/>
          </a:xfrm>
        </p:grpSpPr>
        <p:sp>
          <p:nvSpPr>
            <p:cNvPr id="21" name="Triangolo isoscele 20"/>
            <p:cNvSpPr/>
            <p:nvPr/>
          </p:nvSpPr>
          <p:spPr bwMode="auto">
            <a:xfrm>
              <a:off x="7057966" y="3046683"/>
              <a:ext cx="905201" cy="99089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Triangolo isoscele 21"/>
            <p:cNvSpPr/>
            <p:nvPr/>
          </p:nvSpPr>
          <p:spPr bwMode="auto">
            <a:xfrm>
              <a:off x="8114963" y="3074745"/>
              <a:ext cx="1083933" cy="118654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Triangolo isoscele 22"/>
            <p:cNvSpPr/>
            <p:nvPr/>
          </p:nvSpPr>
          <p:spPr bwMode="auto">
            <a:xfrm>
              <a:off x="8190008" y="2535559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Triangolo isoscele 23"/>
            <p:cNvSpPr/>
            <p:nvPr/>
          </p:nvSpPr>
          <p:spPr bwMode="auto">
            <a:xfrm>
              <a:off x="8024720" y="3074745"/>
              <a:ext cx="282298" cy="309023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Triangolo isoscele 24"/>
            <p:cNvSpPr/>
            <p:nvPr/>
          </p:nvSpPr>
          <p:spPr bwMode="auto">
            <a:xfrm>
              <a:off x="7739149" y="1756117"/>
              <a:ext cx="684320" cy="74910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Triangolo isoscele 25"/>
            <p:cNvSpPr/>
            <p:nvPr/>
          </p:nvSpPr>
          <p:spPr bwMode="auto">
            <a:xfrm>
              <a:off x="7505688" y="2510722"/>
              <a:ext cx="466922" cy="511124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43" name="Ovale 42"/>
          <p:cNvSpPr/>
          <p:nvPr/>
        </p:nvSpPr>
        <p:spPr bwMode="auto">
          <a:xfrm>
            <a:off x="1881962" y="3249690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6" name="Titolo 2"/>
          <p:cNvSpPr txBox="1">
            <a:spLocks/>
          </p:cNvSpPr>
          <p:nvPr/>
        </p:nvSpPr>
        <p:spPr bwMode="auto">
          <a:xfrm>
            <a:off x="0" y="0"/>
            <a:ext cx="9144000" cy="85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sz="3200" dirty="0" err="1">
                <a:solidFill>
                  <a:schemeClr val="tx1"/>
                </a:solidFill>
              </a:rPr>
              <a:t>Research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question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#3: </a:t>
            </a:r>
            <a:r>
              <a:rPr lang="it-IT" sz="3200" dirty="0" err="1" smtClean="0"/>
              <a:t>how</a:t>
            </a:r>
            <a:r>
              <a:rPr lang="it-IT" sz="3200" dirty="0" smtClean="0"/>
              <a:t> to </a:t>
            </a:r>
            <a:r>
              <a:rPr lang="it-IT" sz="3200" dirty="0" err="1" smtClean="0"/>
              <a:t>generalize</a:t>
            </a:r>
            <a:r>
              <a:rPr lang="it-IT" sz="3200" dirty="0" smtClean="0"/>
              <a:t> </a:t>
            </a:r>
            <a:r>
              <a:rPr lang="it-IT" sz="3200" dirty="0" err="1" smtClean="0"/>
              <a:t>WordNet</a:t>
            </a:r>
            <a:r>
              <a:rPr lang="it-IT" sz="3200" dirty="0" smtClean="0"/>
              <a:t> </a:t>
            </a:r>
            <a:r>
              <a:rPr lang="it-IT" sz="3200" dirty="0" err="1" smtClean="0"/>
              <a:t>concepts</a:t>
            </a:r>
            <a:r>
              <a:rPr lang="it-IT" sz="3200" dirty="0" smtClean="0"/>
              <a:t> </a:t>
            </a:r>
            <a:r>
              <a:rPr lang="it-IT" sz="3200" dirty="0" err="1" smtClean="0"/>
              <a:t>associated</a:t>
            </a:r>
            <a:r>
              <a:rPr lang="it-IT" sz="3200" dirty="0" smtClean="0"/>
              <a:t> with </a:t>
            </a:r>
            <a:r>
              <a:rPr lang="it-IT" sz="3200" dirty="0" err="1" smtClean="0"/>
              <a:t>arguments</a:t>
            </a:r>
            <a:r>
              <a:rPr lang="it-IT" sz="3200" dirty="0" smtClean="0"/>
              <a:t>?</a:t>
            </a:r>
            <a:endParaRPr lang="en-US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sp>
        <p:nvSpPr>
          <p:cNvPr id="2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47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sellaDiTesto 45"/>
          <p:cNvSpPr txBox="1"/>
          <p:nvPr/>
        </p:nvSpPr>
        <p:spPr>
          <a:xfrm>
            <a:off x="346919" y="4388207"/>
            <a:ext cx="2696252" cy="46462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cxnSp>
        <p:nvCxnSpPr>
          <p:cNvPr id="30" name="Connettore 4 16"/>
          <p:cNvCxnSpPr/>
          <p:nvPr/>
        </p:nvCxnSpPr>
        <p:spPr bwMode="auto">
          <a:xfrm>
            <a:off x="940561" y="2555755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ttore 4 16"/>
          <p:cNvCxnSpPr/>
          <p:nvPr/>
        </p:nvCxnSpPr>
        <p:spPr bwMode="auto">
          <a:xfrm>
            <a:off x="940561" y="3122248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4 16"/>
          <p:cNvCxnSpPr/>
          <p:nvPr/>
        </p:nvCxnSpPr>
        <p:spPr bwMode="auto">
          <a:xfrm>
            <a:off x="940561" y="3688741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ttore 4 16"/>
          <p:cNvCxnSpPr/>
          <p:nvPr/>
        </p:nvCxnSpPr>
        <p:spPr bwMode="auto">
          <a:xfrm>
            <a:off x="925015" y="4255234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ttore 4 16"/>
          <p:cNvCxnSpPr/>
          <p:nvPr/>
        </p:nvCxnSpPr>
        <p:spPr bwMode="auto">
          <a:xfrm>
            <a:off x="940561" y="4798980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ttore 4 16"/>
          <p:cNvCxnSpPr/>
          <p:nvPr/>
        </p:nvCxnSpPr>
        <p:spPr bwMode="auto">
          <a:xfrm>
            <a:off x="934553" y="5423013"/>
            <a:ext cx="0" cy="13866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346919" y="3232202"/>
            <a:ext cx="1500566" cy="548640"/>
          </a:xfrm>
          <a:prstGeom prst="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346919" y="4969948"/>
            <a:ext cx="2226194" cy="460722"/>
          </a:xfrm>
          <a:prstGeom prst="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88130" y="828230"/>
            <a:ext cx="2979570" cy="1299537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3K+</a:t>
            </a:r>
            <a:r>
              <a:rPr lang="it-IT" dirty="0" smtClean="0"/>
              <a:t>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frequent</a:t>
            </a:r>
            <a:r>
              <a:rPr lang="it-IT" dirty="0" smtClean="0"/>
              <a:t> </a:t>
            </a:r>
            <a:r>
              <a:rPr lang="en-US" dirty="0" smtClean="0"/>
              <a:t>concepts freely downloadable</a:t>
            </a:r>
            <a:endParaRPr lang="it-IT" dirty="0" smtClean="0"/>
          </a:p>
          <a:p>
            <a:pPr algn="ctr"/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Generalization</a:t>
            </a:r>
            <a:r>
              <a:rPr lang="it-IT" dirty="0" smtClean="0">
                <a:solidFill>
                  <a:schemeClr val="tx1"/>
                </a:solidFill>
              </a:rPr>
              <a:t> to </a:t>
            </a:r>
            <a:r>
              <a:rPr lang="it-IT" dirty="0" err="1" smtClean="0">
                <a:solidFill>
                  <a:schemeClr val="tx1"/>
                </a:solidFill>
              </a:rPr>
              <a:t>semantic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classes</a:t>
            </a:r>
            <a:endParaRPr lang="it-IT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46919" y="4386630"/>
                <a:ext cx="26675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𝑓𝑜𝑜𝑑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𝑛𝑢𝑡𝑟𝑖𝑒𝑛𝑡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4386630"/>
                <a:ext cx="266759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653" t="-9333" r="-2511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346919" y="3827880"/>
                <a:ext cx="1950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𝑠𝑢𝑏𝑠𝑡𝑎𝑛𝑐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3827880"/>
                <a:ext cx="195008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000" t="-9211" r="-375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346919" y="3269130"/>
                <a:ext cx="2632387" cy="461665"/>
              </a:xfrm>
              <a:prstGeom prst="rect">
                <a:avLst/>
              </a:prstGeom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𝑚𝑎𝑡𝑡𝑒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3269130"/>
                <a:ext cx="263238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704" t="-9211" b="-3026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/>
              <p:cNvSpPr/>
              <p:nvPr/>
            </p:nvSpPr>
            <p:spPr>
              <a:xfrm>
                <a:off x="346919" y="2710380"/>
                <a:ext cx="2632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𝑝h𝑦𝑠𝑖𝑐𝑎𝑙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𝑒𝑛𝑡𝑖𝑡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ttango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2710380"/>
                <a:ext cx="263238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704" t="-9333" r="-254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346919" y="2151630"/>
                <a:ext cx="13899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𝑒𝑛𝑡𝑖𝑡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2151630"/>
                <a:ext cx="138993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7018" t="-9211" r="-570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/>
              <p:cNvSpPr/>
              <p:nvPr/>
            </p:nvSpPr>
            <p:spPr>
              <a:xfrm>
                <a:off x="346919" y="4945380"/>
                <a:ext cx="18437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𝑏𝑒𝑣𝑒𝑟𝑎𝑔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dirty="0" smtClean="0">
                    <a:solidFill>
                      <a:schemeClr val="tx1"/>
                    </a:solidFill>
                  </a:rPr>
                  <a:t>}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ttango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4945380"/>
                <a:ext cx="184377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298" t="-9211" r="-430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/>
              <p:cNvSpPr/>
              <p:nvPr/>
            </p:nvSpPr>
            <p:spPr>
              <a:xfrm>
                <a:off x="346919" y="5504132"/>
                <a:ext cx="978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te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dirty="0" smtClean="0">
                    <a:solidFill>
                      <a:schemeClr val="tx1"/>
                    </a:solidFill>
                  </a:rPr>
                  <a:t>}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5504132"/>
                <a:ext cx="97872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0000" t="-9211" r="-937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tangolo 32"/>
          <p:cNvSpPr/>
          <p:nvPr/>
        </p:nvSpPr>
        <p:spPr>
          <a:xfrm>
            <a:off x="2393186" y="1000946"/>
            <a:ext cx="2178803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CORE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CONCEPTS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69" y="688118"/>
            <a:ext cx="789881" cy="78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/>
              <p:cNvSpPr txBox="1"/>
              <p:nvPr/>
            </p:nvSpPr>
            <p:spPr>
              <a:xfrm>
                <a:off x="5211590" y="2682397"/>
                <a:ext cx="3333750" cy="138499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 smtClean="0"/>
                  <a:t>Core </a:t>
                </a:r>
                <a:r>
                  <a:rPr lang="it-IT" sz="2800" b="1" dirty="0" err="1" smtClean="0"/>
                  <a:t>concepts</a:t>
                </a:r>
                <a:r>
                  <a:rPr lang="it-IT" sz="2800" b="1" dirty="0" smtClean="0"/>
                  <a:t> of </a:t>
                </a:r>
                <a:r>
                  <a:rPr lang="it-IT" sz="28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te</m:t>
                    </m:r>
                    <m:sSubSup>
                      <m:sSubSupPr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800" dirty="0" smtClean="0">
                    <a:solidFill>
                      <a:schemeClr val="tx1"/>
                    </a:solidFill>
                  </a:rPr>
                  <a:t>}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55" name="CasellaDiTes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90" y="2682397"/>
                <a:ext cx="3333750" cy="1384995"/>
              </a:xfrm>
              <a:prstGeom prst="rect">
                <a:avLst/>
              </a:prstGeom>
              <a:blipFill rotWithShape="1">
                <a:blip r:embed="rId11"/>
                <a:stretch>
                  <a:fillRect t="-3463" r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ttore 4 16"/>
          <p:cNvCxnSpPr/>
          <p:nvPr/>
        </p:nvCxnSpPr>
        <p:spPr bwMode="auto">
          <a:xfrm flipV="1">
            <a:off x="2297005" y="3122248"/>
            <a:ext cx="2782611" cy="126595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onnettore 4 16"/>
          <p:cNvCxnSpPr/>
          <p:nvPr/>
        </p:nvCxnSpPr>
        <p:spPr bwMode="auto">
          <a:xfrm flipV="1">
            <a:off x="1847485" y="3122248"/>
            <a:ext cx="3232131" cy="38427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nettore 4 16"/>
          <p:cNvCxnSpPr/>
          <p:nvPr/>
        </p:nvCxnSpPr>
        <p:spPr bwMode="auto">
          <a:xfrm flipV="1">
            <a:off x="2590625" y="3122248"/>
            <a:ext cx="2488991" cy="182313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sp>
        <p:nvSpPr>
          <p:cNvPr id="31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9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sellaDiTesto 45"/>
          <p:cNvSpPr txBox="1"/>
          <p:nvPr/>
        </p:nvSpPr>
        <p:spPr>
          <a:xfrm>
            <a:off x="346919" y="4388207"/>
            <a:ext cx="2696252" cy="46462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cxnSp>
        <p:nvCxnSpPr>
          <p:cNvPr id="30" name="Connettore 4 16"/>
          <p:cNvCxnSpPr/>
          <p:nvPr/>
        </p:nvCxnSpPr>
        <p:spPr bwMode="auto">
          <a:xfrm>
            <a:off x="940561" y="2555755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ttore 4 16"/>
          <p:cNvCxnSpPr/>
          <p:nvPr/>
        </p:nvCxnSpPr>
        <p:spPr bwMode="auto">
          <a:xfrm>
            <a:off x="940561" y="3122248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4 16"/>
          <p:cNvCxnSpPr/>
          <p:nvPr/>
        </p:nvCxnSpPr>
        <p:spPr bwMode="auto">
          <a:xfrm>
            <a:off x="940561" y="3688741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ttore 4 16"/>
          <p:cNvCxnSpPr/>
          <p:nvPr/>
        </p:nvCxnSpPr>
        <p:spPr bwMode="auto">
          <a:xfrm>
            <a:off x="925015" y="4255234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ttore 4 16"/>
          <p:cNvCxnSpPr/>
          <p:nvPr/>
        </p:nvCxnSpPr>
        <p:spPr bwMode="auto">
          <a:xfrm>
            <a:off x="940561" y="4798980"/>
            <a:ext cx="0" cy="21990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ttore 4 16"/>
          <p:cNvCxnSpPr/>
          <p:nvPr/>
        </p:nvCxnSpPr>
        <p:spPr bwMode="auto">
          <a:xfrm>
            <a:off x="934553" y="5423013"/>
            <a:ext cx="0" cy="13866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346919" y="3232202"/>
            <a:ext cx="1500566" cy="548640"/>
          </a:xfrm>
          <a:prstGeom prst="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346919" y="4969948"/>
            <a:ext cx="2226194" cy="46072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88130" y="828230"/>
            <a:ext cx="2979570" cy="1299537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3K+</a:t>
            </a:r>
            <a:r>
              <a:rPr lang="it-IT" dirty="0" smtClean="0"/>
              <a:t>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frequent</a:t>
            </a:r>
            <a:r>
              <a:rPr lang="it-IT" dirty="0" smtClean="0"/>
              <a:t> </a:t>
            </a:r>
            <a:r>
              <a:rPr lang="en-US" dirty="0" smtClean="0"/>
              <a:t>concepts freely downloadable</a:t>
            </a:r>
            <a:endParaRPr lang="it-IT" dirty="0" smtClean="0"/>
          </a:p>
          <a:p>
            <a:pPr algn="ctr"/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Generalization</a:t>
            </a:r>
            <a:r>
              <a:rPr lang="it-IT" dirty="0" smtClean="0">
                <a:solidFill>
                  <a:schemeClr val="tx1"/>
                </a:solidFill>
              </a:rPr>
              <a:t> to </a:t>
            </a:r>
            <a:r>
              <a:rPr lang="it-IT" dirty="0" err="1" smtClean="0">
                <a:solidFill>
                  <a:schemeClr val="tx1"/>
                </a:solidFill>
              </a:rPr>
              <a:t>semantic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classes</a:t>
            </a:r>
            <a:endParaRPr lang="it-IT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46919" y="4386630"/>
                <a:ext cx="26675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𝑓𝑜𝑜𝑑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𝑛𝑢𝑡𝑟𝑖𝑒𝑛𝑡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4386630"/>
                <a:ext cx="266759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653" t="-9333" r="-2511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346919" y="3827880"/>
                <a:ext cx="1950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𝑠𝑢𝑏𝑠𝑡𝑎𝑛𝑐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3827880"/>
                <a:ext cx="195008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000" t="-9211" r="-375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346919" y="3269130"/>
                <a:ext cx="2632387" cy="461665"/>
              </a:xfrm>
              <a:prstGeom prst="rect">
                <a:avLst/>
              </a:prstGeom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𝑚𝑎𝑡𝑡𝑒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3269130"/>
                <a:ext cx="263238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704" t="-9211" b="-3026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/>
              <p:cNvSpPr/>
              <p:nvPr/>
            </p:nvSpPr>
            <p:spPr>
              <a:xfrm>
                <a:off x="346919" y="2710380"/>
                <a:ext cx="2632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𝑝h𝑦𝑠𝑖𝑐𝑎𝑙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𝑒𝑛𝑡𝑖𝑡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ttango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2710380"/>
                <a:ext cx="263238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704" t="-9333" r="-254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346919" y="2151630"/>
                <a:ext cx="13899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i="1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𝑒𝑛𝑡𝑖𝑡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i="1" dirty="0" smtClean="0">
                    <a:solidFill>
                      <a:schemeClr val="tx1"/>
                    </a:solidFill>
                  </a:rPr>
                  <a:t>}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2151630"/>
                <a:ext cx="138993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7018" t="-9211" r="-570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/>
              <p:cNvSpPr/>
              <p:nvPr/>
            </p:nvSpPr>
            <p:spPr>
              <a:xfrm>
                <a:off x="346919" y="4945380"/>
                <a:ext cx="1843774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it-IT" sz="2400" dirty="0" smtClean="0">
                    <a:solidFill>
                      <a:srgbClr val="0070C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𝑏𝑒𝑣𝑒𝑟𝑎𝑔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dirty="0" smtClean="0">
                    <a:solidFill>
                      <a:srgbClr val="0070C0"/>
                    </a:solidFill>
                  </a:rPr>
                  <a:t>}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ttango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4945380"/>
                <a:ext cx="184377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298" t="-9211" r="-4305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/>
              <p:cNvSpPr/>
              <p:nvPr/>
            </p:nvSpPr>
            <p:spPr>
              <a:xfrm>
                <a:off x="346919" y="5504132"/>
                <a:ext cx="9787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4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te</m:t>
                    </m:r>
                    <m:sSubSup>
                      <m:sSubSupPr>
                        <m:ctrlP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400" dirty="0" smtClean="0">
                    <a:solidFill>
                      <a:schemeClr val="tx1"/>
                    </a:solidFill>
                  </a:rPr>
                  <a:t>}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9" y="5504132"/>
                <a:ext cx="97872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0000" t="-9211" r="-937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/>
              <p:cNvSpPr txBox="1"/>
              <p:nvPr/>
            </p:nvSpPr>
            <p:spPr>
              <a:xfrm>
                <a:off x="5211590" y="2682397"/>
                <a:ext cx="3333750" cy="138499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 smtClean="0"/>
                  <a:t>Core </a:t>
                </a:r>
                <a:r>
                  <a:rPr lang="it-IT" sz="2800" b="1" dirty="0" err="1" smtClean="0"/>
                  <a:t>concepts</a:t>
                </a:r>
                <a:r>
                  <a:rPr lang="it-IT" sz="2800" b="1" dirty="0" smtClean="0"/>
                  <a:t> of </a:t>
                </a:r>
                <a:r>
                  <a:rPr lang="it-IT" sz="28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te</m:t>
                    </m:r>
                    <m:sSubSup>
                      <m:sSubSupPr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800" dirty="0" smtClean="0">
                    <a:solidFill>
                      <a:schemeClr val="tx1"/>
                    </a:solidFill>
                  </a:rPr>
                  <a:t>}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60" name="CasellaDiTes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90" y="2682397"/>
                <a:ext cx="3333750" cy="1384995"/>
              </a:xfrm>
              <a:prstGeom prst="rect">
                <a:avLst/>
              </a:prstGeom>
              <a:blipFill rotWithShape="1">
                <a:blip r:embed="rId10"/>
                <a:stretch>
                  <a:fillRect t="-3463" r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ttore 4 16"/>
          <p:cNvCxnSpPr>
            <a:stCxn id="53" idx="3"/>
          </p:cNvCxnSpPr>
          <p:nvPr/>
        </p:nvCxnSpPr>
        <p:spPr bwMode="auto">
          <a:xfrm flipV="1">
            <a:off x="2573113" y="4855134"/>
            <a:ext cx="2198477" cy="34517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/>
              <p:cNvSpPr txBox="1"/>
              <p:nvPr/>
            </p:nvSpPr>
            <p:spPr>
              <a:xfrm>
                <a:off x="5079616" y="4301602"/>
                <a:ext cx="3597699" cy="9589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 smtClean="0">
                    <a:solidFill>
                      <a:srgbClr val="0070C0"/>
                    </a:solidFill>
                  </a:rPr>
                  <a:t>Semantic Class </a:t>
                </a:r>
                <a:r>
                  <a:rPr lang="it-IT" sz="2800" b="1" dirty="0" smtClean="0"/>
                  <a:t>of </a:t>
                </a:r>
                <a:r>
                  <a:rPr lang="it-IT" sz="28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te</m:t>
                    </m:r>
                    <m:sSubSup>
                      <m:sSubSupPr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="">
          <p:sp>
            <p:nvSpPr>
              <p:cNvPr id="64" name="CasellaDiTes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16" y="4301602"/>
                <a:ext cx="3597699" cy="958980"/>
              </a:xfrm>
              <a:prstGeom prst="rect">
                <a:avLst/>
              </a:prstGeom>
              <a:blipFill rotWithShape="1">
                <a:blip r:embed="rId11"/>
                <a:stretch>
                  <a:fillRect t="-4969" r="-1178" b="-14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tangolo 32"/>
          <p:cNvSpPr/>
          <p:nvPr/>
        </p:nvSpPr>
        <p:spPr>
          <a:xfrm>
            <a:off x="2393186" y="1000946"/>
            <a:ext cx="2178803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CORE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CONCEPTS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69" y="688118"/>
            <a:ext cx="789881" cy="789881"/>
          </a:xfrm>
          <a:prstGeom prst="rect">
            <a:avLst/>
          </a:prstGeom>
        </p:spPr>
      </p:pic>
      <p:cxnSp>
        <p:nvCxnSpPr>
          <p:cNvPr id="31" name="Connettore 4 16"/>
          <p:cNvCxnSpPr/>
          <p:nvPr/>
        </p:nvCxnSpPr>
        <p:spPr bwMode="auto">
          <a:xfrm flipV="1">
            <a:off x="2297005" y="3122248"/>
            <a:ext cx="2782611" cy="126595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ttore 4 16"/>
          <p:cNvCxnSpPr/>
          <p:nvPr/>
        </p:nvCxnSpPr>
        <p:spPr bwMode="auto">
          <a:xfrm flipV="1">
            <a:off x="1847485" y="3122248"/>
            <a:ext cx="3232131" cy="38427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ttore 4 16"/>
          <p:cNvCxnSpPr/>
          <p:nvPr/>
        </p:nvCxnSpPr>
        <p:spPr bwMode="auto">
          <a:xfrm flipV="1">
            <a:off x="2590625" y="3122248"/>
            <a:ext cx="2488991" cy="182313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35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85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magine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r="12087"/>
          <a:stretch/>
        </p:blipFill>
        <p:spPr>
          <a:xfrm>
            <a:off x="0" y="2531643"/>
            <a:ext cx="1681214" cy="218358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sz="1100" dirty="0" smtClean="0"/>
          </a:p>
          <a:p>
            <a:r>
              <a:rPr lang="it-IT" dirty="0" smtClean="0"/>
              <a:t>By </a:t>
            </a:r>
            <a:r>
              <a:rPr lang="it-IT" b="1" dirty="0" err="1" smtClean="0"/>
              <a:t>repeating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procedure for </a:t>
            </a:r>
            <a:r>
              <a:rPr lang="it-IT" b="1" dirty="0" err="1" smtClean="0"/>
              <a:t>all</a:t>
            </a:r>
            <a:r>
              <a:rPr lang="it-IT" b="1" dirty="0" smtClean="0"/>
              <a:t> the</a:t>
            </a:r>
            <a:br>
              <a:rPr lang="it-IT" b="1" dirty="0" smtClean="0"/>
            </a:br>
            <a:r>
              <a:rPr lang="it-IT" b="1" dirty="0" err="1" smtClean="0"/>
              <a:t>arguments</a:t>
            </a:r>
            <a:r>
              <a:rPr lang="it-IT" dirty="0" smtClean="0"/>
              <a:t> of a </a:t>
            </a:r>
            <a:r>
              <a:rPr lang="it-IT" dirty="0" err="1" smtClean="0"/>
              <a:t>lexical</a:t>
            </a:r>
            <a:r>
              <a:rPr lang="it-IT" dirty="0" smtClean="0"/>
              <a:t> predicate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discover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clusters of </a:t>
            </a:r>
            <a:r>
              <a:rPr lang="it-IT" dirty="0" err="1" smtClean="0">
                <a:solidFill>
                  <a:schemeClr val="tx1"/>
                </a:solidFill>
              </a:rPr>
              <a:t>arguments</a:t>
            </a:r>
            <a:r>
              <a:rPr lang="it-IT" dirty="0" smtClean="0">
                <a:solidFill>
                  <a:schemeClr val="tx1"/>
                </a:solidFill>
              </a:rPr>
              <a:t> for </a:t>
            </a:r>
            <a:r>
              <a:rPr lang="it-IT" dirty="0" err="1" smtClean="0">
                <a:solidFill>
                  <a:schemeClr val="tx1"/>
                </a:solidFill>
              </a:rPr>
              <a:t>each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semantic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class</a:t>
            </a:r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Generalization</a:t>
            </a:r>
            <a:r>
              <a:rPr lang="it-IT" dirty="0" smtClean="0">
                <a:solidFill>
                  <a:schemeClr val="tx1"/>
                </a:solidFill>
              </a:rPr>
              <a:t> to </a:t>
            </a:r>
            <a:r>
              <a:rPr lang="it-IT" dirty="0" err="1" smtClean="0">
                <a:solidFill>
                  <a:schemeClr val="tx1"/>
                </a:solidFill>
              </a:rPr>
              <a:t>semantic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classes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39" name="Segnaposto contenuto 5"/>
          <p:cNvSpPr txBox="1">
            <a:spLocks/>
          </p:cNvSpPr>
          <p:nvPr/>
        </p:nvSpPr>
        <p:spPr bwMode="auto">
          <a:xfrm>
            <a:off x="6306756" y="1359025"/>
            <a:ext cx="2124400" cy="35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Semantic </a:t>
            </a:r>
            <a:r>
              <a:rPr lang="it-IT" sz="1200" b="1" dirty="0" err="1" smtClean="0">
                <a:solidFill>
                  <a:schemeClr val="tx1"/>
                </a:solidFill>
              </a:rPr>
              <a:t>class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r="10256"/>
          <a:stretch/>
        </p:blipFill>
        <p:spPr>
          <a:xfrm>
            <a:off x="2790293" y="2216399"/>
            <a:ext cx="1594269" cy="2175497"/>
          </a:xfrm>
          <a:prstGeom prst="rect">
            <a:avLst/>
          </a:prstGeom>
        </p:spPr>
      </p:pic>
      <p:sp>
        <p:nvSpPr>
          <p:cNvPr id="36" name="Segnaposto contenuto 5"/>
          <p:cNvSpPr txBox="1">
            <a:spLocks/>
          </p:cNvSpPr>
          <p:nvPr/>
        </p:nvSpPr>
        <p:spPr bwMode="auto">
          <a:xfrm>
            <a:off x="66364" y="2933568"/>
            <a:ext cx="1614850" cy="16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100" dirty="0" smtClean="0"/>
              <a:t>In literature, the main character in </a:t>
            </a:r>
            <a:r>
              <a:rPr lang="en-US" sz="1100" dirty="0" err="1" smtClean="0"/>
              <a:t>Haruki</a:t>
            </a:r>
            <a:r>
              <a:rPr lang="en-US" sz="1100" dirty="0" smtClean="0"/>
              <a:t> Murakami's Kafka on the Shore starts his days in the library with a </a:t>
            </a:r>
            <a:r>
              <a:rPr lang="en-US" sz="1100" dirty="0" smtClean="0">
                <a:solidFill>
                  <a:schemeClr val="tx1"/>
                </a:solidFill>
              </a:rPr>
              <a:t>cup of</a:t>
            </a:r>
            <a:r>
              <a:rPr lang="en-US" sz="1100" dirty="0" smtClean="0"/>
              <a:t> </a:t>
            </a:r>
          </a:p>
          <a:p>
            <a:pPr marL="0" indent="0">
              <a:buFontTx/>
              <a:buNone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Earl Grey tea</a:t>
            </a:r>
            <a:r>
              <a:rPr lang="en-US" sz="1100" dirty="0" smtClean="0"/>
              <a:t>. The main character of the…</a:t>
            </a:r>
          </a:p>
        </p:txBody>
      </p:sp>
      <p:sp>
        <p:nvSpPr>
          <p:cNvPr id="37" name="Segnaposto contenuto 5"/>
          <p:cNvSpPr txBox="1">
            <a:spLocks/>
          </p:cNvSpPr>
          <p:nvPr/>
        </p:nvSpPr>
        <p:spPr bwMode="auto">
          <a:xfrm>
            <a:off x="2895777" y="2707978"/>
            <a:ext cx="1383300" cy="96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Earl Grey tea</a:t>
            </a:r>
            <a:r>
              <a:rPr lang="en-US" sz="1400" dirty="0" smtClean="0"/>
              <a:t> is a </a:t>
            </a:r>
            <a:r>
              <a:rPr lang="en-US" sz="1400" u="sng" dirty="0" smtClean="0"/>
              <a:t>tea</a:t>
            </a:r>
            <a:r>
              <a:rPr lang="en-US" sz="1400" dirty="0" smtClean="0"/>
              <a:t> with a distinctive </a:t>
            </a:r>
            <a:r>
              <a:rPr lang="en-US" sz="1400" dirty="0" err="1" smtClean="0"/>
              <a:t>flavour</a:t>
            </a:r>
            <a:r>
              <a:rPr lang="en-US" sz="1400" dirty="0" smtClean="0"/>
              <a:t> and aroma derived from…</a:t>
            </a:r>
          </a:p>
        </p:txBody>
      </p:sp>
      <p:sp>
        <p:nvSpPr>
          <p:cNvPr id="38" name="Segnaposto contenuto 5"/>
          <p:cNvSpPr txBox="1">
            <a:spLocks/>
          </p:cNvSpPr>
          <p:nvPr/>
        </p:nvSpPr>
        <p:spPr bwMode="auto">
          <a:xfrm>
            <a:off x="2869596" y="2331741"/>
            <a:ext cx="1435661" cy="3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it-IT" sz="1200" b="1" dirty="0" smtClean="0">
                <a:solidFill>
                  <a:schemeClr val="tx1"/>
                </a:solidFill>
              </a:rPr>
              <a:t>Earl Grey tea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232079" y="2943504"/>
            <a:ext cx="379158" cy="2484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r="10256" b="3425"/>
          <a:stretch/>
        </p:blipFill>
        <p:spPr>
          <a:xfrm>
            <a:off x="5061885" y="1786235"/>
            <a:ext cx="1594096" cy="2139723"/>
          </a:xfrm>
          <a:prstGeom prst="rect">
            <a:avLst/>
          </a:prstGeom>
        </p:spPr>
      </p:pic>
      <p:sp>
        <p:nvSpPr>
          <p:cNvPr id="44" name="Segnaposto contenuto 5"/>
          <p:cNvSpPr txBox="1">
            <a:spLocks/>
          </p:cNvSpPr>
          <p:nvPr/>
        </p:nvSpPr>
        <p:spPr bwMode="auto">
          <a:xfrm>
            <a:off x="5173193" y="2197712"/>
            <a:ext cx="1433194" cy="172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400" dirty="0" smtClean="0"/>
              <a:t>Tea is an aromatic </a:t>
            </a:r>
            <a:r>
              <a:rPr lang="en-US" sz="1400" u="sng" dirty="0" smtClean="0"/>
              <a:t>beverage</a:t>
            </a:r>
            <a:r>
              <a:rPr lang="en-US" sz="1400" dirty="0" smtClean="0"/>
              <a:t> commonly prepared by pouring hot or boiling water…</a:t>
            </a:r>
          </a:p>
        </p:txBody>
      </p:sp>
      <p:sp>
        <p:nvSpPr>
          <p:cNvPr id="46" name="Segnaposto contenuto 5"/>
          <p:cNvSpPr txBox="1">
            <a:spLocks/>
          </p:cNvSpPr>
          <p:nvPr/>
        </p:nvSpPr>
        <p:spPr bwMode="auto">
          <a:xfrm>
            <a:off x="5283527" y="1910640"/>
            <a:ext cx="743894" cy="4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1600" b="1" dirty="0" smtClean="0">
                <a:solidFill>
                  <a:schemeClr val="tx1"/>
                </a:solidFill>
              </a:rPr>
              <a:t>Tea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sp>
        <p:nvSpPr>
          <p:cNvPr id="47" name="Segnaposto contenuto 5"/>
          <p:cNvSpPr txBox="1">
            <a:spLocks/>
          </p:cNvSpPr>
          <p:nvPr/>
        </p:nvSpPr>
        <p:spPr bwMode="auto">
          <a:xfrm rot="19214565">
            <a:off x="1659317" y="3386143"/>
            <a:ext cx="1009650" cy="49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100" b="1" dirty="0" smtClean="0">
                <a:solidFill>
                  <a:schemeClr val="tx1"/>
                </a:solidFill>
              </a:rPr>
              <a:t>Trust the inventory</a:t>
            </a:r>
          </a:p>
        </p:txBody>
      </p:sp>
      <p:sp>
        <p:nvSpPr>
          <p:cNvPr id="49" name="Segnaposto contenuto 5"/>
          <p:cNvSpPr txBox="1">
            <a:spLocks/>
          </p:cNvSpPr>
          <p:nvPr/>
        </p:nvSpPr>
        <p:spPr bwMode="auto">
          <a:xfrm rot="19786945">
            <a:off x="4303967" y="2208386"/>
            <a:ext cx="504825" cy="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100" b="1" dirty="0" smtClean="0">
                <a:solidFill>
                  <a:schemeClr val="tx1"/>
                </a:solidFill>
              </a:rPr>
              <a:t>WCL</a:t>
            </a:r>
          </a:p>
        </p:txBody>
      </p:sp>
      <p:cxnSp>
        <p:nvCxnSpPr>
          <p:cNvPr id="50" name="Connettore 4 16"/>
          <p:cNvCxnSpPr>
            <a:stCxn id="40" idx="3"/>
          </p:cNvCxnSpPr>
          <p:nvPr/>
        </p:nvCxnSpPr>
        <p:spPr bwMode="auto">
          <a:xfrm flipV="1">
            <a:off x="3611237" y="2216399"/>
            <a:ext cx="1450648" cy="8513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ttore 4 16"/>
          <p:cNvCxnSpPr/>
          <p:nvPr/>
        </p:nvCxnSpPr>
        <p:spPr bwMode="auto">
          <a:xfrm flipV="1">
            <a:off x="6606386" y="1960492"/>
            <a:ext cx="1008780" cy="72698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33857" y="4006003"/>
            <a:ext cx="903087" cy="1737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Segnaposto contenuto 5"/>
          <p:cNvSpPr txBox="1">
            <a:spLocks/>
          </p:cNvSpPr>
          <p:nvPr/>
        </p:nvSpPr>
        <p:spPr bwMode="auto">
          <a:xfrm rot="19549591">
            <a:off x="6647378" y="2454760"/>
            <a:ext cx="902253" cy="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100" b="1" dirty="0" err="1" smtClean="0">
                <a:solidFill>
                  <a:schemeClr val="tx1"/>
                </a:solidFill>
              </a:rPr>
              <a:t>BabelNet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cxnSp>
        <p:nvCxnSpPr>
          <p:cNvPr id="54" name="Connettore 4 16"/>
          <p:cNvCxnSpPr>
            <a:stCxn id="52" idx="3"/>
          </p:cNvCxnSpPr>
          <p:nvPr/>
        </p:nvCxnSpPr>
        <p:spPr bwMode="auto">
          <a:xfrm flipV="1">
            <a:off x="1036944" y="2670408"/>
            <a:ext cx="1753349" cy="144514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/>
              <p:cNvSpPr txBox="1"/>
              <p:nvPr/>
            </p:nvSpPr>
            <p:spPr>
              <a:xfrm>
                <a:off x="6306756" y="1580765"/>
                <a:ext cx="1918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𝒕𝒆𝒂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CasellaDiTes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756" y="1580765"/>
                <a:ext cx="191837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riangolo isoscele 56"/>
          <p:cNvSpPr/>
          <p:nvPr/>
        </p:nvSpPr>
        <p:spPr bwMode="auto">
          <a:xfrm>
            <a:off x="7353830" y="1883572"/>
            <a:ext cx="712598" cy="843670"/>
          </a:xfrm>
          <a:prstGeom prst="triangle">
            <a:avLst/>
          </a:prstGeom>
          <a:solidFill>
            <a:schemeClr val="tx1">
              <a:alpha val="20000"/>
            </a:schemeClr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8" name="Triangolo isoscele 57"/>
          <p:cNvSpPr/>
          <p:nvPr/>
        </p:nvSpPr>
        <p:spPr bwMode="auto">
          <a:xfrm>
            <a:off x="8185926" y="1907465"/>
            <a:ext cx="853300" cy="1010253"/>
          </a:xfrm>
          <a:prstGeom prst="triangle">
            <a:avLst/>
          </a:prstGeom>
          <a:solidFill>
            <a:schemeClr val="tx1">
              <a:alpha val="20000"/>
            </a:schemeClr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9" name="Triangolo isoscele 58"/>
          <p:cNvSpPr/>
          <p:nvPr/>
        </p:nvSpPr>
        <p:spPr bwMode="auto">
          <a:xfrm>
            <a:off x="8245003" y="1448389"/>
            <a:ext cx="367573" cy="435183"/>
          </a:xfrm>
          <a:prstGeom prst="triangle">
            <a:avLst/>
          </a:prstGeom>
          <a:solidFill>
            <a:schemeClr val="tx1"/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0" name="Triangolo isoscele 59"/>
          <p:cNvSpPr/>
          <p:nvPr/>
        </p:nvSpPr>
        <p:spPr bwMode="auto">
          <a:xfrm>
            <a:off x="8114884" y="1907465"/>
            <a:ext cx="222232" cy="263109"/>
          </a:xfrm>
          <a:prstGeom prst="triangle">
            <a:avLst/>
          </a:prstGeom>
          <a:solidFill>
            <a:schemeClr val="tx1">
              <a:alpha val="20000"/>
            </a:schemeClr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1" name="Triangolo isoscele 60"/>
          <p:cNvSpPr/>
          <p:nvPr/>
        </p:nvSpPr>
        <p:spPr bwMode="auto">
          <a:xfrm>
            <a:off x="7890075" y="784754"/>
            <a:ext cx="538715" cy="637805"/>
          </a:xfrm>
          <a:prstGeom prst="triangl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2" name="Triangolo isoscele 61"/>
          <p:cNvSpPr/>
          <p:nvPr/>
        </p:nvSpPr>
        <p:spPr bwMode="auto">
          <a:xfrm>
            <a:off x="7706288" y="1427242"/>
            <a:ext cx="367573" cy="435183"/>
          </a:xfrm>
          <a:prstGeom prst="triangle">
            <a:avLst/>
          </a:prstGeom>
          <a:solidFill>
            <a:schemeClr val="tx1">
              <a:alpha val="20000"/>
            </a:schemeClr>
          </a:solidFill>
          <a:ln>
            <a:solidFill>
              <a:schemeClr val="dk1">
                <a:shade val="95000"/>
                <a:satMod val="105000"/>
                <a:alpha val="20000"/>
              </a:schemeClr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3" name="Ovale 62"/>
          <p:cNvSpPr/>
          <p:nvPr/>
        </p:nvSpPr>
        <p:spPr bwMode="auto">
          <a:xfrm>
            <a:off x="7638948" y="1819463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5" name="Arco 64"/>
          <p:cNvSpPr/>
          <p:nvPr/>
        </p:nvSpPr>
        <p:spPr bwMode="auto">
          <a:xfrm rot="18176183">
            <a:off x="7568671" y="1424110"/>
            <a:ext cx="433458" cy="390067"/>
          </a:xfrm>
          <a:prstGeom prst="arc">
            <a:avLst>
              <a:gd name="adj1" fmla="val 10958396"/>
              <a:gd name="adj2" fmla="val 20183612"/>
            </a:avLst>
          </a:prstGeom>
          <a:ln>
            <a:headEnd type="none" w="med" len="med"/>
            <a:tailEnd type="stealth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65"/>
              <p:cNvSpPr txBox="1"/>
              <p:nvPr/>
            </p:nvSpPr>
            <p:spPr>
              <a:xfrm>
                <a:off x="6027421" y="862784"/>
                <a:ext cx="1918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[</m:t>
                      </m:r>
                      <m:r>
                        <a:rPr lang="it-IT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𝑩𝒆𝒗𝒆𝒓𝒂𝒈𝒆</m:t>
                      </m:r>
                      <m:r>
                        <a:rPr lang="it-IT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3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CasellaDiTes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421" y="862784"/>
                <a:ext cx="191837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74" r="-127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e 67"/>
          <p:cNvSpPr/>
          <p:nvPr/>
        </p:nvSpPr>
        <p:spPr bwMode="auto">
          <a:xfrm>
            <a:off x="7827795" y="1359025"/>
            <a:ext cx="145336" cy="1364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sp>
        <p:nvSpPr>
          <p:cNvPr id="3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24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  <p:bldP spid="65" grpId="0" animBg="1"/>
      <p:bldP spid="66" grpId="0"/>
      <p:bldP spid="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/>
              <p:cNvSpPr>
                <a:spLocks noGrp="1"/>
              </p:cNvSpPr>
              <p:nvPr>
                <p:ph idx="1"/>
              </p:nvPr>
            </p:nvSpPr>
            <p:spPr>
              <a:xfrm>
                <a:off x="579016" y="2472814"/>
                <a:ext cx="1571625" cy="5429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[</m:t>
                      </m:r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𝒘𝒊𝒏</m:t>
                      </m:r>
                      <m:sSubSup>
                        <m:sSubSupPr>
                          <m:ctrlP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016" y="2472814"/>
                <a:ext cx="1571625" cy="54292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egnaposto contenuto 5"/>
              <p:cNvSpPr txBox="1">
                <a:spLocks/>
              </p:cNvSpPr>
              <p:nvPr/>
            </p:nvSpPr>
            <p:spPr bwMode="auto">
              <a:xfrm>
                <a:off x="4010125" y="2472813"/>
                <a:ext cx="1571625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22433"/>
                  </a:buClr>
                  <a:buChar char="•"/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[</m:t>
                      </m:r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𝒃𝒆𝒗𝒆𝒓𝒂𝒈</m:t>
                      </m:r>
                      <m:sSubSup>
                        <m:sSubSupPr>
                          <m:ctrlP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Segnaposto contenu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125" y="2472813"/>
                <a:ext cx="1571625" cy="542925"/>
              </a:xfrm>
              <a:prstGeom prst="rect">
                <a:avLst/>
              </a:prstGeom>
              <a:blipFill rotWithShape="1">
                <a:blip r:embed="rId4"/>
                <a:stretch>
                  <a:fillRect r="-368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egnaposto contenuto 5"/>
              <p:cNvSpPr txBox="1">
                <a:spLocks/>
              </p:cNvSpPr>
              <p:nvPr/>
            </p:nvSpPr>
            <p:spPr bwMode="auto">
              <a:xfrm>
                <a:off x="2295499" y="2485512"/>
                <a:ext cx="1571625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22433"/>
                  </a:buClr>
                  <a:buChar char="•"/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[</m:t>
                      </m:r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𝒄𝒐𝒇𝒇𝒆</m:t>
                      </m:r>
                      <m:sSubSup>
                        <m:sSubSupPr>
                          <m:ctrlP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Segnaposto contenu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5499" y="2485512"/>
                <a:ext cx="1571625" cy="542925"/>
              </a:xfrm>
              <a:prstGeom prst="rect">
                <a:avLst/>
              </a:prstGeom>
              <a:blipFill rotWithShape="1">
                <a:blip r:embed="rId5"/>
                <a:stretch>
                  <a:fillRect r="-58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egnaposto contenuto 5"/>
              <p:cNvSpPr txBox="1">
                <a:spLocks/>
              </p:cNvSpPr>
              <p:nvPr/>
            </p:nvSpPr>
            <p:spPr bwMode="auto">
              <a:xfrm>
                <a:off x="6224587" y="2472814"/>
                <a:ext cx="1571625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22433"/>
                  </a:buClr>
                  <a:buChar char="•"/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[</m:t>
                      </m:r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𝒘𝒂𝒕𝒆</m:t>
                      </m:r>
                      <m:sSubSup>
                        <m:sSubSupPr>
                          <m:ctrlP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it-IT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Segnaposto contenu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4587" y="2472814"/>
                <a:ext cx="1571625" cy="5429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egnaposto contenuto 5"/>
              <p:cNvSpPr txBox="1">
                <a:spLocks/>
              </p:cNvSpPr>
              <p:nvPr/>
            </p:nvSpPr>
            <p:spPr bwMode="auto">
              <a:xfrm>
                <a:off x="7953375" y="1640286"/>
                <a:ext cx="1062037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22433"/>
                  </a:buClr>
                  <a:buChar char="•"/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Segnaposto contenu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3375" y="1640286"/>
                <a:ext cx="1062037" cy="5429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egnaposto contenuto 5"/>
          <p:cNvSpPr txBox="1">
            <a:spLocks/>
          </p:cNvSpPr>
          <p:nvPr/>
        </p:nvSpPr>
        <p:spPr bwMode="auto">
          <a:xfrm>
            <a:off x="4248942" y="3889480"/>
            <a:ext cx="17287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000" b="1" dirty="0" err="1" smtClean="0">
                <a:solidFill>
                  <a:schemeClr val="tx1"/>
                </a:solidFill>
              </a:rPr>
              <a:t>earl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grey</a:t>
            </a:r>
            <a:r>
              <a:rPr lang="it-IT" sz="2000" b="1" dirty="0" smtClean="0">
                <a:solidFill>
                  <a:schemeClr val="tx1"/>
                </a:solidFill>
              </a:rPr>
              <a:t> tea</a:t>
            </a:r>
          </a:p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tea</a:t>
            </a:r>
          </a:p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5" name="Segnaposto contenuto 5"/>
          <p:cNvSpPr txBox="1">
            <a:spLocks/>
          </p:cNvSpPr>
          <p:nvPr/>
        </p:nvSpPr>
        <p:spPr bwMode="auto">
          <a:xfrm>
            <a:off x="6224587" y="3889480"/>
            <a:ext cx="1728788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water</a:t>
            </a:r>
          </a:p>
          <a:p>
            <a:pPr marL="0" indent="0" algn="ctr">
              <a:buFontTx/>
              <a:buNone/>
            </a:pPr>
            <a:r>
              <a:rPr lang="it-IT" sz="2000" b="1" dirty="0" err="1">
                <a:solidFill>
                  <a:schemeClr val="tx1"/>
                </a:solidFill>
              </a:rPr>
              <a:t>s</a:t>
            </a:r>
            <a:r>
              <a:rPr lang="it-IT" sz="2000" b="1" dirty="0" err="1" smtClean="0">
                <a:solidFill>
                  <a:schemeClr val="tx1"/>
                </a:solidFill>
              </a:rPr>
              <a:t>eawater</a:t>
            </a:r>
            <a:endParaRPr lang="it-IT" sz="2000" b="1" dirty="0">
              <a:solidFill>
                <a:schemeClr val="tx1"/>
              </a:solidFill>
            </a:endParaRPr>
          </a:p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6" name="Segnaposto contenuto 5"/>
          <p:cNvSpPr txBox="1">
            <a:spLocks/>
          </p:cNvSpPr>
          <p:nvPr/>
        </p:nvSpPr>
        <p:spPr bwMode="auto">
          <a:xfrm>
            <a:off x="2176041" y="3889480"/>
            <a:ext cx="2134045" cy="278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coffee</a:t>
            </a:r>
          </a:p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cappuccino</a:t>
            </a:r>
          </a:p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…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" name="Segnaposto contenuto 5"/>
          <p:cNvSpPr txBox="1">
            <a:spLocks/>
          </p:cNvSpPr>
          <p:nvPr/>
        </p:nvSpPr>
        <p:spPr bwMode="auto">
          <a:xfrm>
            <a:off x="506410" y="3889479"/>
            <a:ext cx="1571625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000" b="1" dirty="0" err="1" smtClean="0">
                <a:solidFill>
                  <a:schemeClr val="tx1"/>
                </a:solidFill>
              </a:rPr>
              <a:t>wine</a:t>
            </a:r>
            <a:endParaRPr lang="it-IT" sz="2000" b="1" dirty="0" smtClean="0">
              <a:solidFill>
                <a:schemeClr val="tx1"/>
              </a:solidFill>
            </a:endParaRPr>
          </a:p>
          <a:p>
            <a:pPr marL="0" indent="0" algn="ctr">
              <a:buFontTx/>
              <a:buNone/>
            </a:pPr>
            <a:r>
              <a:rPr lang="it-IT" sz="2000" b="1" dirty="0" err="1" smtClean="0">
                <a:solidFill>
                  <a:schemeClr val="tx1"/>
                </a:solidFill>
              </a:rPr>
              <a:t>white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win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</a:p>
          <a:p>
            <a:pPr marL="0" indent="0" algn="ctr"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58" name="Connettore 4 16"/>
          <p:cNvCxnSpPr/>
          <p:nvPr/>
        </p:nvCxnSpPr>
        <p:spPr bwMode="auto">
          <a:xfrm flipV="1">
            <a:off x="5113337" y="3025263"/>
            <a:ext cx="0" cy="7143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nettore 4 16"/>
          <p:cNvCxnSpPr/>
          <p:nvPr/>
        </p:nvCxnSpPr>
        <p:spPr bwMode="auto">
          <a:xfrm flipV="1">
            <a:off x="7088981" y="3025263"/>
            <a:ext cx="0" cy="7143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nettore 4 16"/>
          <p:cNvCxnSpPr/>
          <p:nvPr/>
        </p:nvCxnSpPr>
        <p:spPr bwMode="auto">
          <a:xfrm flipV="1">
            <a:off x="3214685" y="3025263"/>
            <a:ext cx="0" cy="7143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Connettore 4 16"/>
          <p:cNvCxnSpPr/>
          <p:nvPr/>
        </p:nvCxnSpPr>
        <p:spPr bwMode="auto">
          <a:xfrm flipV="1">
            <a:off x="1290634" y="3025263"/>
            <a:ext cx="0" cy="7143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t="7354"/>
          <a:stretch/>
        </p:blipFill>
        <p:spPr>
          <a:xfrm>
            <a:off x="6224587" y="986914"/>
            <a:ext cx="1585488" cy="133551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r="23403"/>
          <a:stretch/>
        </p:blipFill>
        <p:spPr>
          <a:xfrm>
            <a:off x="4210000" y="777479"/>
            <a:ext cx="2014663" cy="158984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99" y="880914"/>
            <a:ext cx="1914501" cy="143587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5" y="880914"/>
            <a:ext cx="2001084" cy="1435876"/>
          </a:xfrm>
          <a:prstGeom prst="rect">
            <a:avLst/>
          </a:prstGeom>
        </p:spPr>
      </p:pic>
      <p:sp>
        <p:nvSpPr>
          <p:cNvPr id="67" name="Segnaposto contenuto 5"/>
          <p:cNvSpPr txBox="1">
            <a:spLocks/>
          </p:cNvSpPr>
          <p:nvPr/>
        </p:nvSpPr>
        <p:spPr bwMode="auto">
          <a:xfrm>
            <a:off x="5113336" y="5599378"/>
            <a:ext cx="3902075" cy="42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000" b="1" dirty="0" err="1" smtClean="0"/>
              <a:t>Classes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sorted</a:t>
            </a:r>
            <a:r>
              <a:rPr lang="it-IT" sz="2000" b="1" dirty="0" smtClean="0"/>
              <a:t> by </a:t>
            </a:r>
            <a:r>
              <a:rPr lang="it-IT" sz="2000" b="1" dirty="0" err="1" smtClean="0">
                <a:solidFill>
                  <a:schemeClr val="tx1"/>
                </a:solidFill>
              </a:rPr>
              <a:t>frequency</a:t>
            </a:r>
            <a:r>
              <a:rPr lang="it-IT" sz="2000" b="1" dirty="0" smtClean="0"/>
              <a:t>!</a:t>
            </a:r>
            <a:endParaRPr lang="en-US" sz="2000" b="1" dirty="0"/>
          </a:p>
        </p:txBody>
      </p:sp>
      <p:sp>
        <p:nvSpPr>
          <p:cNvPr id="20" name="Segnaposto contenuto 5"/>
          <p:cNvSpPr txBox="1">
            <a:spLocks/>
          </p:cNvSpPr>
          <p:nvPr/>
        </p:nvSpPr>
        <p:spPr bwMode="auto">
          <a:xfrm>
            <a:off x="3261066" y="78175"/>
            <a:ext cx="2621868" cy="6993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4400" b="1" dirty="0" err="1">
                <a:solidFill>
                  <a:schemeClr val="tx1"/>
                </a:solidFill>
              </a:rPr>
              <a:t>c</a:t>
            </a:r>
            <a:r>
              <a:rPr lang="it-IT" sz="4400" b="1" dirty="0" err="1" smtClean="0">
                <a:solidFill>
                  <a:schemeClr val="tx1"/>
                </a:solidFill>
              </a:rPr>
              <a:t>up</a:t>
            </a:r>
            <a:r>
              <a:rPr lang="it-IT" sz="4400" b="1" dirty="0" smtClean="0">
                <a:solidFill>
                  <a:schemeClr val="tx1"/>
                </a:solidFill>
              </a:rPr>
              <a:t> of</a:t>
            </a:r>
            <a:r>
              <a:rPr lang="it-IT" sz="2800" b="1" dirty="0" smtClean="0">
                <a:solidFill>
                  <a:schemeClr val="tx1"/>
                </a:solidFill>
              </a:rPr>
              <a:t>   </a:t>
            </a:r>
            <a:r>
              <a:rPr lang="it-IT" sz="4800" dirty="0" smtClean="0">
                <a:solidFill>
                  <a:srgbClr val="0AA61D"/>
                </a:solidFill>
              </a:rPr>
              <a:t>*</a:t>
            </a:r>
            <a:endParaRPr lang="it-IT" sz="2800" dirty="0">
              <a:solidFill>
                <a:srgbClr val="0AA61D"/>
              </a:solidFill>
            </a:endParaRPr>
          </a:p>
        </p:txBody>
      </p:sp>
      <p:sp>
        <p:nvSpPr>
          <p:cNvPr id="2" name="Freccia a destra 1"/>
          <p:cNvSpPr/>
          <p:nvPr/>
        </p:nvSpPr>
        <p:spPr bwMode="auto">
          <a:xfrm>
            <a:off x="205670" y="5686425"/>
            <a:ext cx="4907666" cy="341576"/>
          </a:xfrm>
          <a:prstGeom prst="rightArrow">
            <a:avLst/>
          </a:prstGeom>
          <a:gradFill>
            <a:gsLst>
              <a:gs pos="42000">
                <a:srgbClr val="85D38E"/>
              </a:gs>
              <a:gs pos="100000">
                <a:srgbClr val="0AA61D"/>
              </a:gs>
              <a:gs pos="0">
                <a:schemeClr val="bg1"/>
              </a:gs>
            </a:gsLst>
            <a:lin ang="0" scaled="0"/>
          </a:gra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sp>
        <p:nvSpPr>
          <p:cNvPr id="2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79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5"/>
          <p:cNvSpPr txBox="1">
            <a:spLocks noGrp="1"/>
          </p:cNvSpPr>
          <p:nvPr>
            <p:ph idx="1"/>
          </p:nvPr>
        </p:nvSpPr>
        <p:spPr bwMode="auto">
          <a:xfrm>
            <a:off x="533400" y="238125"/>
            <a:ext cx="814228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60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31045" y="2339621"/>
            <a:ext cx="7681910" cy="138499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 </a:t>
            </a:r>
            <a:r>
              <a:rPr lang="it-IT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  <a:p>
            <a:pPr algn="ctr"/>
            <a:r>
              <a:rPr lang="it-IT" sz="4000" b="1" dirty="0" err="1">
                <a:solidFill>
                  <a:schemeClr val="tx1"/>
                </a:solidFill>
              </a:rPr>
              <a:t>S</a:t>
            </a:r>
            <a:r>
              <a:rPr lang="it-IT" sz="4000" b="1" dirty="0" err="1" smtClean="0">
                <a:solidFill>
                  <a:schemeClr val="tx1"/>
                </a:solidFill>
              </a:rPr>
              <a:t>emantic</a:t>
            </a:r>
            <a:r>
              <a:rPr lang="it-IT" sz="4000" b="1" dirty="0" smtClean="0">
                <a:solidFill>
                  <a:schemeClr val="tx1"/>
                </a:solidFill>
              </a:rPr>
              <a:t> </a:t>
            </a:r>
            <a:r>
              <a:rPr lang="it-IT" sz="4000" b="1" dirty="0" err="1" smtClean="0">
                <a:solidFill>
                  <a:schemeClr val="tx1"/>
                </a:solidFill>
              </a:rPr>
              <a:t>class</a:t>
            </a:r>
            <a:r>
              <a:rPr lang="it-IT" sz="4000" b="1" dirty="0" smtClean="0">
                <a:solidFill>
                  <a:schemeClr val="tx1"/>
                </a:solidFill>
              </a:rPr>
              <a:t> ranking </a:t>
            </a:r>
            <a:r>
              <a:rPr lang="it-IT" sz="4000" b="1" dirty="0" err="1" smtClean="0">
                <a:solidFill>
                  <a:schemeClr val="tx1"/>
                </a:solidFill>
              </a:rPr>
              <a:t>quality</a:t>
            </a:r>
            <a:endParaRPr lang="it-IT" sz="4000" b="1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30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74562" y="117676"/>
            <a:ext cx="8669438" cy="923925"/>
          </a:xfrm>
        </p:spPr>
        <p:txBody>
          <a:bodyPr/>
          <a:lstStyle/>
          <a:p>
            <a:pPr algn="ctr"/>
            <a:r>
              <a:rPr lang="it-IT" sz="4800" dirty="0" err="1" smtClean="0"/>
              <a:t>Experimental</a:t>
            </a:r>
            <a:r>
              <a:rPr lang="it-IT" sz="4800" dirty="0" smtClean="0"/>
              <a:t> Setup</a:t>
            </a:r>
            <a:endParaRPr lang="en-US" sz="48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70928"/>
              </p:ext>
            </p:extLst>
          </p:nvPr>
        </p:nvGraphicFramePr>
        <p:xfrm>
          <a:off x="223982" y="1248104"/>
          <a:ext cx="4398818" cy="43049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409"/>
                <a:gridCol w="2199409"/>
              </a:tblGrid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Lexical</a:t>
                      </a:r>
                      <a:r>
                        <a:rPr lang="it-IT" dirty="0" smtClean="0"/>
                        <a:t> predicate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Argument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provide</a:t>
                      </a:r>
                      <a:r>
                        <a:rPr lang="it-IT" dirty="0" smtClean="0"/>
                        <a:t>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minerals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give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birth</a:t>
                      </a:r>
                      <a:r>
                        <a:rPr lang="it-IT" dirty="0" smtClean="0"/>
                        <a:t> to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child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publish</a:t>
                      </a:r>
                      <a:r>
                        <a:rPr lang="it-IT" dirty="0" smtClean="0"/>
                        <a:t>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review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build</a:t>
                      </a:r>
                      <a:r>
                        <a:rPr lang="it-IT" dirty="0" smtClean="0"/>
                        <a:t>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suspence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dirty="0" smtClean="0"/>
                        <a:t>* collide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car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get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stuck</a:t>
                      </a:r>
                      <a:r>
                        <a:rPr lang="it-IT" dirty="0" smtClean="0"/>
                        <a:t> in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traffic</a:t>
                      </a:r>
                      <a:r>
                        <a:rPr lang="it-IT" baseline="0" dirty="0" smtClean="0"/>
                        <a:t> jam</a:t>
                      </a:r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smtClean="0"/>
                        <a:t>reduce</a:t>
                      </a:r>
                      <a:r>
                        <a:rPr lang="it-IT" baseline="0" dirty="0" smtClean="0"/>
                        <a:t>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pollution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16111"/>
          <a:stretch/>
        </p:blipFill>
        <p:spPr>
          <a:xfrm>
            <a:off x="5873672" y="4546094"/>
            <a:ext cx="2349500" cy="140317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45154" y="1153895"/>
            <a:ext cx="3647152" cy="2800767"/>
          </a:xfrm>
          <a:prstGeom prst="rect">
            <a:avLst/>
          </a:prstGeom>
          <a:ln w="57150">
            <a:noFill/>
          </a:ln>
        </p:spPr>
        <p:txBody>
          <a:bodyPr wrap="none" anchor="ctr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3600" b="1" dirty="0" smtClean="0">
                <a:solidFill>
                  <a:srgbClr val="822433"/>
                </a:solidFill>
              </a:rPr>
              <a:t>DATASET 1</a:t>
            </a:r>
          </a:p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 smtClean="0">
                <a:solidFill>
                  <a:srgbClr val="822433"/>
                </a:solidFill>
              </a:rPr>
              <a:t>50 random</a:t>
            </a:r>
          </a:p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 err="1" smtClean="0">
                <a:solidFill>
                  <a:srgbClr val="822433"/>
                </a:solidFill>
              </a:rPr>
              <a:t>lexical</a:t>
            </a:r>
            <a:r>
              <a:rPr lang="it-IT" sz="2800" b="1" dirty="0" smtClean="0">
                <a:solidFill>
                  <a:srgbClr val="822433"/>
                </a:solidFill>
              </a:rPr>
              <a:t> </a:t>
            </a:r>
            <a:r>
              <a:rPr lang="it-IT" sz="2800" b="1" dirty="0" err="1" smtClean="0">
                <a:solidFill>
                  <a:srgbClr val="822433"/>
                </a:solidFill>
              </a:rPr>
              <a:t>predicates</a:t>
            </a:r>
            <a:endParaRPr lang="it-IT" sz="2800" b="1" dirty="0" smtClean="0">
              <a:solidFill>
                <a:srgbClr val="822433"/>
              </a:solidFill>
            </a:endParaRPr>
          </a:p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 smtClean="0">
                <a:solidFill>
                  <a:srgbClr val="822433"/>
                </a:solidFill>
              </a:rPr>
              <a:t>from</a:t>
            </a:r>
            <a:endParaRPr lang="en-US" sz="2800" b="1" dirty="0" smtClean="0">
              <a:solidFill>
                <a:srgbClr val="822433"/>
              </a:solidFill>
            </a:endParaRPr>
          </a:p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rgbClr val="822433"/>
                </a:solidFill>
              </a:rPr>
              <a:t>Oxford Advanced</a:t>
            </a:r>
          </a:p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rgbClr val="822433"/>
                </a:solidFill>
              </a:rPr>
              <a:t>Learner's Dictionary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61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5"/>
          <p:cNvSpPr>
            <a:spLocks noGrp="1"/>
          </p:cNvSpPr>
          <p:nvPr>
            <p:ph idx="1"/>
          </p:nvPr>
        </p:nvSpPr>
        <p:spPr>
          <a:xfrm>
            <a:off x="57150" y="68263"/>
            <a:ext cx="8915400" cy="1303337"/>
          </a:xfrm>
        </p:spPr>
        <p:txBody>
          <a:bodyPr/>
          <a:lstStyle/>
          <a:p>
            <a:pPr marL="0" indent="0" algn="ctr">
              <a:buNone/>
            </a:pPr>
            <a:r>
              <a:rPr lang="it-IT" sz="8000" b="1" dirty="0" smtClean="0">
                <a:solidFill>
                  <a:schemeClr val="tx1"/>
                </a:solidFill>
              </a:rPr>
              <a:t>Precision @ K</a:t>
            </a:r>
            <a:endParaRPr lang="it-IT" sz="6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it-IT" sz="5400" dirty="0" smtClean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19245" y="1671341"/>
            <a:ext cx="2621230" cy="4493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  <a:tabLst>
                <a:tab pos="7172325" algn="l"/>
              </a:tabLst>
            </a:pPr>
            <a:r>
              <a:rPr lang="it-IT" sz="6000" b="1" dirty="0" smtClean="0">
                <a:solidFill>
                  <a:srgbClr val="0070C0"/>
                </a:solidFill>
              </a:rPr>
              <a:t>[Wine]</a:t>
            </a:r>
          </a:p>
          <a:p>
            <a:pPr marL="0" indent="0">
              <a:buFontTx/>
              <a:buNone/>
              <a:tabLst>
                <a:tab pos="7172325" algn="l"/>
              </a:tabLst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>
              <a:tabLst>
                <a:tab pos="7172325" algn="l"/>
              </a:tabLst>
            </a:pPr>
            <a:r>
              <a:rPr lang="it-IT" sz="4400" b="1" dirty="0" smtClean="0">
                <a:solidFill>
                  <a:srgbClr val="0070C0"/>
                </a:solidFill>
              </a:rPr>
              <a:t>[Feeling]</a:t>
            </a:r>
            <a:endParaRPr lang="it-IT" sz="4400" b="1" dirty="0">
              <a:solidFill>
                <a:srgbClr val="0070C0"/>
              </a:solidFill>
            </a:endParaRPr>
          </a:p>
          <a:p>
            <a:pPr marL="0" indent="0">
              <a:buFontTx/>
              <a:buNone/>
              <a:tabLst>
                <a:tab pos="7172325" algn="l"/>
              </a:tabLst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  <a:tabLst>
                <a:tab pos="7172325" algn="l"/>
              </a:tabLst>
            </a:pPr>
            <a:r>
              <a:rPr lang="it-IT" sz="3600" b="1" dirty="0" smtClean="0">
                <a:solidFill>
                  <a:srgbClr val="0070C0"/>
                </a:solidFill>
              </a:rPr>
              <a:t>[Coffee]</a:t>
            </a:r>
          </a:p>
          <a:p>
            <a:pPr marL="0" indent="0">
              <a:buFontTx/>
              <a:buNone/>
              <a:tabLst>
                <a:tab pos="7172325" algn="l"/>
              </a:tabLst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  <a:tabLst>
                <a:tab pos="7172325" algn="l"/>
              </a:tabLst>
            </a:pPr>
            <a:r>
              <a:rPr lang="it-IT" sz="2400" b="1" dirty="0" smtClean="0">
                <a:solidFill>
                  <a:srgbClr val="0070C0"/>
                </a:solidFill>
              </a:rPr>
              <a:t>[Water]</a:t>
            </a:r>
          </a:p>
          <a:p>
            <a:pPr marL="0" indent="0">
              <a:buFontTx/>
              <a:buNone/>
              <a:tabLst>
                <a:tab pos="7172325" algn="l"/>
              </a:tabLst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>
              <a:tabLst>
                <a:tab pos="7172325" algn="l"/>
              </a:tabLst>
            </a:pPr>
            <a:r>
              <a:rPr lang="it-IT" sz="1400" b="1" dirty="0" smtClean="0">
                <a:solidFill>
                  <a:srgbClr val="0070C0"/>
                </a:solidFill>
              </a:rPr>
              <a:t>[</a:t>
            </a:r>
            <a:r>
              <a:rPr lang="it-IT" sz="1400" b="1" dirty="0" err="1" smtClean="0">
                <a:solidFill>
                  <a:srgbClr val="0070C0"/>
                </a:solidFill>
              </a:rPr>
              <a:t>Dairy</a:t>
            </a:r>
            <a:r>
              <a:rPr lang="it-IT" sz="1400" b="1" dirty="0" smtClean="0">
                <a:solidFill>
                  <a:srgbClr val="0070C0"/>
                </a:solidFill>
              </a:rPr>
              <a:t> </a:t>
            </a:r>
            <a:r>
              <a:rPr lang="it-IT" sz="1400" b="1" dirty="0" err="1" smtClean="0">
                <a:solidFill>
                  <a:srgbClr val="0070C0"/>
                </a:solidFill>
              </a:rPr>
              <a:t>product</a:t>
            </a:r>
            <a:r>
              <a:rPr lang="it-IT" sz="1400" b="1" dirty="0" smtClean="0">
                <a:solidFill>
                  <a:srgbClr val="0070C0"/>
                </a:solidFill>
              </a:rPr>
              <a:t>]</a:t>
            </a:r>
            <a:endParaRPr lang="it-IT" sz="1400" b="1" dirty="0">
              <a:solidFill>
                <a:srgbClr val="0070C0"/>
              </a:solidFill>
            </a:endParaRPr>
          </a:p>
          <a:p>
            <a:pPr marL="0" indent="0">
              <a:buFontTx/>
              <a:buNone/>
              <a:tabLst>
                <a:tab pos="7172325" algn="l"/>
              </a:tabLst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  <a:tabLst>
                <a:tab pos="7172325" algn="l"/>
              </a:tabLst>
            </a:pPr>
            <a:r>
              <a:rPr lang="it-IT" sz="1100" b="1" dirty="0" smtClean="0">
                <a:solidFill>
                  <a:srgbClr val="0070C0"/>
                </a:solidFill>
              </a:rPr>
              <a:t>[Country]</a:t>
            </a:r>
          </a:p>
          <a:p>
            <a:pPr marL="0" indent="0">
              <a:buFontTx/>
              <a:buNone/>
              <a:tabLst>
                <a:tab pos="7172325" algn="l"/>
              </a:tabLst>
            </a:pPr>
            <a:endParaRPr lang="it-IT" sz="300" b="1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  <a:tabLst>
                <a:tab pos="7172325" algn="l"/>
              </a:tabLst>
            </a:pPr>
            <a:r>
              <a:rPr lang="it-IT" sz="2400" b="1" dirty="0" smtClean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6" name="Freccia a destra 5"/>
          <p:cNvSpPr/>
          <p:nvPr/>
        </p:nvSpPr>
        <p:spPr bwMode="auto">
          <a:xfrm rot="5400000">
            <a:off x="-988691" y="3471142"/>
            <a:ext cx="3967646" cy="341576"/>
          </a:xfrm>
          <a:prstGeom prst="rightArrow">
            <a:avLst/>
          </a:prstGeom>
          <a:gradFill>
            <a:gsLst>
              <a:gs pos="42000">
                <a:srgbClr val="85D38E"/>
              </a:gs>
              <a:gs pos="100000">
                <a:srgbClr val="0AA61D"/>
              </a:gs>
              <a:gs pos="0">
                <a:schemeClr val="bg1"/>
              </a:gs>
            </a:gsLst>
            <a:lin ang="0" scaled="0"/>
          </a:gra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Rettangolo 6"/>
          <p:cNvSpPr/>
          <p:nvPr/>
        </p:nvSpPr>
        <p:spPr>
          <a:xfrm rot="16200000">
            <a:off x="-1064957" y="3154828"/>
            <a:ext cx="3009157" cy="769441"/>
          </a:xfrm>
          <a:prstGeom prst="rect">
            <a:avLst/>
          </a:prstGeom>
          <a:ln w="57150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4400" dirty="0" err="1" smtClean="0">
                <a:solidFill>
                  <a:schemeClr val="tx1"/>
                </a:solidFill>
              </a:rPr>
              <a:t>Importance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Parentesi graffa aperta 7"/>
          <p:cNvSpPr/>
          <p:nvPr/>
        </p:nvSpPr>
        <p:spPr bwMode="auto">
          <a:xfrm>
            <a:off x="3246145" y="1816100"/>
            <a:ext cx="673100" cy="3060700"/>
          </a:xfrm>
          <a:prstGeom prst="leftBrace">
            <a:avLst>
              <a:gd name="adj1" fmla="val 0"/>
              <a:gd name="adj2" fmla="val 49585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11052" y="2481961"/>
            <a:ext cx="1744387" cy="1631216"/>
          </a:xfrm>
          <a:prstGeom prst="rect">
            <a:avLst/>
          </a:prstGeom>
          <a:ln w="57150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Top K</a:t>
            </a:r>
          </a:p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semantic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classes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715306" y="4635854"/>
            <a:ext cx="2516496" cy="523220"/>
          </a:xfrm>
          <a:prstGeom prst="rect">
            <a:avLst/>
          </a:prstGeom>
          <a:ln w="57150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# </a:t>
            </a:r>
            <a:r>
              <a:rPr lang="it-IT" sz="2800" b="1" dirty="0" err="1">
                <a:solidFill>
                  <a:schemeClr val="tx1"/>
                </a:solidFill>
              </a:rPr>
              <a:t>c</a:t>
            </a:r>
            <a:r>
              <a:rPr lang="it-IT" sz="2800" b="1" dirty="0" err="1" smtClean="0">
                <a:solidFill>
                  <a:schemeClr val="tx1"/>
                </a:solidFill>
              </a:rPr>
              <a:t>orrect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3" name="Connettore 4 16"/>
          <p:cNvCxnSpPr/>
          <p:nvPr/>
        </p:nvCxnSpPr>
        <p:spPr bwMode="auto">
          <a:xfrm>
            <a:off x="7048500" y="5202502"/>
            <a:ext cx="180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6933679" y="5261266"/>
            <a:ext cx="2079749" cy="523220"/>
          </a:xfrm>
          <a:prstGeom prst="rect">
            <a:avLst/>
          </a:prstGeom>
          <a:ln w="57150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K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Segnaposto contenuto 5"/>
          <p:cNvSpPr txBox="1">
            <a:spLocks/>
          </p:cNvSpPr>
          <p:nvPr/>
        </p:nvSpPr>
        <p:spPr bwMode="auto">
          <a:xfrm>
            <a:off x="5204212" y="4935984"/>
            <a:ext cx="2306521" cy="65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P@K =</a:t>
            </a:r>
            <a:endParaRPr lang="it-IT" sz="2000" b="1" dirty="0" smtClean="0">
              <a:solidFill>
                <a:schemeClr val="tx1"/>
              </a:solidFill>
            </a:endParaRPr>
          </a:p>
          <a:p>
            <a:pPr marL="0" indent="0" algn="ctr">
              <a:buFontTx/>
              <a:buNone/>
            </a:pPr>
            <a:endParaRPr lang="it-IT" sz="5400" dirty="0" smtClean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671341"/>
            <a:ext cx="999172" cy="10336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21" y="2916195"/>
            <a:ext cx="597260" cy="59726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63" y="3719406"/>
            <a:ext cx="634758" cy="65664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0" y="4438818"/>
            <a:ext cx="534539" cy="552973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  <p:sp>
        <p:nvSpPr>
          <p:cNvPr id="2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9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5" grpId="0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4800" b="1" dirty="0" err="1" smtClean="0">
                <a:solidFill>
                  <a:schemeClr val="tx1"/>
                </a:solidFill>
              </a:rPr>
              <a:t>cup</a:t>
            </a:r>
            <a:r>
              <a:rPr lang="it-IT" sz="4800" b="1" dirty="0" smtClean="0">
                <a:solidFill>
                  <a:schemeClr val="tx1"/>
                </a:solidFill>
              </a:rPr>
              <a:t> of </a:t>
            </a:r>
            <a:r>
              <a:rPr lang="it-IT" sz="4800" b="1" dirty="0" smtClean="0">
                <a:solidFill>
                  <a:srgbClr val="0AA61D"/>
                </a:solidFill>
              </a:rPr>
              <a:t>*</a:t>
            </a:r>
            <a:endParaRPr lang="it-IT" sz="4800" b="1" dirty="0">
              <a:solidFill>
                <a:srgbClr val="0AA61D"/>
              </a:solidFill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1257300" y="4609639"/>
            <a:ext cx="3920433" cy="1280714"/>
          </a:xfrm>
          <a:prstGeom prst="rect">
            <a:avLst/>
          </a:prstGeom>
          <a:blipFill dpi="0" rotWithShape="1">
            <a:blip r:embed="rId3">
              <a:alphaModFix amt="13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704867" y="1887764"/>
            <a:ext cx="4324333" cy="2047875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5511108" y="2363840"/>
            <a:ext cx="3426053" cy="1622477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953657" y="2686270"/>
                <a:ext cx="1903969" cy="72180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1" i="1" smtClean="0">
                          <a:latin typeface="Cambria Math"/>
                        </a:rPr>
                        <m:t>𝒍𝒊𝒒𝒖𝒊</m:t>
                      </m:r>
                      <m:sSubSup>
                        <m:sSubSupPr>
                          <m:ctrlPr>
                            <a:rPr lang="it-IT" sz="4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40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it-IT" sz="40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40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57" y="2686270"/>
                <a:ext cx="1903969" cy="7218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5029200" y="2911701"/>
                <a:ext cx="4000501" cy="72180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1" i="1" smtClean="0">
                          <a:latin typeface="Cambria Math"/>
                        </a:rPr>
                        <m:t>𝒅𝒂𝒊𝒓𝒚</m:t>
                      </m:r>
                      <m:r>
                        <a:rPr lang="it-IT" sz="4000" b="1" i="1" smtClean="0">
                          <a:latin typeface="Cambria Math"/>
                        </a:rPr>
                        <m:t> </m:t>
                      </m:r>
                      <m:r>
                        <a:rPr lang="it-IT" sz="4000" b="1" i="1" smtClean="0">
                          <a:latin typeface="Cambria Math"/>
                        </a:rPr>
                        <m:t>𝒑𝒓𝒐𝒅𝒖𝒄</m:t>
                      </m:r>
                      <m:sSubSup>
                        <m:sSubSupPr>
                          <m:ctrlPr>
                            <a:rPr lang="it-IT" sz="4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40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it-IT" sz="40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40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4000" b="1" baseline="30000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911701"/>
                <a:ext cx="4000501" cy="7218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2081577" y="4947672"/>
                <a:ext cx="2920815" cy="72180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1" i="1" smtClean="0">
                          <a:latin typeface="Cambria Math"/>
                        </a:rPr>
                        <m:t>𝒄𝒐𝒖𝒏𝒕𝒓</m:t>
                      </m:r>
                      <m:sSubSup>
                        <m:sSubSupPr>
                          <m:ctrlPr>
                            <a:rPr lang="it-IT" sz="4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40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it-IT" sz="40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40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77" y="4947672"/>
                <a:ext cx="2920815" cy="7218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4 16"/>
          <p:cNvCxnSpPr/>
          <p:nvPr/>
        </p:nvCxnSpPr>
        <p:spPr bwMode="auto">
          <a:xfrm flipH="1">
            <a:off x="3086100" y="1628775"/>
            <a:ext cx="455885" cy="107937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ttore 4 16"/>
          <p:cNvCxnSpPr/>
          <p:nvPr/>
        </p:nvCxnSpPr>
        <p:spPr bwMode="auto">
          <a:xfrm>
            <a:off x="5372100" y="1529855"/>
            <a:ext cx="1771650" cy="138184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4 16"/>
          <p:cNvCxnSpPr/>
          <p:nvPr/>
        </p:nvCxnSpPr>
        <p:spPr bwMode="auto">
          <a:xfrm flipH="1">
            <a:off x="3857626" y="1887764"/>
            <a:ext cx="619124" cy="305990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 err="1" smtClean="0"/>
              <a:t>Objective</a:t>
            </a:r>
            <a:r>
              <a:rPr lang="it-IT" sz="3600" dirty="0" smtClean="0"/>
              <a:t>:</a:t>
            </a:r>
            <a:endParaRPr lang="en-US" sz="4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15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21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7150" y="68263"/>
            <a:ext cx="8915400" cy="5672137"/>
          </a:xfrm>
        </p:spPr>
        <p:txBody>
          <a:bodyPr/>
          <a:lstStyle/>
          <a:p>
            <a:pPr marL="0" indent="0" algn="ctr">
              <a:buNone/>
            </a:pPr>
            <a:r>
              <a:rPr lang="it-IT" sz="6600" b="1" dirty="0" err="1" smtClean="0">
                <a:solidFill>
                  <a:schemeClr val="tx1"/>
                </a:solidFill>
              </a:rPr>
              <a:t>Results</a:t>
            </a:r>
            <a:r>
              <a:rPr lang="it-IT" sz="6600" b="1" dirty="0" smtClean="0">
                <a:solidFill>
                  <a:schemeClr val="tx1"/>
                </a:solidFill>
              </a:rPr>
              <a:t> for </a:t>
            </a:r>
            <a:r>
              <a:rPr lang="it-IT" sz="6600" b="1" dirty="0" err="1" smtClean="0">
                <a:solidFill>
                  <a:schemeClr val="tx1"/>
                </a:solidFill>
              </a:rPr>
              <a:t>dataset</a:t>
            </a:r>
            <a:r>
              <a:rPr lang="it-IT" sz="6600" b="1" dirty="0" smtClean="0">
                <a:solidFill>
                  <a:schemeClr val="tx1"/>
                </a:solidFill>
              </a:rPr>
              <a:t> 1</a:t>
            </a:r>
          </a:p>
          <a:p>
            <a:pPr marL="0" indent="0" algn="ctr">
              <a:buNone/>
            </a:pPr>
            <a:endParaRPr lang="it-IT" sz="5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4206898838"/>
              </p:ext>
            </p:extLst>
          </p:nvPr>
        </p:nvGraphicFramePr>
        <p:xfrm>
          <a:off x="647700" y="1549398"/>
          <a:ext cx="8353425" cy="380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contenuto 5"/>
          <p:cNvSpPr>
            <a:spLocks noGrp="1"/>
          </p:cNvSpPr>
          <p:nvPr/>
        </p:nvSpPr>
        <p:spPr bwMode="auto">
          <a:xfrm>
            <a:off x="1114425" y="5349874"/>
            <a:ext cx="5886450" cy="3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K (</a:t>
            </a:r>
            <a:r>
              <a:rPr lang="it-IT" sz="2800" b="1" dirty="0" err="1" smtClean="0">
                <a:solidFill>
                  <a:schemeClr val="tx1"/>
                </a:solidFill>
              </a:rPr>
              <a:t>semantic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classes</a:t>
            </a:r>
            <a:r>
              <a:rPr lang="it-IT" sz="2800" b="1" dirty="0" smtClean="0">
                <a:solidFill>
                  <a:schemeClr val="tx1"/>
                </a:solidFill>
              </a:rPr>
              <a:t>)</a:t>
            </a:r>
            <a:endParaRPr lang="it-IT" sz="1400" b="1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/>
          </a:p>
        </p:txBody>
      </p:sp>
      <p:sp>
        <p:nvSpPr>
          <p:cNvPr id="11" name="Segnaposto contenuto 5"/>
          <p:cNvSpPr>
            <a:spLocks noGrp="1"/>
          </p:cNvSpPr>
          <p:nvPr/>
        </p:nvSpPr>
        <p:spPr bwMode="auto">
          <a:xfrm rot="16200000">
            <a:off x="-1266832" y="3097211"/>
            <a:ext cx="3219450" cy="3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err="1" smtClean="0">
                <a:solidFill>
                  <a:schemeClr val="tx1"/>
                </a:solidFill>
              </a:rPr>
              <a:t>Precision@K</a:t>
            </a:r>
            <a:endParaRPr lang="it-IT" b="1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16111"/>
          <a:stretch/>
        </p:blipFill>
        <p:spPr>
          <a:xfrm>
            <a:off x="7219950" y="4910649"/>
            <a:ext cx="1936928" cy="1156776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04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74562" y="117676"/>
            <a:ext cx="8669438" cy="923925"/>
          </a:xfrm>
        </p:spPr>
        <p:txBody>
          <a:bodyPr/>
          <a:lstStyle/>
          <a:p>
            <a:pPr algn="ctr"/>
            <a:r>
              <a:rPr lang="it-IT" sz="4800" dirty="0" err="1" smtClean="0"/>
              <a:t>Experimental</a:t>
            </a:r>
            <a:r>
              <a:rPr lang="it-IT" sz="4800" dirty="0" smtClean="0"/>
              <a:t> Setup</a:t>
            </a:r>
            <a:endParaRPr lang="en-US" sz="4800" dirty="0"/>
          </a:p>
        </p:txBody>
      </p:sp>
      <p:sp>
        <p:nvSpPr>
          <p:cNvPr id="7" name="Rettangolo 6"/>
          <p:cNvSpPr/>
          <p:nvPr/>
        </p:nvSpPr>
        <p:spPr>
          <a:xfrm>
            <a:off x="4629147" y="2293708"/>
            <a:ext cx="4023858" cy="1938992"/>
          </a:xfrm>
          <a:prstGeom prst="rect">
            <a:avLst/>
          </a:prstGeom>
          <a:ln w="57150">
            <a:noFill/>
          </a:ln>
        </p:spPr>
        <p:txBody>
          <a:bodyPr wrap="none" anchor="ctr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3600" b="1" dirty="0" smtClean="0">
                <a:solidFill>
                  <a:srgbClr val="822433"/>
                </a:solidFill>
              </a:rPr>
              <a:t>DATASET 2</a:t>
            </a:r>
          </a:p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 smtClean="0">
                <a:solidFill>
                  <a:srgbClr val="822433"/>
                </a:solidFill>
              </a:rPr>
              <a:t>24 </a:t>
            </a:r>
            <a:r>
              <a:rPr lang="it-IT" sz="2800" b="1" dirty="0" err="1" smtClean="0">
                <a:solidFill>
                  <a:srgbClr val="822433"/>
                </a:solidFill>
              </a:rPr>
              <a:t>lexical</a:t>
            </a:r>
            <a:r>
              <a:rPr lang="it-IT" sz="2800" b="1" dirty="0" smtClean="0">
                <a:solidFill>
                  <a:srgbClr val="822433"/>
                </a:solidFill>
              </a:rPr>
              <a:t> </a:t>
            </a:r>
            <a:r>
              <a:rPr lang="it-IT" sz="2800" b="1" dirty="0" err="1" smtClean="0">
                <a:solidFill>
                  <a:srgbClr val="822433"/>
                </a:solidFill>
              </a:rPr>
              <a:t>patterns</a:t>
            </a:r>
            <a:endParaRPr lang="it-IT" sz="2800" b="1" dirty="0" smtClean="0">
              <a:solidFill>
                <a:srgbClr val="822433"/>
              </a:solidFill>
            </a:endParaRPr>
          </a:p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 smtClean="0">
                <a:solidFill>
                  <a:srgbClr val="822433"/>
                </a:solidFill>
              </a:rPr>
              <a:t>from</a:t>
            </a:r>
          </a:p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 err="1" smtClean="0">
                <a:solidFill>
                  <a:srgbClr val="822433"/>
                </a:solidFill>
              </a:rPr>
              <a:t>Kozareva</a:t>
            </a:r>
            <a:r>
              <a:rPr lang="it-IT" sz="2800" b="1" dirty="0" smtClean="0">
                <a:solidFill>
                  <a:srgbClr val="822433"/>
                </a:solidFill>
              </a:rPr>
              <a:t> </a:t>
            </a:r>
            <a:r>
              <a:rPr lang="it-IT" sz="2800" b="1" dirty="0">
                <a:solidFill>
                  <a:srgbClr val="822433"/>
                </a:solidFill>
              </a:rPr>
              <a:t>&amp; </a:t>
            </a:r>
            <a:r>
              <a:rPr lang="it-IT" sz="2800" b="1" dirty="0" err="1">
                <a:solidFill>
                  <a:srgbClr val="822433"/>
                </a:solidFill>
              </a:rPr>
              <a:t>Hovy</a:t>
            </a:r>
            <a:r>
              <a:rPr lang="it-IT" sz="2800" b="1" dirty="0">
                <a:solidFill>
                  <a:srgbClr val="822433"/>
                </a:solidFill>
              </a:rPr>
              <a:t> 2010</a:t>
            </a:r>
            <a:endParaRPr lang="it-IT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29189"/>
              </p:ext>
            </p:extLst>
          </p:nvPr>
        </p:nvGraphicFramePr>
        <p:xfrm>
          <a:off x="876300" y="1386067"/>
          <a:ext cx="30480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Lexical</a:t>
                      </a:r>
                      <a:r>
                        <a:rPr lang="it-IT" dirty="0" smtClean="0"/>
                        <a:t> predicate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    work for 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* work</a:t>
                      </a:r>
                      <a:r>
                        <a:rPr lang="it-IT" baseline="0" dirty="0" smtClean="0"/>
                        <a:t> for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     </a:t>
                      </a:r>
                      <a:r>
                        <a:rPr lang="it-IT" dirty="0" err="1" smtClean="0"/>
                        <a:t>fly</a:t>
                      </a:r>
                      <a:r>
                        <a:rPr lang="it-IT" dirty="0" smtClean="0"/>
                        <a:t> to 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* </a:t>
                      </a:r>
                      <a:r>
                        <a:rPr lang="it-IT" dirty="0" err="1" smtClean="0"/>
                        <a:t>fly</a:t>
                      </a:r>
                      <a:r>
                        <a:rPr lang="it-IT" dirty="0" smtClean="0"/>
                        <a:t> 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it-IT" dirty="0" smtClean="0"/>
                        <a:t>     go to 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* go 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it-IT" dirty="0" smtClean="0"/>
                        <a:t>* celebrate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it-IT" dirty="0" smtClean="0"/>
                        <a:t>* </a:t>
                      </a:r>
                      <a:r>
                        <a:rPr lang="it-IT" dirty="0" err="1" smtClean="0"/>
                        <a:t>dress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11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2352540402"/>
              </p:ext>
            </p:extLst>
          </p:nvPr>
        </p:nvGraphicFramePr>
        <p:xfrm>
          <a:off x="685799" y="939800"/>
          <a:ext cx="8293099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contenuto 5"/>
          <p:cNvSpPr>
            <a:spLocks noGrp="1"/>
          </p:cNvSpPr>
          <p:nvPr/>
        </p:nvSpPr>
        <p:spPr bwMode="auto">
          <a:xfrm>
            <a:off x="1409700" y="5486398"/>
            <a:ext cx="5745754" cy="3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K (</a:t>
            </a:r>
            <a:r>
              <a:rPr lang="it-IT" sz="2800" b="1" dirty="0" err="1" smtClean="0">
                <a:solidFill>
                  <a:schemeClr val="tx1"/>
                </a:solidFill>
              </a:rPr>
              <a:t>semantic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classes</a:t>
            </a:r>
            <a:r>
              <a:rPr lang="it-IT" sz="2800" b="1" dirty="0" smtClean="0">
                <a:solidFill>
                  <a:schemeClr val="tx1"/>
                </a:solidFill>
              </a:rPr>
              <a:t>) </a:t>
            </a:r>
            <a:endParaRPr lang="it-IT" sz="2800" b="1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/>
          </a:p>
        </p:txBody>
      </p:sp>
      <p:sp>
        <p:nvSpPr>
          <p:cNvPr id="11" name="Segnaposto contenuto 5"/>
          <p:cNvSpPr>
            <a:spLocks noGrp="1"/>
          </p:cNvSpPr>
          <p:nvPr/>
        </p:nvSpPr>
        <p:spPr bwMode="auto">
          <a:xfrm rot="16200000">
            <a:off x="-1343026" y="3067049"/>
            <a:ext cx="3552823" cy="3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err="1" smtClean="0">
                <a:solidFill>
                  <a:schemeClr val="tx1"/>
                </a:solidFill>
              </a:rPr>
              <a:t>Precision@K</a:t>
            </a:r>
            <a:endParaRPr lang="it-IT" sz="2800" b="1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/>
          </a:p>
        </p:txBody>
      </p:sp>
      <p:sp>
        <p:nvSpPr>
          <p:cNvPr id="2" name="Stella a 5 punte 1"/>
          <p:cNvSpPr/>
          <p:nvPr/>
        </p:nvSpPr>
        <p:spPr bwMode="auto">
          <a:xfrm>
            <a:off x="6647301" y="1837817"/>
            <a:ext cx="165253" cy="143219"/>
          </a:xfrm>
          <a:prstGeom prst="star5">
            <a:avLst/>
          </a:prstGeom>
          <a:solidFill>
            <a:schemeClr val="tx1"/>
          </a:solidFill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Titolo 4"/>
          <p:cNvSpPr txBox="1">
            <a:spLocks/>
          </p:cNvSpPr>
          <p:nvPr/>
        </p:nvSpPr>
        <p:spPr bwMode="auto">
          <a:xfrm>
            <a:off x="7516256" y="3556302"/>
            <a:ext cx="1462643" cy="3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22433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sz="3600" dirty="0" smtClean="0">
                <a:solidFill>
                  <a:schemeClr val="tx1"/>
                </a:solidFill>
              </a:rPr>
              <a:t>K&amp;H</a:t>
            </a:r>
            <a:endParaRPr lang="en-US" sz="2800" dirty="0"/>
          </a:p>
        </p:txBody>
      </p:sp>
      <p:sp>
        <p:nvSpPr>
          <p:cNvPr id="15" name="Stella a 5 punte 14"/>
          <p:cNvSpPr/>
          <p:nvPr/>
        </p:nvSpPr>
        <p:spPr bwMode="auto">
          <a:xfrm>
            <a:off x="7156373" y="3795459"/>
            <a:ext cx="165253" cy="143219"/>
          </a:xfrm>
          <a:prstGeom prst="star5">
            <a:avLst/>
          </a:prstGeom>
          <a:solidFill>
            <a:schemeClr val="tx1"/>
          </a:solidFill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Segnaposto contenuto 5"/>
          <p:cNvSpPr>
            <a:spLocks noGrp="1"/>
          </p:cNvSpPr>
          <p:nvPr>
            <p:ph idx="1"/>
          </p:nvPr>
        </p:nvSpPr>
        <p:spPr>
          <a:xfrm>
            <a:off x="57150" y="68263"/>
            <a:ext cx="8915400" cy="1265237"/>
          </a:xfrm>
        </p:spPr>
        <p:txBody>
          <a:bodyPr/>
          <a:lstStyle/>
          <a:p>
            <a:pPr marL="0" indent="0" algn="ctr">
              <a:buNone/>
            </a:pPr>
            <a:r>
              <a:rPr lang="it-IT" sz="6600" b="1" dirty="0" err="1" smtClean="0">
                <a:solidFill>
                  <a:schemeClr val="tx1"/>
                </a:solidFill>
              </a:rPr>
              <a:t>Results</a:t>
            </a:r>
            <a:r>
              <a:rPr lang="it-IT" sz="6600" b="1" dirty="0" smtClean="0">
                <a:solidFill>
                  <a:schemeClr val="tx1"/>
                </a:solidFill>
              </a:rPr>
              <a:t> for </a:t>
            </a:r>
            <a:r>
              <a:rPr lang="it-IT" sz="6600" b="1" dirty="0" err="1" smtClean="0">
                <a:solidFill>
                  <a:schemeClr val="tx1"/>
                </a:solidFill>
              </a:rPr>
              <a:t>dataset</a:t>
            </a:r>
            <a:r>
              <a:rPr lang="it-IT" sz="6600" b="1" dirty="0" smtClean="0">
                <a:solidFill>
                  <a:schemeClr val="tx1"/>
                </a:solidFill>
              </a:rPr>
              <a:t> 2</a:t>
            </a:r>
            <a:endParaRPr lang="it-IT" sz="5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it-IT" sz="5400" dirty="0" smtClean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sp>
        <p:nvSpPr>
          <p:cNvPr id="16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0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1534" y="2031845"/>
            <a:ext cx="8900933" cy="200054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Evaluation</a:t>
            </a:r>
          </a:p>
          <a:p>
            <a:pPr algn="ctr"/>
            <a:r>
              <a:rPr lang="it-IT" sz="4000" b="1" dirty="0" err="1" smtClean="0">
                <a:solidFill>
                  <a:schemeClr val="tx1"/>
                </a:solidFill>
              </a:rPr>
              <a:t>Argument</a:t>
            </a:r>
            <a:r>
              <a:rPr lang="it-IT" sz="4000" b="1" dirty="0" smtClean="0">
                <a:solidFill>
                  <a:schemeClr val="tx1"/>
                </a:solidFill>
              </a:rPr>
              <a:t> </a:t>
            </a:r>
            <a:r>
              <a:rPr lang="it-IT" sz="4000" b="1" dirty="0" err="1" smtClean="0">
                <a:solidFill>
                  <a:schemeClr val="tx1"/>
                </a:solidFill>
              </a:rPr>
              <a:t>disambiguation</a:t>
            </a:r>
            <a:r>
              <a:rPr lang="it-IT" sz="4000" b="1" dirty="0" smtClean="0">
                <a:solidFill>
                  <a:schemeClr val="tx1"/>
                </a:solidFill>
              </a:rPr>
              <a:t> </a:t>
            </a:r>
            <a:r>
              <a:rPr lang="it-IT" sz="4000" b="1" dirty="0" err="1" smtClean="0">
                <a:solidFill>
                  <a:schemeClr val="tx1"/>
                </a:solidFill>
              </a:rPr>
              <a:t>quality</a:t>
            </a:r>
            <a:endParaRPr lang="it-IT" sz="4000" b="1" dirty="0" smtClean="0">
              <a:solidFill>
                <a:schemeClr val="tx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46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27034"/>
              </p:ext>
            </p:extLst>
          </p:nvPr>
        </p:nvGraphicFramePr>
        <p:xfrm>
          <a:off x="140857" y="1248104"/>
          <a:ext cx="4398818" cy="43049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9409"/>
                <a:gridCol w="2199409"/>
              </a:tblGrid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Lexical</a:t>
                      </a:r>
                      <a:r>
                        <a:rPr lang="it-IT" dirty="0" smtClean="0"/>
                        <a:t> predicate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Argument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provide</a:t>
                      </a:r>
                      <a:r>
                        <a:rPr lang="it-IT" dirty="0" smtClean="0"/>
                        <a:t>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minerals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give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birth</a:t>
                      </a:r>
                      <a:r>
                        <a:rPr lang="it-IT" dirty="0" smtClean="0"/>
                        <a:t> to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child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publish</a:t>
                      </a:r>
                      <a:r>
                        <a:rPr lang="it-IT" dirty="0" smtClean="0"/>
                        <a:t>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review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build</a:t>
                      </a:r>
                      <a:r>
                        <a:rPr lang="it-IT" dirty="0" smtClean="0"/>
                        <a:t>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suspence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it-IT" dirty="0" smtClean="0"/>
                        <a:t>* collide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car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get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stuck</a:t>
                      </a:r>
                      <a:r>
                        <a:rPr lang="it-IT" dirty="0" smtClean="0"/>
                        <a:t> in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traffic</a:t>
                      </a:r>
                      <a:r>
                        <a:rPr lang="it-IT" baseline="0" dirty="0" smtClean="0"/>
                        <a:t> jam</a:t>
                      </a:r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smtClean="0"/>
                        <a:t>reduce</a:t>
                      </a:r>
                      <a:r>
                        <a:rPr lang="it-IT" baseline="0" dirty="0" smtClean="0"/>
                        <a:t>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pollution</a:t>
                      </a:r>
                      <a:endParaRPr lang="en-US" dirty="0"/>
                    </a:p>
                  </a:txBody>
                  <a:tcPr/>
                </a:tc>
              </a:tr>
              <a:tr h="478330">
                <a:tc>
                  <a:txBody>
                    <a:bodyPr/>
                    <a:lstStyle/>
                    <a:p>
                      <a:r>
                        <a:rPr lang="it-IT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16111"/>
          <a:stretch/>
        </p:blipFill>
        <p:spPr>
          <a:xfrm>
            <a:off x="85792" y="177421"/>
            <a:ext cx="1346336" cy="804062"/>
          </a:xfrm>
          <a:prstGeom prst="rect">
            <a:avLst/>
          </a:prstGeom>
        </p:spPr>
      </p:pic>
      <p:sp>
        <p:nvSpPr>
          <p:cNvPr id="7" name="Titolo 4"/>
          <p:cNvSpPr>
            <a:spLocks noGrp="1"/>
          </p:cNvSpPr>
          <p:nvPr>
            <p:ph type="title"/>
          </p:nvPr>
        </p:nvSpPr>
        <p:spPr>
          <a:xfrm>
            <a:off x="474562" y="117676"/>
            <a:ext cx="8669438" cy="923925"/>
          </a:xfrm>
        </p:spPr>
        <p:txBody>
          <a:bodyPr/>
          <a:lstStyle/>
          <a:p>
            <a:pPr algn="ctr"/>
            <a:r>
              <a:rPr lang="it-IT" sz="4800" dirty="0" err="1" smtClean="0"/>
              <a:t>Experimental</a:t>
            </a:r>
            <a:r>
              <a:rPr lang="it-IT" sz="4800" dirty="0" smtClean="0"/>
              <a:t> Setup</a:t>
            </a:r>
            <a:endParaRPr lang="en-US" sz="4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551174" y="1885199"/>
            <a:ext cx="4655442" cy="3970318"/>
          </a:xfrm>
          <a:prstGeom prst="rect">
            <a:avLst/>
          </a:prstGeom>
          <a:ln w="57150">
            <a:noFill/>
          </a:ln>
        </p:spPr>
        <p:txBody>
          <a:bodyPr wrap="none" anchor="ctr">
            <a:spAutoFit/>
          </a:bodyPr>
          <a:lstStyle/>
          <a:p>
            <a:pPr marL="457200" indent="-457200">
              <a:buFont typeface="Arial" pitchFamily="34" charset="0"/>
              <a:buChar char="•"/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>
                <a:solidFill>
                  <a:schemeClr val="tx1"/>
                </a:solidFill>
              </a:rPr>
              <a:t>~ </a:t>
            </a:r>
            <a:r>
              <a:rPr lang="it-IT" sz="2800" b="1" dirty="0" smtClean="0">
                <a:solidFill>
                  <a:srgbClr val="822433"/>
                </a:solidFill>
              </a:rPr>
              <a:t>800 </a:t>
            </a:r>
            <a:r>
              <a:rPr lang="it-IT" sz="2800" b="1" dirty="0" err="1" smtClean="0">
                <a:solidFill>
                  <a:srgbClr val="822433"/>
                </a:solidFill>
              </a:rPr>
              <a:t>lexical</a:t>
            </a:r>
            <a:r>
              <a:rPr lang="it-IT" sz="2800" b="1" dirty="0" smtClean="0">
                <a:solidFill>
                  <a:srgbClr val="822433"/>
                </a:solidFill>
              </a:rPr>
              <a:t> </a:t>
            </a:r>
            <a:r>
              <a:rPr lang="it-IT" sz="2800" b="1" dirty="0" err="1" smtClean="0">
                <a:solidFill>
                  <a:srgbClr val="822433"/>
                </a:solidFill>
              </a:rPr>
              <a:t>predicates</a:t>
            </a:r>
            <a:r>
              <a:rPr lang="it-IT" sz="2800" b="1" dirty="0">
                <a:solidFill>
                  <a:srgbClr val="822433"/>
                </a:solidFill>
              </a:rPr>
              <a:t/>
            </a:r>
            <a:br>
              <a:rPr lang="it-IT" sz="2800" b="1" dirty="0">
                <a:solidFill>
                  <a:srgbClr val="822433"/>
                </a:solidFill>
              </a:rPr>
            </a:br>
            <a:r>
              <a:rPr lang="it-IT" sz="2800" b="1" dirty="0" err="1" smtClean="0">
                <a:solidFill>
                  <a:srgbClr val="822433"/>
                </a:solidFill>
              </a:rPr>
              <a:t>sampled</a:t>
            </a:r>
            <a:r>
              <a:rPr lang="it-IT" sz="2800" b="1" dirty="0" smtClean="0">
                <a:solidFill>
                  <a:srgbClr val="822433"/>
                </a:solidFill>
              </a:rPr>
              <a:t> from the</a:t>
            </a:r>
            <a:br>
              <a:rPr lang="it-IT" sz="2800" b="1" dirty="0" smtClean="0">
                <a:solidFill>
                  <a:srgbClr val="822433"/>
                </a:solidFill>
              </a:rPr>
            </a:br>
            <a:r>
              <a:rPr lang="it-IT" sz="2800" b="1" dirty="0" smtClean="0">
                <a:solidFill>
                  <a:srgbClr val="822433"/>
                </a:solidFill>
              </a:rPr>
              <a:t>Oxford Advanced</a:t>
            </a:r>
            <a:br>
              <a:rPr lang="it-IT" sz="2800" b="1" dirty="0" smtClean="0">
                <a:solidFill>
                  <a:srgbClr val="822433"/>
                </a:solidFill>
              </a:rPr>
            </a:br>
            <a:r>
              <a:rPr lang="it-IT" sz="2800" b="1" dirty="0" err="1" smtClean="0">
                <a:solidFill>
                  <a:srgbClr val="822433"/>
                </a:solidFill>
              </a:rPr>
              <a:t>Learner’s</a:t>
            </a:r>
            <a:r>
              <a:rPr lang="it-IT" sz="2800" b="1" dirty="0" smtClean="0">
                <a:solidFill>
                  <a:srgbClr val="822433"/>
                </a:solidFill>
              </a:rPr>
              <a:t> Dictionary</a:t>
            </a:r>
          </a:p>
          <a:p>
            <a:pPr marL="457200" indent="-457200">
              <a:buFont typeface="Arial" pitchFamily="34" charset="0"/>
              <a:buChar char="•"/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endParaRPr lang="it-IT" sz="2800" b="1" dirty="0">
              <a:solidFill>
                <a:srgbClr val="822433"/>
              </a:solidFill>
            </a:endParaRPr>
          </a:p>
          <a:p>
            <a:pPr marL="457200" indent="-457200">
              <a:buFont typeface="Arial" pitchFamily="34" charset="0"/>
              <a:buChar char="•"/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 smtClean="0">
                <a:solidFill>
                  <a:srgbClr val="822433"/>
                </a:solidFill>
              </a:rPr>
              <a:t>3,245 </a:t>
            </a:r>
            <a:r>
              <a:rPr lang="it-IT" sz="2800" b="1" dirty="0" err="1" smtClean="0">
                <a:solidFill>
                  <a:srgbClr val="822433"/>
                </a:solidFill>
              </a:rPr>
              <a:t>items</a:t>
            </a:r>
            <a:r>
              <a:rPr lang="it-IT" sz="2800" b="1" dirty="0" smtClean="0">
                <a:solidFill>
                  <a:srgbClr val="822433"/>
                </a:solidFill>
              </a:rPr>
              <a:t> </a:t>
            </a:r>
            <a:r>
              <a:rPr lang="it-IT" sz="2800" b="1" dirty="0" err="1" smtClean="0">
                <a:solidFill>
                  <a:srgbClr val="822433"/>
                </a:solidFill>
              </a:rPr>
              <a:t>manually</a:t>
            </a:r>
            <a:r>
              <a:rPr lang="it-IT" sz="2800" b="1" dirty="0" smtClean="0">
                <a:solidFill>
                  <a:srgbClr val="822433"/>
                </a:solidFill>
              </a:rPr>
              <a:t/>
            </a:r>
            <a:br>
              <a:rPr lang="it-IT" sz="2800" b="1" dirty="0" smtClean="0">
                <a:solidFill>
                  <a:srgbClr val="822433"/>
                </a:solidFill>
              </a:rPr>
            </a:br>
            <a:r>
              <a:rPr lang="it-IT" sz="2800" b="1" dirty="0" err="1" smtClean="0">
                <a:solidFill>
                  <a:srgbClr val="822433"/>
                </a:solidFill>
              </a:rPr>
              <a:t>annotated</a:t>
            </a:r>
            <a:r>
              <a:rPr lang="it-IT" sz="2800" b="1" dirty="0" smtClean="0">
                <a:solidFill>
                  <a:srgbClr val="822433"/>
                </a:solidFill>
              </a:rPr>
              <a:t> with the</a:t>
            </a:r>
            <a:br>
              <a:rPr lang="it-IT" sz="2800" b="1" dirty="0" smtClean="0">
                <a:solidFill>
                  <a:srgbClr val="822433"/>
                </a:solidFill>
              </a:rPr>
            </a:br>
            <a:r>
              <a:rPr lang="it-IT" sz="2800" b="1" dirty="0" err="1" smtClean="0">
                <a:solidFill>
                  <a:srgbClr val="822433"/>
                </a:solidFill>
              </a:rPr>
              <a:t>most</a:t>
            </a:r>
            <a:r>
              <a:rPr lang="it-IT" sz="2800" b="1" dirty="0" smtClean="0">
                <a:solidFill>
                  <a:srgbClr val="822433"/>
                </a:solidFill>
              </a:rPr>
              <a:t> </a:t>
            </a:r>
            <a:r>
              <a:rPr lang="it-IT" sz="2800" b="1" dirty="0" err="1" smtClean="0">
                <a:solidFill>
                  <a:srgbClr val="822433"/>
                </a:solidFill>
              </a:rPr>
              <a:t>suitable</a:t>
            </a:r>
            <a:r>
              <a:rPr lang="it-IT" sz="2800" b="1" dirty="0">
                <a:solidFill>
                  <a:srgbClr val="822433"/>
                </a:solidFill>
              </a:rPr>
              <a:t/>
            </a:r>
            <a:br>
              <a:rPr lang="it-IT" sz="2800" b="1" dirty="0">
                <a:solidFill>
                  <a:srgbClr val="822433"/>
                </a:solidFill>
              </a:rPr>
            </a:br>
            <a:r>
              <a:rPr lang="it-IT" sz="2800" b="1" dirty="0" err="1" smtClean="0">
                <a:solidFill>
                  <a:srgbClr val="822433"/>
                </a:solidFill>
              </a:rPr>
              <a:t>semantic</a:t>
            </a:r>
            <a:r>
              <a:rPr lang="it-IT" sz="2800" b="1" dirty="0" smtClean="0">
                <a:solidFill>
                  <a:srgbClr val="822433"/>
                </a:solidFill>
              </a:rPr>
              <a:t> </a:t>
            </a:r>
            <a:r>
              <a:rPr lang="it-IT" sz="2800" b="1" dirty="0" err="1" smtClean="0">
                <a:solidFill>
                  <a:srgbClr val="822433"/>
                </a:solidFill>
              </a:rPr>
              <a:t>class</a:t>
            </a:r>
            <a:endParaRPr lang="it-IT" sz="2800" b="1" dirty="0" smtClean="0">
              <a:solidFill>
                <a:srgbClr val="822433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90758" y="1170327"/>
            <a:ext cx="3933353" cy="646331"/>
          </a:xfrm>
          <a:prstGeom prst="rect">
            <a:avLst/>
          </a:prstGeom>
          <a:ln w="57150">
            <a:noFill/>
          </a:ln>
        </p:spPr>
        <p:txBody>
          <a:bodyPr wrap="square" anchor="ctr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3600" b="1" dirty="0" smtClean="0">
                <a:solidFill>
                  <a:srgbClr val="822433"/>
                </a:solidFill>
              </a:rPr>
              <a:t>DATASET</a:t>
            </a: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77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5"/>
          <p:cNvSpPr txBox="1">
            <a:spLocks/>
          </p:cNvSpPr>
          <p:nvPr/>
        </p:nvSpPr>
        <p:spPr bwMode="auto">
          <a:xfrm>
            <a:off x="57150" y="68263"/>
            <a:ext cx="8915400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it-IT" sz="6600" b="1" dirty="0" err="1" smtClean="0">
                <a:solidFill>
                  <a:schemeClr val="tx1"/>
                </a:solidFill>
              </a:rPr>
              <a:t>Results</a:t>
            </a:r>
            <a:endParaRPr lang="it-IT" sz="6600" b="1" dirty="0" smtClean="0">
              <a:solidFill>
                <a:schemeClr val="tx1"/>
              </a:solidFill>
            </a:endParaRPr>
          </a:p>
          <a:p>
            <a:pPr marL="0" indent="0" algn="ctr">
              <a:buFontTx/>
              <a:buNone/>
            </a:pPr>
            <a:endParaRPr lang="it-IT" sz="5400" dirty="0" smtClean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21881" y="3584722"/>
            <a:ext cx="1945919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</p:txBody>
      </p:sp>
      <p:graphicFrame>
        <p:nvGraphicFramePr>
          <p:cNvPr id="10" name="Grafico 9" title="3,245 items annotated with their most suitable semantic class"/>
          <p:cNvGraphicFramePr/>
          <p:nvPr>
            <p:extLst>
              <p:ext uri="{D42A27DB-BD31-4B8C-83A1-F6EECF244321}">
                <p14:modId xmlns:p14="http://schemas.microsoft.com/office/powerpoint/2010/main" val="2982389996"/>
              </p:ext>
            </p:extLst>
          </p:nvPr>
        </p:nvGraphicFramePr>
        <p:xfrm>
          <a:off x="458764" y="1205936"/>
          <a:ext cx="8416836" cy="486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16111"/>
          <a:stretch/>
        </p:blipFill>
        <p:spPr>
          <a:xfrm>
            <a:off x="7219950" y="4910649"/>
            <a:ext cx="1936928" cy="1156776"/>
          </a:xfrm>
          <a:prstGeom prst="rect">
            <a:avLst/>
          </a:prstGeom>
        </p:spPr>
      </p:pic>
      <p:sp>
        <p:nvSpPr>
          <p:cNvPr id="8" name="Segnaposto contenuto 5"/>
          <p:cNvSpPr>
            <a:spLocks noGrp="1"/>
          </p:cNvSpPr>
          <p:nvPr/>
        </p:nvSpPr>
        <p:spPr bwMode="auto">
          <a:xfrm rot="16200000">
            <a:off x="-1842423" y="3384621"/>
            <a:ext cx="4239149" cy="3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Performance</a:t>
            </a:r>
            <a:endParaRPr lang="it-IT" sz="2800" b="1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sp>
        <p:nvSpPr>
          <p:cNvPr id="11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76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5"/>
          <p:cNvSpPr txBox="1">
            <a:spLocks/>
          </p:cNvSpPr>
          <p:nvPr/>
        </p:nvSpPr>
        <p:spPr bwMode="auto">
          <a:xfrm>
            <a:off x="85725" y="1414722"/>
            <a:ext cx="8915400" cy="10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SPred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  <a:r>
              <a:rPr lang="en-US" sz="3200" dirty="0" smtClean="0"/>
              <a:t> a novel approach to large-scale harvesting of </a:t>
            </a:r>
            <a:r>
              <a:rPr lang="en-US" sz="3200" dirty="0" smtClean="0">
                <a:solidFill>
                  <a:srgbClr val="0070C0"/>
                </a:solidFill>
              </a:rPr>
              <a:t>semantic predicates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dirty="0" err="1" smtClean="0"/>
              <a:t>Contributions</a:t>
            </a:r>
            <a:endParaRPr lang="en-US" sz="48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1034" y="4337029"/>
            <a:ext cx="1284066" cy="157046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832582" y="5134614"/>
            <a:ext cx="1236236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WCL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26" y="4360715"/>
            <a:ext cx="2375949" cy="630783"/>
          </a:xfrm>
          <a:prstGeom prst="rect">
            <a:avLst/>
          </a:prstGeom>
        </p:spPr>
      </p:pic>
      <p:sp>
        <p:nvSpPr>
          <p:cNvPr id="2" name="Croce 1"/>
          <p:cNvSpPr/>
          <p:nvPr/>
        </p:nvSpPr>
        <p:spPr bwMode="auto">
          <a:xfrm>
            <a:off x="1752874" y="4726789"/>
            <a:ext cx="353936" cy="346308"/>
          </a:xfrm>
          <a:prstGeom prst="plus">
            <a:avLst>
              <a:gd name="adj" fmla="val 3939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Croce 11"/>
          <p:cNvSpPr/>
          <p:nvPr/>
        </p:nvSpPr>
        <p:spPr bwMode="auto">
          <a:xfrm>
            <a:off x="4695825" y="4726789"/>
            <a:ext cx="353936" cy="346308"/>
          </a:xfrm>
          <a:prstGeom prst="plus">
            <a:avLst>
              <a:gd name="adj" fmla="val 3939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6182202" y="4790638"/>
            <a:ext cx="353936" cy="639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6182202" y="4927572"/>
            <a:ext cx="353936" cy="639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09" y="4623792"/>
            <a:ext cx="627614" cy="552301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6783850" y="4438277"/>
            <a:ext cx="2217275" cy="92333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 extrusionH="76200">
            <a:extrusionClr>
              <a:schemeClr val="tx1"/>
            </a:extrusion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</a:rPr>
              <a:t>SPred</a:t>
            </a:r>
            <a:endParaRPr lang="it-IT" sz="5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990000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5014027" y="5262618"/>
            <a:ext cx="1097178" cy="173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WordNet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  <p:sp>
        <p:nvSpPr>
          <p:cNvPr id="17" name="Segnaposto contenuto 5"/>
          <p:cNvSpPr txBox="1">
            <a:spLocks/>
          </p:cNvSpPr>
          <p:nvPr/>
        </p:nvSpPr>
        <p:spPr bwMode="auto">
          <a:xfrm>
            <a:off x="902525" y="2436000"/>
            <a:ext cx="8241476" cy="170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 smtClean="0"/>
              <a:t>Novel heuristics for linking arguments</a:t>
            </a:r>
          </a:p>
          <a:p>
            <a:r>
              <a:rPr lang="en-US" sz="2800" dirty="0" smtClean="0"/>
              <a:t>High performance argument classifier</a:t>
            </a:r>
          </a:p>
          <a:p>
            <a:r>
              <a:rPr lang="en-US" sz="2800" dirty="0" smtClean="0"/>
              <a:t>Freely </a:t>
            </a:r>
            <a:r>
              <a:rPr lang="en-US" sz="2800" dirty="0"/>
              <a:t>available d</a:t>
            </a:r>
            <a:r>
              <a:rPr lang="en-US" sz="2800" dirty="0" smtClean="0"/>
              <a:t>ataset of semantic predicates</a:t>
            </a:r>
          </a:p>
        </p:txBody>
      </p:sp>
      <p:sp>
        <p:nvSpPr>
          <p:cNvPr id="2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63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37" y="1913360"/>
            <a:ext cx="2438400" cy="2438400"/>
          </a:xfrm>
        </p:spPr>
      </p:pic>
      <p:sp>
        <p:nvSpPr>
          <p:cNvPr id="8" name="Rettangolo arrotondato 7"/>
          <p:cNvSpPr/>
          <p:nvPr/>
        </p:nvSpPr>
        <p:spPr bwMode="auto">
          <a:xfrm>
            <a:off x="638531" y="4627945"/>
            <a:ext cx="7799413" cy="9375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http</a:t>
            </a:r>
            <a:r>
              <a:rPr lang="it-IT" sz="4000" b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://</a:t>
            </a:r>
            <a:r>
              <a:rPr lang="it-IT" sz="40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lcl.uniroma1.it/spred/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Segnaposto contenuto 5"/>
          <p:cNvSpPr txBox="1">
            <a:spLocks/>
          </p:cNvSpPr>
          <p:nvPr/>
        </p:nvSpPr>
        <p:spPr bwMode="auto">
          <a:xfrm>
            <a:off x="1777092" y="419100"/>
            <a:ext cx="5979490" cy="88849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 sz="2160" b="1" i="0" u="none" strike="noStrike" kern="1200" baseline="0">
                <a:solidFill>
                  <a:srgbClr val="822433"/>
                </a:solidFill>
                <a:latin typeface="+mn-lt"/>
                <a:ea typeface="+mn-ea"/>
                <a:cs typeface="+mn-cs"/>
              </a:defRPr>
            </a:pPr>
            <a:r>
              <a:rPr lang="it-IT" sz="4400" b="1" kern="1200" dirty="0" smtClean="0">
                <a:solidFill>
                  <a:schemeClr val="tx1"/>
                </a:solidFill>
              </a:rPr>
              <a:t>~ 1500 </a:t>
            </a:r>
            <a:r>
              <a:rPr lang="it-IT" sz="4400" b="1" kern="1200" dirty="0" err="1" smtClean="0">
                <a:solidFill>
                  <a:schemeClr val="tx1"/>
                </a:solidFill>
              </a:rPr>
              <a:t>predicates</a:t>
            </a:r>
            <a:endParaRPr lang="it-IT" sz="4400" b="1" kern="1200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0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Thanks or…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358900"/>
            <a:ext cx="362902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617788" y="2009775"/>
            <a:ext cx="398145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1700" b="1">
                <a:solidFill>
                  <a:srgbClr val="292929"/>
                </a:solidFill>
                <a:latin typeface="Arial" charset="0"/>
              </a:rPr>
              <a:t>m     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56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6349" cy="4761"/>
          </a:xfrm>
        </p:grpSpPr>
        <p:sp>
          <p:nvSpPr>
            <p:cNvPr id="16077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350" cy="4762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04" y="1028700"/>
            <a:ext cx="40751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0772" name="Rettangolo 10"/>
          <p:cNvSpPr>
            <a:spLocks noChangeArrowheads="1"/>
          </p:cNvSpPr>
          <p:nvPr/>
        </p:nvSpPr>
        <p:spPr bwMode="auto">
          <a:xfrm>
            <a:off x="1633538" y="5192713"/>
            <a:ext cx="7510462" cy="16652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60773" name="Rettangolo 11"/>
          <p:cNvSpPr>
            <a:spLocks noChangeArrowheads="1"/>
          </p:cNvSpPr>
          <p:nvPr/>
        </p:nvSpPr>
        <p:spPr bwMode="auto">
          <a:xfrm>
            <a:off x="0" y="5716588"/>
            <a:ext cx="6596063" cy="11414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pic>
        <p:nvPicPr>
          <p:cNvPr id="16077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257800"/>
            <a:ext cx="17875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92288" y="2655888"/>
            <a:ext cx="55102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it-IT" sz="2800" b="1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Tiziano Flati</a:t>
            </a:r>
            <a:endParaRPr lang="it-IT" sz="2800" b="1" dirty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endParaRPr lang="it-IT" sz="1000" dirty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it-IT" sz="2600" dirty="0" err="1">
                <a:solidFill>
                  <a:schemeClr val="bg1">
                    <a:lumMod val="85000"/>
                  </a:schemeClr>
                </a:solidFill>
                <a:cs typeface="Arial" charset="0"/>
              </a:rPr>
              <a:t>Linguistic</a:t>
            </a:r>
            <a:r>
              <a:rPr lang="it-IT" sz="2600" dirty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 Computing </a:t>
            </a:r>
            <a:r>
              <a:rPr lang="it-IT" sz="2600" dirty="0" err="1">
                <a:solidFill>
                  <a:schemeClr val="bg1">
                    <a:lumMod val="85000"/>
                  </a:schemeClr>
                </a:solidFill>
                <a:cs typeface="Arial" charset="0"/>
              </a:rPr>
              <a:t>Laboratory</a:t>
            </a:r>
            <a:endParaRPr lang="it-IT" sz="2600" dirty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it-IT" sz="2600" dirty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http://</a:t>
            </a:r>
            <a:r>
              <a:rPr lang="it-IT" sz="26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lcl.uniroma1.it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endParaRPr lang="it-IT" sz="2600" dirty="0" smtClean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it-IT" sz="2600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Joint work with </a:t>
            </a:r>
            <a:r>
              <a:rPr lang="it-IT" sz="2600" b="1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Roberto Navigli</a:t>
            </a:r>
            <a:endParaRPr lang="it-IT" sz="2600" b="1" dirty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endParaRPr lang="it-IT" sz="2800" dirty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17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4"/>
          <p:cNvSpPr>
            <a:spLocks noGrp="1"/>
          </p:cNvSpPr>
          <p:nvPr>
            <p:ph type="title"/>
          </p:nvPr>
        </p:nvSpPr>
        <p:spPr>
          <a:xfrm>
            <a:off x="1" y="13502"/>
            <a:ext cx="9143999" cy="1479630"/>
          </a:xfrm>
        </p:spPr>
        <p:txBody>
          <a:bodyPr/>
          <a:lstStyle/>
          <a:p>
            <a:pPr algn="ctr"/>
            <a:r>
              <a:rPr lang="it-IT" sz="4800" dirty="0" smtClean="0">
                <a:solidFill>
                  <a:schemeClr val="tx1"/>
                </a:solidFill>
              </a:rPr>
              <a:t>Challenge #1:</a:t>
            </a:r>
            <a:r>
              <a:rPr lang="it-IT" sz="4800" dirty="0" smtClean="0"/>
              <a:t> </a:t>
            </a:r>
            <a:r>
              <a:rPr lang="it-IT" sz="4800" dirty="0" err="1" smtClean="0"/>
              <a:t>discovering</a:t>
            </a:r>
            <a:r>
              <a:rPr lang="it-IT" sz="4800" dirty="0" smtClean="0"/>
              <a:t> </a:t>
            </a:r>
            <a:r>
              <a:rPr lang="it-IT" sz="4800" dirty="0" err="1" smtClean="0"/>
              <a:t>representative</a:t>
            </a:r>
            <a:r>
              <a:rPr lang="it-IT" sz="4800" dirty="0" smtClean="0"/>
              <a:t> </a:t>
            </a:r>
            <a:r>
              <a:rPr lang="it-IT" sz="4800" dirty="0" err="1" smtClean="0"/>
              <a:t>arguments</a:t>
            </a:r>
            <a:endParaRPr lang="en-US" sz="4800" dirty="0"/>
          </a:p>
        </p:txBody>
      </p:sp>
      <p:pic>
        <p:nvPicPr>
          <p:cNvPr id="75" name="Immagin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941"/>
            <a:ext cx="9104328" cy="4403184"/>
          </a:xfrm>
          <a:prstGeom prst="rect">
            <a:avLst/>
          </a:prstGeom>
        </p:spPr>
      </p:pic>
      <p:sp>
        <p:nvSpPr>
          <p:cNvPr id="81" name="CasellaDiTesto 80"/>
          <p:cNvSpPr txBox="1"/>
          <p:nvPr/>
        </p:nvSpPr>
        <p:spPr>
          <a:xfrm>
            <a:off x="4829759" y="5193029"/>
            <a:ext cx="1404520" cy="4070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b="1" dirty="0"/>
          </a:p>
        </p:txBody>
      </p:sp>
      <p:sp>
        <p:nvSpPr>
          <p:cNvPr id="82" name="CasellaDiTesto 81"/>
          <p:cNvSpPr txBox="1"/>
          <p:nvPr/>
        </p:nvSpPr>
        <p:spPr>
          <a:xfrm>
            <a:off x="7420559" y="4062729"/>
            <a:ext cx="1404520" cy="4070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b="1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8382000" y="3389629"/>
            <a:ext cx="762000" cy="4070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b="1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2442159" y="5358478"/>
            <a:ext cx="762000" cy="4070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50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/>
              <p:cNvSpPr>
                <a:spLocks noGrp="1"/>
              </p:cNvSpPr>
              <p:nvPr>
                <p:ph idx="1"/>
              </p:nvPr>
            </p:nvSpPr>
            <p:spPr>
              <a:xfrm>
                <a:off x="85724" y="763415"/>
                <a:ext cx="9058275" cy="4380085"/>
              </a:xfrm>
            </p:spPr>
            <p:txBody>
              <a:bodyPr/>
              <a:lstStyle/>
              <a:p>
                <a:r>
                  <a:rPr lang="it-IT" dirty="0" smtClean="0">
                    <a:solidFill>
                      <a:srgbClr val="000000"/>
                    </a:solidFill>
                  </a:rPr>
                  <a:t>Given a (new)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argument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it-IT" dirty="0" smtClean="0">
                    <a:solidFill>
                      <a:srgbClr val="000000"/>
                    </a:solidFill>
                  </a:rPr>
                  <a:t> for the </a:t>
                </a:r>
                <a:r>
                  <a:rPr lang="it-IT" dirty="0" err="1" smtClean="0">
                    <a:solidFill>
                      <a:srgbClr val="000000"/>
                    </a:solidFill>
                  </a:rPr>
                  <a:t>lexical</a:t>
                </a:r>
                <a:r>
                  <a:rPr lang="it-IT" dirty="0" smtClean="0">
                    <a:solidFill>
                      <a:srgbClr val="000000"/>
                    </a:solidFill>
                  </a:rPr>
                  <a:t>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it-IT" dirty="0" smtClean="0"/>
                  <a:t>, </a:t>
                </a:r>
                <a:r>
                  <a:rPr lang="it-IT" dirty="0" err="1" smtClean="0"/>
                  <a:t>s</a:t>
                </a:r>
                <a:r>
                  <a:rPr lang="it-IT" dirty="0" err="1" smtClean="0">
                    <a:solidFill>
                      <a:srgbClr val="000000"/>
                    </a:solidFill>
                  </a:rPr>
                  <a:t>elect</a:t>
                </a:r>
                <a:r>
                  <a:rPr lang="it-IT" dirty="0" smtClean="0"/>
                  <a:t> </a:t>
                </a:r>
                <a:r>
                  <a:rPr lang="it-IT" dirty="0"/>
                  <a:t>the </a:t>
                </a:r>
                <a:r>
                  <a:rPr lang="it-IT" dirty="0" err="1" smtClean="0"/>
                  <a:t>semantic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class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it-IT" dirty="0" smtClean="0">
                    <a:solidFill>
                      <a:srgbClr val="000000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000000"/>
                    </a:solidFill>
                  </a:rPr>
                  <a:t>that</a:t>
                </a:r>
                <a:r>
                  <a:rPr lang="it-IT" dirty="0" smtClean="0">
                    <a:solidFill>
                      <a:srgbClr val="000000"/>
                    </a:solidFill>
                  </a:rPr>
                  <a:t> </a:t>
                </a:r>
                <a:r>
                  <a:rPr lang="it-IT" dirty="0" err="1" smtClean="0">
                    <a:solidFill>
                      <a:srgbClr val="000000"/>
                    </a:solidFill>
                  </a:rPr>
                  <a:t>maximizes</a:t>
                </a:r>
                <a:r>
                  <a:rPr lang="it-IT" dirty="0" smtClean="0">
                    <a:solidFill>
                      <a:srgbClr val="000000"/>
                    </a:solidFill>
                  </a:rPr>
                  <a:t> the </a:t>
                </a:r>
                <a:r>
                  <a:rPr lang="it-IT" b="1" dirty="0" err="1">
                    <a:solidFill>
                      <a:schemeClr val="tx1"/>
                    </a:solidFill>
                  </a:rPr>
                  <a:t>probability</a:t>
                </a:r>
                <a:r>
                  <a:rPr lang="it-IT" b="1" dirty="0">
                    <a:solidFill>
                      <a:schemeClr val="tx1"/>
                    </a:solidFill>
                  </a:rPr>
                  <a:t> </a:t>
                </a:r>
                <a:r>
                  <a:rPr lang="it-IT" b="1" dirty="0" err="1" smtClean="0">
                    <a:solidFill>
                      <a:schemeClr val="tx1"/>
                    </a:solidFill>
                  </a:rPr>
                  <a:t>mixture</a:t>
                </a:r>
                <a:endParaRPr lang="it-IT" dirty="0" smtClean="0">
                  <a:solidFill>
                    <a:srgbClr val="000000"/>
                  </a:solidFill>
                </a:endParaRPr>
              </a:p>
              <a:p>
                <a:endParaRPr lang="it-IT" dirty="0" smtClean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it-IT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it-IT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it-IT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𝒅𝒊𝒔𝒕𝒓</m:t>
                          </m:r>
                        </m:sub>
                      </m:sSub>
                      <m:d>
                        <m:dPr>
                          <m:ctrlP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e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it-IT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it-IT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𝒄𝒍𝒂𝒔𝒔</m:t>
                          </m:r>
                        </m:sub>
                      </m:sSub>
                      <m:d>
                        <m:dPr>
                          <m:ctrlP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e>
                          <m:r>
                            <a:rPr lang="it-IT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it-IT" sz="32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it-IT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4" y="763415"/>
                <a:ext cx="9058275" cy="4380085"/>
              </a:xfrm>
              <a:blipFill rotWithShape="1">
                <a:blip r:embed="rId3"/>
                <a:stretch>
                  <a:fillRect l="-875" t="-974" r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5555849" y="3751897"/>
            <a:ext cx="301946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err="1" smtClean="0"/>
              <a:t>Based</a:t>
            </a:r>
            <a:r>
              <a:rPr lang="it-IT" sz="2400" b="1" dirty="0" smtClean="0"/>
              <a:t> on the </a:t>
            </a:r>
            <a:r>
              <a:rPr lang="it-IT" sz="2400" b="1" dirty="0" err="1" smtClean="0"/>
              <a:t>semantic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class</a:t>
            </a:r>
            <a:r>
              <a:rPr lang="it-IT" sz="2400" b="1" dirty="0" smtClean="0"/>
              <a:t> </a:t>
            </a:r>
            <a:r>
              <a:rPr lang="it-IT" sz="2400" b="1" dirty="0"/>
              <a:t>ranking from </a:t>
            </a:r>
            <a:r>
              <a:rPr lang="it-IT" sz="2400" b="1" dirty="0" smtClean="0"/>
              <a:t>Wikipedia</a:t>
            </a:r>
            <a:endParaRPr lang="en-US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6905" y="3867587"/>
            <a:ext cx="2593019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err="1" smtClean="0"/>
              <a:t>Based</a:t>
            </a:r>
            <a:r>
              <a:rPr lang="it-IT" sz="2400" b="1" dirty="0" smtClean="0"/>
              <a:t> on </a:t>
            </a:r>
            <a:r>
              <a:rPr lang="it-IT" sz="2400" b="1" dirty="0" err="1" smtClean="0"/>
              <a:t>context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occurrences</a:t>
            </a:r>
            <a:r>
              <a:rPr lang="it-IT" sz="2400" b="1" dirty="0" smtClean="0"/>
              <a:t> of the </a:t>
            </a:r>
            <a:r>
              <a:rPr lang="it-IT" sz="2400" b="1" dirty="0" err="1" smtClean="0"/>
              <a:t>argument</a:t>
            </a:r>
            <a:endParaRPr lang="en-US" sz="2400" b="1" dirty="0"/>
          </a:p>
        </p:txBody>
      </p:sp>
      <p:cxnSp>
        <p:nvCxnSpPr>
          <p:cNvPr id="9" name="Connettore 4 16"/>
          <p:cNvCxnSpPr/>
          <p:nvPr/>
        </p:nvCxnSpPr>
        <p:spPr bwMode="auto">
          <a:xfrm flipV="1">
            <a:off x="2057400" y="2714625"/>
            <a:ext cx="1152525" cy="11525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633662" y="1934260"/>
            <a:ext cx="2509838" cy="669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96100" y="1934260"/>
            <a:ext cx="2146300" cy="669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Connettore 4 16"/>
          <p:cNvCxnSpPr/>
          <p:nvPr/>
        </p:nvCxnSpPr>
        <p:spPr bwMode="auto">
          <a:xfrm flipV="1">
            <a:off x="7188201" y="2867024"/>
            <a:ext cx="253999" cy="8477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olo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69275" cy="581025"/>
          </a:xfrm>
        </p:spPr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Argument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classification</a:t>
            </a:r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  <p:sp>
        <p:nvSpPr>
          <p:cNvPr id="14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8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10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linking statistics</a:t>
            </a:r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585015"/>
              </p:ext>
            </p:extLst>
          </p:nvPr>
        </p:nvGraphicFramePr>
        <p:xfrm>
          <a:off x="533400" y="990600"/>
          <a:ext cx="81422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25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6284"/>
          </a:xfrm>
        </p:spPr>
        <p:txBody>
          <a:bodyPr/>
          <a:lstStyle/>
          <a:p>
            <a:pPr algn="ctr"/>
            <a:r>
              <a:rPr lang="it-IT" sz="4800" dirty="0" smtClean="0">
                <a:solidFill>
                  <a:schemeClr val="tx1"/>
                </a:solidFill>
              </a:rPr>
              <a:t>Challenge #2:</a:t>
            </a:r>
            <a:r>
              <a:rPr lang="it-IT" sz="4800" dirty="0" smtClean="0"/>
              <a:t> </a:t>
            </a:r>
            <a:r>
              <a:rPr lang="it-IT" sz="4800" dirty="0" err="1" smtClean="0"/>
              <a:t>inferring</a:t>
            </a:r>
            <a:r>
              <a:rPr lang="it-IT" sz="4800" dirty="0" smtClean="0"/>
              <a:t> </a:t>
            </a:r>
            <a:r>
              <a:rPr lang="it-IT" sz="4800" dirty="0" err="1" smtClean="0"/>
              <a:t>semantic</a:t>
            </a:r>
            <a:r>
              <a:rPr lang="it-IT" sz="4800" dirty="0" smtClean="0"/>
              <a:t> </a:t>
            </a:r>
            <a:r>
              <a:rPr lang="it-IT" sz="4800" dirty="0" err="1" smtClean="0"/>
              <a:t>classes</a:t>
            </a:r>
            <a:endParaRPr lang="en-US" sz="4800" dirty="0"/>
          </a:p>
        </p:txBody>
      </p:sp>
      <p:sp>
        <p:nvSpPr>
          <p:cNvPr id="17" name="Segnaposto contenuto 5"/>
          <p:cNvSpPr>
            <a:spLocks noGrp="1"/>
          </p:cNvSpPr>
          <p:nvPr>
            <p:ph idx="1"/>
          </p:nvPr>
        </p:nvSpPr>
        <p:spPr>
          <a:xfrm>
            <a:off x="-231494" y="1822823"/>
            <a:ext cx="2691576" cy="1075481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b="1" dirty="0" err="1">
                <a:solidFill>
                  <a:schemeClr val="tx1"/>
                </a:solidFill>
              </a:rPr>
              <a:t>c</a:t>
            </a:r>
            <a:r>
              <a:rPr lang="it-IT" sz="4000" b="1" dirty="0" err="1" smtClean="0">
                <a:solidFill>
                  <a:schemeClr val="tx1"/>
                </a:solidFill>
              </a:rPr>
              <a:t>up</a:t>
            </a:r>
            <a:r>
              <a:rPr lang="it-IT" sz="4000" b="1" dirty="0" smtClean="0">
                <a:solidFill>
                  <a:schemeClr val="tx1"/>
                </a:solidFill>
              </a:rPr>
              <a:t> of </a:t>
            </a:r>
            <a:r>
              <a:rPr lang="it-IT" sz="4000" b="1" dirty="0" smtClean="0">
                <a:solidFill>
                  <a:srgbClr val="0AA61D"/>
                </a:solidFill>
              </a:rPr>
              <a:t>*</a:t>
            </a:r>
            <a:endParaRPr lang="it-IT" sz="4000" b="1" dirty="0">
              <a:solidFill>
                <a:srgbClr val="0AA61D"/>
              </a:solidFill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1516284" y="4694243"/>
            <a:ext cx="3661449" cy="1196110"/>
          </a:xfrm>
          <a:prstGeom prst="rect">
            <a:avLst/>
          </a:prstGeom>
          <a:blipFill dpi="0" rotWithShape="1">
            <a:blip r:embed="rId3">
              <a:alphaModFix amt="13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1342663" y="2494604"/>
            <a:ext cx="3686537" cy="1745834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5" name="Rettangolo 24"/>
          <p:cNvSpPr/>
          <p:nvPr/>
        </p:nvSpPr>
        <p:spPr bwMode="auto">
          <a:xfrm>
            <a:off x="5848821" y="2462605"/>
            <a:ext cx="2756280" cy="1305292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Ovale 3"/>
          <p:cNvSpPr/>
          <p:nvPr/>
        </p:nvSpPr>
        <p:spPr bwMode="auto">
          <a:xfrm>
            <a:off x="1145894" y="2360564"/>
            <a:ext cx="4031839" cy="2118971"/>
          </a:xfrm>
          <a:prstGeom prst="ellipse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2489255" y="3137440"/>
                <a:ext cx="1393351" cy="47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/>
                        </a:rPr>
                        <m:t>𝒍𝒊𝒒𝒖𝒊</m:t>
                      </m:r>
                      <m:sSubSup>
                        <m:sSubSupPr>
                          <m:ctrlPr>
                            <a:rPr lang="it-IT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4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24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55" y="3137440"/>
                <a:ext cx="1393351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5893461" y="2897521"/>
                <a:ext cx="2667000" cy="47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/>
                        </a:rPr>
                        <m:t>𝒅𝒂𝒊𝒓𝒚</m:t>
                      </m:r>
                      <m:r>
                        <a:rPr lang="it-IT" sz="2400" b="1" i="1" smtClean="0">
                          <a:latin typeface="Cambria Math"/>
                        </a:rPr>
                        <m:t> </m:t>
                      </m:r>
                      <m:r>
                        <a:rPr lang="it-IT" sz="2400" b="1" i="1" smtClean="0">
                          <a:latin typeface="Cambria Math"/>
                        </a:rPr>
                        <m:t>𝒑𝒓𝒐𝒅𝒖𝒄</m:t>
                      </m:r>
                      <m:sSubSup>
                        <m:sSubSupPr>
                          <m:ctrlPr>
                            <a:rPr lang="it-IT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4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24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400" b="1" baseline="300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461" y="2897521"/>
                <a:ext cx="2667000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2716577" y="5057298"/>
                <a:ext cx="1801029" cy="47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/>
                        </a:rPr>
                        <m:t>𝒄𝒐𝒖𝒏𝒕𝒓</m:t>
                      </m:r>
                      <m:sSubSup>
                        <m:sSubSupPr>
                          <m:ctrlPr>
                            <a:rPr lang="it-IT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4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it-IT" sz="24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577" y="5057298"/>
                <a:ext cx="1801029" cy="470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13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2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1735743" y="3859962"/>
            <a:ext cx="179812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PATTERNS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934084" y="1313612"/>
            <a:ext cx="2766783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it-IT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</a:t>
            </a:r>
            <a:r>
              <a:rPr lang="it-IT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5316450" y="4997939"/>
            <a:ext cx="23246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[</a:t>
            </a:r>
            <a:r>
              <a:rPr lang="it-IT" sz="1400" b="1" dirty="0" err="1">
                <a:solidFill>
                  <a:schemeClr val="tx1"/>
                </a:solidFill>
              </a:rPr>
              <a:t>Resnik</a:t>
            </a:r>
            <a:r>
              <a:rPr lang="it-IT" sz="1400" b="1" dirty="0">
                <a:solidFill>
                  <a:schemeClr val="tx1"/>
                </a:solidFill>
              </a:rPr>
              <a:t> ‘</a:t>
            </a:r>
            <a:r>
              <a:rPr lang="it-IT" sz="1400" b="1" dirty="0" smtClean="0">
                <a:solidFill>
                  <a:schemeClr val="tx1"/>
                </a:solidFill>
              </a:rPr>
              <a:t>96,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Erk</a:t>
            </a:r>
            <a:r>
              <a:rPr lang="it-IT" sz="1400" b="1" dirty="0" smtClean="0">
                <a:solidFill>
                  <a:schemeClr val="tx1"/>
                </a:solidFill>
              </a:rPr>
              <a:t> ‘07,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Chambers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&amp; </a:t>
            </a:r>
            <a:r>
              <a:rPr lang="it-IT" sz="1400" b="1" dirty="0" err="1" smtClean="0">
                <a:solidFill>
                  <a:schemeClr val="tx1"/>
                </a:solidFill>
              </a:rPr>
              <a:t>Jurasky</a:t>
            </a:r>
            <a:r>
              <a:rPr lang="it-IT" sz="1400" b="1" dirty="0" smtClean="0">
                <a:solidFill>
                  <a:schemeClr val="tx1"/>
                </a:solidFill>
              </a:rPr>
              <a:t> ‘10]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636775" y="5002980"/>
            <a:ext cx="19960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[</a:t>
            </a:r>
            <a:r>
              <a:rPr lang="it-IT" sz="1400" b="1" dirty="0" smtClean="0">
                <a:solidFill>
                  <a:schemeClr val="tx1"/>
                </a:solidFill>
              </a:rPr>
              <a:t>Hearst 92,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Kozareva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&amp; </a:t>
            </a:r>
            <a:r>
              <a:rPr lang="it-IT" sz="1400" b="1" dirty="0" err="1" smtClean="0">
                <a:solidFill>
                  <a:schemeClr val="tx1"/>
                </a:solidFill>
              </a:rPr>
              <a:t>Hovy</a:t>
            </a:r>
            <a:r>
              <a:rPr lang="it-IT" sz="1400" b="1" dirty="0" smtClean="0">
                <a:solidFill>
                  <a:schemeClr val="tx1"/>
                </a:solidFill>
              </a:rPr>
              <a:t> ‘10,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Wu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&amp; </a:t>
            </a:r>
            <a:r>
              <a:rPr lang="it-IT" sz="1400" b="1" dirty="0" err="1" smtClean="0">
                <a:solidFill>
                  <a:schemeClr val="tx1"/>
                </a:solidFill>
              </a:rPr>
              <a:t>Weld</a:t>
            </a:r>
            <a:r>
              <a:rPr lang="it-IT" sz="1400" b="1" dirty="0" smtClean="0">
                <a:solidFill>
                  <a:schemeClr val="tx1"/>
                </a:solidFill>
              </a:rPr>
              <a:t> ‘10]</a:t>
            </a:r>
            <a:endParaRPr lang="it-IT" sz="1400" b="1" dirty="0">
              <a:solidFill>
                <a:schemeClr val="tx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5143782" y="657415"/>
            <a:ext cx="2352112" cy="2551231"/>
            <a:chOff x="6293999" y="3187534"/>
            <a:chExt cx="2352112" cy="2551231"/>
          </a:xfrm>
        </p:grpSpPr>
        <p:sp>
          <p:nvSpPr>
            <p:cNvPr id="3" name="O 2"/>
            <p:cNvSpPr/>
            <p:nvPr/>
          </p:nvSpPr>
          <p:spPr bwMode="auto">
            <a:xfrm>
              <a:off x="6479016" y="3187534"/>
              <a:ext cx="1982078" cy="1950865"/>
            </a:xfrm>
            <a:prstGeom prst="flowChartOr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" name="Rettangolo arrotondato 3"/>
            <p:cNvSpPr/>
            <p:nvPr/>
          </p:nvSpPr>
          <p:spPr bwMode="auto">
            <a:xfrm>
              <a:off x="6293999" y="5242574"/>
              <a:ext cx="2352112" cy="496191"/>
            </a:xfrm>
            <a:prstGeom prst="roundRect">
              <a:avLst>
                <a:gd name="adj" fmla="val 50000"/>
              </a:avLst>
            </a:prstGeom>
            <a:solidFill>
              <a:srgbClr val="903838">
                <a:alpha val="38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EAT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Rettangolo arrotondato 6"/>
            <p:cNvSpPr/>
            <p:nvPr/>
          </p:nvSpPr>
          <p:spPr bwMode="auto">
            <a:xfrm>
              <a:off x="6560040" y="4371536"/>
              <a:ext cx="967890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MEAT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Rettangolo arrotondato 7"/>
            <p:cNvSpPr/>
            <p:nvPr/>
          </p:nvSpPr>
          <p:spPr bwMode="auto">
            <a:xfrm>
              <a:off x="6560038" y="3590072"/>
              <a:ext cx="967890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GAS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Rettangolo arrotondato 8"/>
            <p:cNvSpPr/>
            <p:nvPr/>
          </p:nvSpPr>
          <p:spPr bwMode="auto">
            <a:xfrm>
              <a:off x="7412180" y="4374642"/>
              <a:ext cx="967890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FISH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Rettangolo arrotondato 9"/>
            <p:cNvSpPr/>
            <p:nvPr/>
          </p:nvSpPr>
          <p:spPr bwMode="auto">
            <a:xfrm>
              <a:off x="7350712" y="3598540"/>
              <a:ext cx="1183425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ICE CREAM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5130415" y="3880074"/>
            <a:ext cx="2494594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SELECTIONAL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PREFERENCES</a:t>
            </a:r>
          </a:p>
        </p:txBody>
      </p:sp>
      <p:sp>
        <p:nvSpPr>
          <p:cNvPr id="31" name="Rettangolo 30"/>
          <p:cNvSpPr/>
          <p:nvPr/>
        </p:nvSpPr>
        <p:spPr bwMode="auto">
          <a:xfrm>
            <a:off x="5016339" y="152400"/>
            <a:ext cx="2817476" cy="570213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2" name="Rettangolo 31"/>
          <p:cNvSpPr/>
          <p:nvPr/>
        </p:nvSpPr>
        <p:spPr bwMode="auto">
          <a:xfrm>
            <a:off x="832513" y="469900"/>
            <a:ext cx="3218787" cy="5271966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53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5311673" y="4997939"/>
            <a:ext cx="23342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[</a:t>
            </a:r>
            <a:r>
              <a:rPr lang="it-IT" sz="1400" b="1" dirty="0" err="1">
                <a:solidFill>
                  <a:schemeClr val="tx1"/>
                </a:solidFill>
              </a:rPr>
              <a:t>Resnik</a:t>
            </a:r>
            <a:r>
              <a:rPr lang="it-IT" sz="1400" b="1" dirty="0">
                <a:solidFill>
                  <a:schemeClr val="tx1"/>
                </a:solidFill>
              </a:rPr>
              <a:t> ‘</a:t>
            </a:r>
            <a:r>
              <a:rPr lang="it-IT" sz="1400" b="1" dirty="0" smtClean="0">
                <a:solidFill>
                  <a:schemeClr val="tx1"/>
                </a:solidFill>
              </a:rPr>
              <a:t>96,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Erk</a:t>
            </a:r>
            <a:r>
              <a:rPr lang="it-IT" sz="1400" b="1" dirty="0" smtClean="0">
                <a:solidFill>
                  <a:schemeClr val="tx1"/>
                </a:solidFill>
              </a:rPr>
              <a:t> ‘07,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Chambers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&amp; </a:t>
            </a:r>
            <a:r>
              <a:rPr lang="it-IT" sz="1400" b="1" dirty="0" err="1" smtClean="0">
                <a:solidFill>
                  <a:schemeClr val="tx1"/>
                </a:solidFill>
              </a:rPr>
              <a:t>Jurasky</a:t>
            </a:r>
            <a:r>
              <a:rPr lang="it-IT" sz="1400" b="1" dirty="0" smtClean="0">
                <a:solidFill>
                  <a:schemeClr val="tx1"/>
                </a:solidFill>
              </a:rPr>
              <a:t> ‘10]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636775" y="5002980"/>
            <a:ext cx="19960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[</a:t>
            </a:r>
            <a:r>
              <a:rPr lang="it-IT" sz="1400" b="1" dirty="0" smtClean="0">
                <a:solidFill>
                  <a:schemeClr val="tx1"/>
                </a:solidFill>
              </a:rPr>
              <a:t>Hearst 92,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Kozareva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&amp; </a:t>
            </a:r>
            <a:r>
              <a:rPr lang="it-IT" sz="1400" b="1" dirty="0" err="1" smtClean="0">
                <a:solidFill>
                  <a:schemeClr val="tx1"/>
                </a:solidFill>
              </a:rPr>
              <a:t>Hovy</a:t>
            </a:r>
            <a:r>
              <a:rPr lang="it-IT" sz="1400" b="1" dirty="0" smtClean="0">
                <a:solidFill>
                  <a:schemeClr val="tx1"/>
                </a:solidFill>
              </a:rPr>
              <a:t> ‘10,</a:t>
            </a:r>
          </a:p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Wu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&amp; </a:t>
            </a:r>
            <a:r>
              <a:rPr lang="it-IT" sz="1400" b="1" dirty="0" err="1" smtClean="0">
                <a:solidFill>
                  <a:schemeClr val="tx1"/>
                </a:solidFill>
              </a:rPr>
              <a:t>Weld</a:t>
            </a:r>
            <a:r>
              <a:rPr lang="it-IT" sz="1400" b="1" dirty="0" smtClean="0">
                <a:solidFill>
                  <a:schemeClr val="tx1"/>
                </a:solidFill>
              </a:rPr>
              <a:t> ‘10]</a:t>
            </a:r>
            <a:endParaRPr lang="it-IT" sz="1400" b="1" dirty="0">
              <a:solidFill>
                <a:schemeClr val="tx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5143782" y="657415"/>
            <a:ext cx="2352112" cy="2551231"/>
            <a:chOff x="6293999" y="3187534"/>
            <a:chExt cx="2352112" cy="2551231"/>
          </a:xfrm>
        </p:grpSpPr>
        <p:sp>
          <p:nvSpPr>
            <p:cNvPr id="3" name="O 2"/>
            <p:cNvSpPr/>
            <p:nvPr/>
          </p:nvSpPr>
          <p:spPr bwMode="auto">
            <a:xfrm>
              <a:off x="6479016" y="3187534"/>
              <a:ext cx="1982078" cy="1950865"/>
            </a:xfrm>
            <a:prstGeom prst="flowChartOr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" name="Rettangolo arrotondato 3"/>
            <p:cNvSpPr/>
            <p:nvPr/>
          </p:nvSpPr>
          <p:spPr bwMode="auto">
            <a:xfrm>
              <a:off x="6293999" y="5242574"/>
              <a:ext cx="2352112" cy="496191"/>
            </a:xfrm>
            <a:prstGeom prst="roundRect">
              <a:avLst>
                <a:gd name="adj" fmla="val 50000"/>
              </a:avLst>
            </a:prstGeom>
            <a:solidFill>
              <a:srgbClr val="903838">
                <a:alpha val="38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EAT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Rettangolo arrotondato 6"/>
            <p:cNvSpPr/>
            <p:nvPr/>
          </p:nvSpPr>
          <p:spPr bwMode="auto">
            <a:xfrm>
              <a:off x="6560040" y="4371536"/>
              <a:ext cx="967890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MEAT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Rettangolo arrotondato 7"/>
            <p:cNvSpPr/>
            <p:nvPr/>
          </p:nvSpPr>
          <p:spPr bwMode="auto">
            <a:xfrm>
              <a:off x="6560038" y="3590072"/>
              <a:ext cx="967890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GAS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Rettangolo arrotondato 8"/>
            <p:cNvSpPr/>
            <p:nvPr/>
          </p:nvSpPr>
          <p:spPr bwMode="auto">
            <a:xfrm>
              <a:off x="7412180" y="4374642"/>
              <a:ext cx="967890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FISH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Rettangolo arrotondato 9"/>
            <p:cNvSpPr/>
            <p:nvPr/>
          </p:nvSpPr>
          <p:spPr bwMode="auto">
            <a:xfrm>
              <a:off x="7350712" y="3598540"/>
              <a:ext cx="1183425" cy="421716"/>
            </a:xfrm>
            <a:prstGeom prst="roundRect">
              <a:avLst>
                <a:gd name="adj" fmla="val 50000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-128"/>
                </a:rPr>
                <a:t>ICE CREAM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5130415" y="3880074"/>
            <a:ext cx="2494594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SELECTIONAL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PREFERENCES</a:t>
            </a:r>
          </a:p>
        </p:txBody>
      </p:sp>
      <p:sp>
        <p:nvSpPr>
          <p:cNvPr id="31" name="Rettangolo 30"/>
          <p:cNvSpPr/>
          <p:nvPr/>
        </p:nvSpPr>
        <p:spPr bwMode="auto">
          <a:xfrm>
            <a:off x="5016339" y="152400"/>
            <a:ext cx="2735589" cy="55892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735743" y="3859962"/>
            <a:ext cx="179812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PATTERNS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34084" y="1313612"/>
            <a:ext cx="2766783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it-IT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</a:t>
            </a:r>
            <a:r>
              <a:rPr lang="it-IT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64A2C-BAD0-4EC6-B7FE-EF505046D980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17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219199" y="6148388"/>
            <a:ext cx="4314701" cy="4572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SPred</a:t>
            </a:r>
            <a:r>
              <a:rPr lang="en-US" b="1" dirty="0" smtClean="0"/>
              <a:t>: Large-scale Harvesting of Semantic Predicates</a:t>
            </a:r>
          </a:p>
          <a:p>
            <a:pPr>
              <a:defRPr/>
            </a:pPr>
            <a:r>
              <a:rPr lang="en-US" dirty="0" err="1" smtClean="0"/>
              <a:t>Flati</a:t>
            </a:r>
            <a:r>
              <a:rPr lang="en-US" dirty="0" smtClean="0"/>
              <a:t>, </a:t>
            </a:r>
            <a:r>
              <a:rPr lang="en-US" dirty="0" err="1" smtClean="0"/>
              <a:t>Navigli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0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22433"/>
    </a:dk1>
    <a:lt1>
      <a:srgbClr val="FFFFFF"/>
    </a:lt1>
    <a:dk2>
      <a:srgbClr val="822433"/>
    </a:dk2>
    <a:lt2>
      <a:srgbClr val="808080"/>
    </a:lt2>
    <a:accent1>
      <a:srgbClr val="BBE0E3"/>
    </a:accent1>
    <a:accent2>
      <a:srgbClr val="FFFF00"/>
    </a:accent2>
    <a:accent3>
      <a:srgbClr val="FFFFFF"/>
    </a:accent3>
    <a:accent4>
      <a:srgbClr val="6E1D2A"/>
    </a:accent4>
    <a:accent5>
      <a:srgbClr val="DAEDEF"/>
    </a:accent5>
    <a:accent6>
      <a:srgbClr val="E7E700"/>
    </a:accent6>
    <a:hlink>
      <a:srgbClr val="0000FF"/>
    </a:hlink>
    <a:folHlink>
      <a:srgbClr val="FF0000"/>
    </a:folHlink>
  </a:clrScheme>
  <a:fontScheme name="la sapienz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822433"/>
    </a:dk1>
    <a:lt1>
      <a:srgbClr val="FFFFFF"/>
    </a:lt1>
    <a:dk2>
      <a:srgbClr val="822433"/>
    </a:dk2>
    <a:lt2>
      <a:srgbClr val="808080"/>
    </a:lt2>
    <a:accent1>
      <a:srgbClr val="BBE0E3"/>
    </a:accent1>
    <a:accent2>
      <a:srgbClr val="FFFF00"/>
    </a:accent2>
    <a:accent3>
      <a:srgbClr val="FFFFFF"/>
    </a:accent3>
    <a:accent4>
      <a:srgbClr val="6E1D2A"/>
    </a:accent4>
    <a:accent5>
      <a:srgbClr val="DAEDEF"/>
    </a:accent5>
    <a:accent6>
      <a:srgbClr val="E7E700"/>
    </a:accent6>
    <a:hlink>
      <a:srgbClr val="0000FF"/>
    </a:hlink>
    <a:folHlink>
      <a:srgbClr val="FF0000"/>
    </a:folHlink>
  </a:clrScheme>
  <a:fontScheme name="la sapienz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822433"/>
    </a:dk1>
    <a:lt1>
      <a:srgbClr val="FFFFFF"/>
    </a:lt1>
    <a:dk2>
      <a:srgbClr val="822433"/>
    </a:dk2>
    <a:lt2>
      <a:srgbClr val="808080"/>
    </a:lt2>
    <a:accent1>
      <a:srgbClr val="BBE0E3"/>
    </a:accent1>
    <a:accent2>
      <a:srgbClr val="FFFF00"/>
    </a:accent2>
    <a:accent3>
      <a:srgbClr val="FFFFFF"/>
    </a:accent3>
    <a:accent4>
      <a:srgbClr val="6E1D2A"/>
    </a:accent4>
    <a:accent5>
      <a:srgbClr val="DAEDEF"/>
    </a:accent5>
    <a:accent6>
      <a:srgbClr val="E7E700"/>
    </a:accent6>
    <a:hlink>
      <a:srgbClr val="0000FF"/>
    </a:hlink>
    <a:folHlink>
      <a:srgbClr val="FF0000"/>
    </a:folHlink>
  </a:clrScheme>
  <a:fontScheme name="la sapienz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31248</TotalTime>
  <Words>3213</Words>
  <Application>Microsoft Office PowerPoint</Application>
  <PresentationFormat>Presentazione su schermo (4:3)</PresentationFormat>
  <Paragraphs>798</Paragraphs>
  <Slides>61</Slides>
  <Notes>50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2" baseType="lpstr">
      <vt:lpstr>la sapienza</vt:lpstr>
      <vt:lpstr>SPred: Large-scale Harvesting of Semantic Predicates</vt:lpstr>
      <vt:lpstr>Presentazione standard di PowerPoint</vt:lpstr>
      <vt:lpstr>Presentazione standard di PowerPoint</vt:lpstr>
      <vt:lpstr>Presentazione standard di PowerPoint</vt:lpstr>
      <vt:lpstr>Objective:</vt:lpstr>
      <vt:lpstr>Challenge #1: discovering representative arguments</vt:lpstr>
      <vt:lpstr>Challenge #2: inferring semantic classes</vt:lpstr>
      <vt:lpstr>Presentazione standard di PowerPoint</vt:lpstr>
      <vt:lpstr>Presentazione standard di PowerPoint</vt:lpstr>
      <vt:lpstr>Presentazione standard di PowerPoint</vt:lpstr>
      <vt:lpstr>Challenge #2: inferring semantic classes</vt:lpstr>
      <vt:lpstr>Challenge #2: inferring semantic classes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Example output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Wikipedians will occasionally link the arguments for us</vt:lpstr>
      <vt:lpstr>Problem #1: Not many arguments are linked</vt:lpstr>
      <vt:lpstr>Problem #1: Not many arguments are linked</vt:lpstr>
      <vt:lpstr>1st heuristic: One sense per page</vt:lpstr>
      <vt:lpstr>2nd heuristic: Trust the inventory</vt:lpstr>
      <vt:lpstr>Problem #2: Same argument linked to multiple pages</vt:lpstr>
      <vt:lpstr>Research question #2: How to determine which WordNet concepts best represent Wikipedia pages?</vt:lpstr>
      <vt:lpstr>BabelNet: a mapping from Wikipedia pages to concepts</vt:lpstr>
      <vt:lpstr>Argument mapping</vt:lpstr>
      <vt:lpstr>Argument mapping</vt:lpstr>
      <vt:lpstr>Argument mapping: hypernym extraction</vt:lpstr>
      <vt:lpstr>Argument mapping: an example</vt:lpstr>
      <vt:lpstr>Presentazione standard di PowerPoint</vt:lpstr>
      <vt:lpstr>Presentazione standard di PowerPoint</vt:lpstr>
      <vt:lpstr>Generalization to semantic classes</vt:lpstr>
      <vt:lpstr>Generalization to semantic classes</vt:lpstr>
      <vt:lpstr>Generalization to semantic classes</vt:lpstr>
      <vt:lpstr>Presentazione standard di PowerPoint</vt:lpstr>
      <vt:lpstr>Presentazione standard di PowerPoint</vt:lpstr>
      <vt:lpstr>Presentazione standard di PowerPoint</vt:lpstr>
      <vt:lpstr>Experimental Setup</vt:lpstr>
      <vt:lpstr>Presentazione standard di PowerPoint</vt:lpstr>
      <vt:lpstr>Presentazione standard di PowerPoint</vt:lpstr>
      <vt:lpstr>Experimental Setup</vt:lpstr>
      <vt:lpstr>Presentazione standard di PowerPoint</vt:lpstr>
      <vt:lpstr>Presentazione standard di PowerPoint</vt:lpstr>
      <vt:lpstr>Experimental Setup</vt:lpstr>
      <vt:lpstr>Presentazione standard di PowerPoint</vt:lpstr>
      <vt:lpstr>Contributions</vt:lpstr>
      <vt:lpstr>Presentazione standard di PowerPoint</vt:lpstr>
      <vt:lpstr>Thanks or…</vt:lpstr>
      <vt:lpstr>Presentazione standard di PowerPoint</vt:lpstr>
      <vt:lpstr>Argument classification</vt:lpstr>
      <vt:lpstr>Argument linking statistics</vt:lpstr>
    </vt:vector>
  </TitlesOfParts>
  <Company>- -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Antonio</cp:lastModifiedBy>
  <cp:revision>1847</cp:revision>
  <cp:lastPrinted>2013-07-27T16:44:04Z</cp:lastPrinted>
  <dcterms:created xsi:type="dcterms:W3CDTF">2006-11-20T16:13:10Z</dcterms:created>
  <dcterms:modified xsi:type="dcterms:W3CDTF">2013-10-04T13:26:35Z</dcterms:modified>
</cp:coreProperties>
</file>