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73"/>
  </p:notesMasterIdLst>
  <p:sldIdLst>
    <p:sldId id="343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77" r:id="rId17"/>
    <p:sldId id="359" r:id="rId18"/>
    <p:sldId id="360" r:id="rId19"/>
    <p:sldId id="361" r:id="rId20"/>
    <p:sldId id="373" r:id="rId21"/>
    <p:sldId id="374" r:id="rId22"/>
    <p:sldId id="375" r:id="rId23"/>
    <p:sldId id="376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279" r:id="rId32"/>
    <p:sldId id="280" r:id="rId33"/>
    <p:sldId id="330" r:id="rId34"/>
    <p:sldId id="281" r:id="rId35"/>
    <p:sldId id="282" r:id="rId36"/>
    <p:sldId id="283" r:id="rId37"/>
    <p:sldId id="336" r:id="rId38"/>
    <p:sldId id="337" r:id="rId39"/>
    <p:sldId id="285" r:id="rId40"/>
    <p:sldId id="286" r:id="rId41"/>
    <p:sldId id="329" r:id="rId42"/>
    <p:sldId id="288" r:id="rId43"/>
    <p:sldId id="289" r:id="rId44"/>
    <p:sldId id="290" r:id="rId45"/>
    <p:sldId id="291" r:id="rId46"/>
    <p:sldId id="341" r:id="rId47"/>
    <p:sldId id="342" r:id="rId48"/>
    <p:sldId id="296" r:id="rId49"/>
    <p:sldId id="297" r:id="rId50"/>
    <p:sldId id="298" r:id="rId51"/>
    <p:sldId id="299" r:id="rId52"/>
    <p:sldId id="300" r:id="rId53"/>
    <p:sldId id="301" r:id="rId54"/>
    <p:sldId id="33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38" r:id="rId69"/>
    <p:sldId id="316" r:id="rId70"/>
    <p:sldId id="317" r:id="rId71"/>
    <p:sldId id="318" r:id="rId7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36" autoAdjust="0"/>
  </p:normalViewPr>
  <p:slideViewPr>
    <p:cSldViewPr>
      <p:cViewPr varScale="1">
        <p:scale>
          <a:sx n="106" d="100"/>
          <a:sy n="106" d="100"/>
        </p:scale>
        <p:origin x="-1092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3165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/>
              <a:t>Hi everybody…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/>
              <a:t>Joint work with …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/>
              <a:t>At </a:t>
            </a:r>
            <a:r>
              <a:rPr lang="en-GB" dirty="0" err="1"/>
              <a:t>Sapienza</a:t>
            </a:r>
            <a:endParaRPr lang="en-GB" dirty="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/>
              <a:t>Work funded by </a:t>
            </a:r>
            <a:r>
              <a:rPr lang="en-GB" dirty="0" err="1"/>
              <a:t>erc</a:t>
            </a:r>
            <a:endParaRPr lang="en-GB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apply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iterative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algorithm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,  </a:t>
            </a:r>
            <a:r>
              <a:rPr lang="it-IT" baseline="0" dirty="0" err="1" smtClean="0"/>
              <a:t>exploiting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taxonomy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builds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taxonomy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from</a:t>
            </a:r>
            <a:r>
              <a:rPr lang="it-IT" baseline="0" dirty="0" smtClean="0"/>
              <a:t> scratch and </a:t>
            </a:r>
            <a:r>
              <a:rPr lang="it-IT" baseline="0" dirty="0" err="1" smtClean="0"/>
              <a:t>wile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doing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uses</a:t>
            </a:r>
            <a:r>
              <a:rPr lang="it-IT" baseline="0" dirty="0" smtClean="0"/>
              <a:t> the information </a:t>
            </a:r>
            <a:r>
              <a:rPr lang="it-IT" baseline="0" dirty="0" err="1" smtClean="0"/>
              <a:t>found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taxonomy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built</a:t>
            </a:r>
            <a:r>
              <a:rPr lang="it-IT" baseline="0" dirty="0" smtClean="0"/>
              <a:t> so far,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enrich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taxonomy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can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done</a:t>
            </a:r>
            <a:r>
              <a:rPr lang="it-IT" dirty="0" smtClean="0"/>
              <a:t> </a:t>
            </a:r>
            <a:r>
              <a:rPr lang="it-IT" dirty="0" err="1" smtClean="0"/>
              <a:t>thanks</a:t>
            </a:r>
            <a:r>
              <a:rPr lang="it-IT" baseline="0" dirty="0" smtClean="0"/>
              <a:t> </a:t>
            </a:r>
            <a:r>
              <a:rPr lang="it-IT" dirty="0" err="1" smtClean="0"/>
              <a:t>to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edges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connecting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taxonomies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categorizing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wikipedia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in a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 This procedure will be clearer explained later in the presentation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At the end </a:t>
            </a:r>
            <a:r>
              <a:rPr lang="it-IT" dirty="0" err="1" smtClean="0"/>
              <a:t>of</a:t>
            </a:r>
            <a:r>
              <a:rPr lang="it-IT" dirty="0" smtClean="0"/>
              <a:t> the iterative </a:t>
            </a:r>
            <a:r>
              <a:rPr lang="it-IT" dirty="0" err="1" smtClean="0"/>
              <a:t>method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refine</a:t>
            </a:r>
            <a:r>
              <a:rPr lang="it-IT" dirty="0" smtClean="0"/>
              <a:t> the </a:t>
            </a:r>
            <a:r>
              <a:rPr lang="it-IT" dirty="0" err="1" smtClean="0"/>
              <a:t>built</a:t>
            </a:r>
            <a:r>
              <a:rPr lang="it-IT" dirty="0" smtClean="0"/>
              <a:t> </a:t>
            </a:r>
            <a:r>
              <a:rPr lang="it-IT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taxonomy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covering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additional</a:t>
            </a:r>
            <a:r>
              <a:rPr lang="it-IT" baseline="0" dirty="0" smtClean="0"/>
              <a:t> 50% 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smtClean="0"/>
              <a:t>(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means</a:t>
            </a:r>
            <a:r>
              <a:rPr lang="it-IT" baseline="0" dirty="0" smtClean="0"/>
              <a:t> 2 </a:t>
            </a:r>
            <a:r>
              <a:rPr lang="it-IT" baseline="0" dirty="0" err="1" smtClean="0"/>
              <a:t>thousand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hundred</a:t>
            </a:r>
            <a:r>
              <a:rPr lang="it-IT" baseline="0" dirty="0" smtClean="0"/>
              <a:t> more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)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Shape 4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</a:t>
            </a:r>
            <a:r>
              <a:rPr lang="it-IT" b="1" baseline="0" dirty="0" smtClean="0"/>
              <a:t>self </a:t>
            </a:r>
            <a:r>
              <a:rPr lang="it-IT" b="1" baseline="0" dirty="0" err="1" smtClean="0"/>
              <a:t>contained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approach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</a:t>
            </a:r>
            <a:r>
              <a:rPr lang="it-IT" baseline="0" dirty="0" smtClean="0"/>
              <a:t> no </a:t>
            </a:r>
            <a:r>
              <a:rPr lang="it-IT" b="1" baseline="0" dirty="0" err="1" smtClean="0"/>
              <a:t>external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resources</a:t>
            </a:r>
            <a:r>
              <a:rPr lang="it-IT" b="1" baseline="0" dirty="0" smtClean="0"/>
              <a:t> </a:t>
            </a:r>
            <a:r>
              <a:rPr lang="it-IT" baseline="0" dirty="0" smtClean="0"/>
              <a:t>(</a:t>
            </a:r>
            <a:r>
              <a:rPr lang="it-IT" baseline="0" dirty="0" err="1" smtClean="0"/>
              <a:t>such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wordnet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babelnet</a:t>
            </a:r>
            <a:r>
              <a:rPr lang="it-IT" baseline="0" dirty="0" smtClean="0"/>
              <a:t>).</a:t>
            </a:r>
          </a:p>
          <a:p>
            <a:pPr>
              <a:spcBef>
                <a:spcPts val="0"/>
              </a:spcBef>
              <a:buNone/>
            </a:pPr>
            <a:r>
              <a:rPr lang="it-IT" b="1" baseline="0" dirty="0" err="1" smtClean="0"/>
              <a:t>Builds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simoultaneously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two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taxonomy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wikipedia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achieving</a:t>
            </a:r>
            <a:r>
              <a:rPr lang="it-IT" baseline="0" dirty="0" smtClean="0"/>
              <a:t> </a:t>
            </a:r>
            <a:r>
              <a:rPr lang="it-IT" b="1" baseline="0" dirty="0" smtClean="0"/>
              <a:t>state </a:t>
            </a:r>
            <a:r>
              <a:rPr lang="it-IT" b="1" baseline="0" dirty="0" err="1" smtClean="0"/>
              <a:t>of</a:t>
            </a:r>
            <a:r>
              <a:rPr lang="it-IT" b="1" baseline="0" dirty="0" smtClean="0"/>
              <a:t> the art </a:t>
            </a:r>
            <a:r>
              <a:rPr lang="it-IT" b="1" baseline="0" dirty="0" err="1" smtClean="0"/>
              <a:t>results</a:t>
            </a:r>
            <a:r>
              <a:rPr lang="it-IT" b="1" baseline="0" dirty="0" smtClean="0"/>
              <a:t> </a:t>
            </a:r>
            <a:r>
              <a:rPr lang="it-IT" baseline="0" dirty="0" err="1" smtClean="0"/>
              <a:t>when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compared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resources</a:t>
            </a: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dirty="0" smtClean="0"/>
              <a:t>So now I want to go into details</a:t>
            </a:r>
            <a:r>
              <a:rPr lang="en-US" baseline="0" dirty="0" smtClean="0"/>
              <a:t> about the first phase.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aims at building a taxonomy for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pages,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first assume,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according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wikipedia</a:t>
            </a:r>
            <a:r>
              <a:rPr lang="it-IT" baseline="0" dirty="0" smtClean="0"/>
              <a:t> guide </a:t>
            </a:r>
            <a:r>
              <a:rPr lang="it-IT" baseline="0" dirty="0" err="1" smtClean="0"/>
              <a:t>lines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the first </a:t>
            </a:r>
            <a:r>
              <a:rPr lang="it-IT" baseline="0" dirty="0" err="1" smtClean="0"/>
              <a:t>sentence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good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definition</a:t>
            </a:r>
            <a:r>
              <a:rPr lang="it-IT" baseline="0" dirty="0" smtClean="0"/>
              <a:t> (or </a:t>
            </a:r>
            <a:r>
              <a:rPr lang="it-IT" baseline="0" dirty="0" err="1" smtClean="0"/>
              <a:t>gloss</a:t>
            </a:r>
            <a:r>
              <a:rPr lang="it-IT" baseline="0" dirty="0" smtClean="0"/>
              <a:t>)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.</a:t>
            </a:r>
          </a:p>
          <a:p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“</a:t>
            </a:r>
            <a:r>
              <a:rPr lang="it-IT" baseline="0" dirty="0" err="1" smtClean="0"/>
              <a:t>Scrooge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mcduck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cartoon </a:t>
            </a:r>
            <a:r>
              <a:rPr lang="it-IT" baseline="0" dirty="0" err="1" smtClean="0"/>
              <a:t>character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created</a:t>
            </a:r>
            <a:r>
              <a:rPr lang="it-IT" baseline="0" dirty="0" smtClean="0"/>
              <a:t> in 1947 …..”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gloss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Scrooge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McDuck</a:t>
            </a:r>
            <a:r>
              <a:rPr lang="it-IT" baseline="0" dirty="0" smtClean="0"/>
              <a:t>.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exploit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definition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order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extract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correct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.</a:t>
            </a:r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divided</a:t>
            </a:r>
            <a:r>
              <a:rPr lang="it-IT" dirty="0" smtClean="0"/>
              <a:t> in 2 </a:t>
            </a:r>
            <a:r>
              <a:rPr lang="it-IT" dirty="0" err="1" smtClean="0"/>
              <a:t>sub-steps</a:t>
            </a:r>
            <a:r>
              <a:rPr lang="it-IT" dirty="0" smtClean="0"/>
              <a:t>, the </a:t>
            </a:r>
            <a:r>
              <a:rPr lang="it-IT" dirty="0" err="1" smtClean="0"/>
              <a:t>syntactic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step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extracts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, the </a:t>
            </a:r>
            <a:r>
              <a:rPr lang="it-IT" baseline="0" dirty="0" err="1" smtClean="0"/>
              <a:t>second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aims</a:t>
            </a:r>
            <a:r>
              <a:rPr lang="it-IT" baseline="0" dirty="0" smtClean="0"/>
              <a:t> at </a:t>
            </a:r>
            <a:r>
              <a:rPr lang="it-IT" baseline="0" dirty="0" err="1" smtClean="0"/>
              <a:t>disambiguating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 </a:t>
            </a:r>
            <a:r>
              <a:rPr lang="it-IT" baseline="0" dirty="0" err="1" smtClean="0"/>
              <a:t>extraced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precious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step</a:t>
            </a:r>
            <a:r>
              <a:rPr lang="it-IT" baseline="0" dirty="0" smtClean="0"/>
              <a:t>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it-IT" baseline="0" dirty="0" smtClean="0"/>
              <a:t>So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Scrooge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apply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syntactic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step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gives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output “</a:t>
            </a:r>
            <a:r>
              <a:rPr lang="it-IT" baseline="0" dirty="0" err="1" smtClean="0"/>
              <a:t>character</a:t>
            </a:r>
            <a:r>
              <a:rPr lang="it-IT" baseline="0" dirty="0" smtClean="0"/>
              <a:t>”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semantic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step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tries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disambiguate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choosing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suitable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sense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wikipedia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outputs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Scrooge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McDuck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err="1" smtClean="0"/>
              <a:t>To</a:t>
            </a:r>
            <a:r>
              <a:rPr lang="it-IT" dirty="0" smtClean="0"/>
              <a:t> solve the </a:t>
            </a:r>
            <a:r>
              <a:rPr lang="it-IT" b="1" dirty="0" err="1" smtClean="0"/>
              <a:t>disambiguation</a:t>
            </a:r>
            <a:r>
              <a:rPr lang="it-IT" b="1" dirty="0" smtClean="0"/>
              <a:t> </a:t>
            </a:r>
            <a:r>
              <a:rPr lang="it-IT" b="1" dirty="0" err="1" smtClean="0"/>
              <a:t>problem</a:t>
            </a:r>
            <a:r>
              <a:rPr lang="it-IT" b="1" baseline="0" dirty="0" smtClean="0"/>
              <a:t> </a:t>
            </a:r>
            <a:r>
              <a:rPr lang="it-IT" baseline="0" dirty="0" smtClean="0"/>
              <a:t>in the </a:t>
            </a:r>
            <a:r>
              <a:rPr lang="it-IT" baseline="0" dirty="0" err="1" smtClean="0"/>
              <a:t>semantic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step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applied</a:t>
            </a:r>
            <a:r>
              <a:rPr lang="it-IT" baseline="0" dirty="0" smtClean="0"/>
              <a:t> 5 </a:t>
            </a:r>
            <a:r>
              <a:rPr lang="it-IT" baseline="0" dirty="0" err="1" smtClean="0"/>
              <a:t>cascading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heuristics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input a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,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case the </a:t>
            </a:r>
            <a:r>
              <a:rPr lang="it-IT" baseline="0" dirty="0" err="1" smtClean="0"/>
              <a:t>one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Cristiano Ronaldo, and the candidate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lemma, in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case player, </a:t>
            </a:r>
            <a:r>
              <a:rPr lang="it-IT" baseline="0" dirty="0" err="1" smtClean="0"/>
              <a:t>gives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output the </a:t>
            </a:r>
            <a:r>
              <a:rPr lang="it-IT" baseline="0" dirty="0" err="1" smtClean="0"/>
              <a:t>disambiguation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 and so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target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="1" baseline="0" dirty="0" smtClean="0"/>
              <a:t>The first </a:t>
            </a:r>
            <a:r>
              <a:rPr lang="it-IT" b="1" baseline="0" dirty="0" err="1" smtClean="0"/>
              <a:t>two</a:t>
            </a:r>
            <a:r>
              <a:rPr lang="it-IT" b="1" baseline="0" dirty="0" smtClean="0"/>
              <a:t> </a:t>
            </a:r>
            <a:r>
              <a:rPr lang="it-IT" b="1" baseline="0" dirty="0" err="1" smtClean="0"/>
              <a:t>heuristics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Crowdsourced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are the </a:t>
            </a:r>
            <a:r>
              <a:rPr lang="it-IT" baseline="0" dirty="0" err="1" smtClean="0"/>
              <a:t>ones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contribute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disambiguate the </a:t>
            </a:r>
            <a:r>
              <a:rPr lang="it-IT" baseline="0" dirty="0" err="1" smtClean="0"/>
              <a:t>hypernyms</a:t>
            </a:r>
            <a:r>
              <a:rPr lang="it-IT" baseline="0" dirty="0" smtClean="0"/>
              <a:t> and so i’m </a:t>
            </a:r>
            <a:r>
              <a:rPr lang="it-IT" baseline="0" dirty="0" err="1" smtClean="0"/>
              <a:t>going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explain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next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heuristic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exploits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linked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lemmas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gloss</a:t>
            </a:r>
            <a:r>
              <a:rPr lang="it-IT" baseline="0" dirty="0" smtClean="0"/>
              <a:t>. So </a:t>
            </a:r>
            <a:r>
              <a:rPr lang="it-IT" baseline="0" dirty="0" err="1" smtClean="0"/>
              <a:t>if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any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wikipedians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linked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 in the </a:t>
            </a:r>
            <a:r>
              <a:rPr lang="it-IT" baseline="0" dirty="0" err="1" smtClean="0"/>
              <a:t>gloss</a:t>
            </a:r>
            <a:r>
              <a:rPr lang="it-IT" baseline="0" dirty="0" smtClean="0"/>
              <a:t>,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thanks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him</a:t>
            </a:r>
            <a:r>
              <a:rPr lang="it-IT" baseline="0" dirty="0" smtClean="0"/>
              <a:t> and just take the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linked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disambiguation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lemma.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Example</a:t>
            </a:r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>
                <a:solidFill>
                  <a:schemeClr val="dk1"/>
                </a:solidFill>
              </a:rPr>
              <a:t>As </a:t>
            </a:r>
            <a:r>
              <a:rPr lang="it-IT" dirty="0" err="1" smtClean="0">
                <a:solidFill>
                  <a:schemeClr val="dk1"/>
                </a:solidFill>
              </a:rPr>
              <a:t>you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 err="1" smtClean="0">
                <a:solidFill>
                  <a:schemeClr val="dk1"/>
                </a:solidFill>
              </a:rPr>
              <a:t>know</a:t>
            </a:r>
            <a:r>
              <a:rPr lang="it-IT" dirty="0" smtClean="0">
                <a:solidFill>
                  <a:schemeClr val="dk1"/>
                </a:solidFill>
              </a:rPr>
              <a:t>, in </a:t>
            </a:r>
            <a:r>
              <a:rPr lang="it-IT" dirty="0" err="1" smtClean="0">
                <a:solidFill>
                  <a:schemeClr val="dk1"/>
                </a:solidFill>
              </a:rPr>
              <a:t>wikipedia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 err="1" smtClean="0">
                <a:solidFill>
                  <a:schemeClr val="dk1"/>
                </a:solidFill>
              </a:rPr>
              <a:t>there</a:t>
            </a:r>
            <a:r>
              <a:rPr lang="it-IT" dirty="0" smtClean="0">
                <a:solidFill>
                  <a:schemeClr val="dk1"/>
                </a:solidFill>
              </a:rPr>
              <a:t> are 2 </a:t>
            </a:r>
            <a:r>
              <a:rPr lang="it-IT" dirty="0" err="1" smtClean="0">
                <a:solidFill>
                  <a:schemeClr val="dk1"/>
                </a:solidFill>
              </a:rPr>
              <a:t>kind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 err="1" smtClean="0">
                <a:solidFill>
                  <a:schemeClr val="dk1"/>
                </a:solidFill>
              </a:rPr>
              <a:t>of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 err="1" smtClean="0">
                <a:solidFill>
                  <a:schemeClr val="dk1"/>
                </a:solidFill>
              </a:rPr>
              <a:t>items</a:t>
            </a:r>
            <a:r>
              <a:rPr lang="it-IT" dirty="0" smtClean="0">
                <a:solidFill>
                  <a:schemeClr val="dk1"/>
                </a:solidFill>
              </a:rPr>
              <a:t> : </a:t>
            </a:r>
          </a:p>
          <a:p>
            <a:pPr>
              <a:spcBef>
                <a:spcPts val="0"/>
              </a:spcBef>
              <a:buNone/>
            </a:pPr>
            <a:r>
              <a:rPr lang="it-IT" b="1" dirty="0" err="1" smtClean="0">
                <a:solidFill>
                  <a:schemeClr val="dk1"/>
                </a:solidFill>
              </a:rPr>
              <a:t>pages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that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describes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either</a:t>
            </a:r>
            <a:r>
              <a:rPr lang="it-IT" baseline="0" dirty="0" smtClean="0">
                <a:solidFill>
                  <a:schemeClr val="dk1"/>
                </a:solidFill>
              </a:rPr>
              <a:t> a </a:t>
            </a:r>
            <a:r>
              <a:rPr lang="it-IT" baseline="0" dirty="0" err="1" smtClean="0">
                <a:solidFill>
                  <a:schemeClr val="dk1"/>
                </a:solidFill>
              </a:rPr>
              <a:t>concept</a:t>
            </a:r>
            <a:r>
              <a:rPr lang="it-IT" baseline="0" dirty="0" smtClean="0">
                <a:solidFill>
                  <a:schemeClr val="dk1"/>
                </a:solidFill>
              </a:rPr>
              <a:t> or a </a:t>
            </a:r>
            <a:r>
              <a:rPr lang="it-IT" baseline="0" dirty="0" err="1" smtClean="0">
                <a:solidFill>
                  <a:schemeClr val="dk1"/>
                </a:solidFill>
              </a:rPr>
              <a:t>real</a:t>
            </a:r>
            <a:r>
              <a:rPr lang="it-IT" baseline="0" dirty="0" smtClean="0">
                <a:solidFill>
                  <a:schemeClr val="dk1"/>
                </a:solidFill>
              </a:rPr>
              <a:t> world </a:t>
            </a:r>
            <a:r>
              <a:rPr lang="it-IT" baseline="0" dirty="0" err="1" smtClean="0">
                <a:solidFill>
                  <a:schemeClr val="dk1"/>
                </a:solidFill>
              </a:rPr>
              <a:t>entity</a:t>
            </a:r>
            <a:r>
              <a:rPr lang="it-IT" baseline="0" dirty="0" smtClean="0">
                <a:solidFill>
                  <a:schemeClr val="dk1"/>
                </a:solidFill>
              </a:rPr>
              <a:t> and</a:t>
            </a:r>
          </a:p>
          <a:p>
            <a:pPr>
              <a:spcBef>
                <a:spcPts val="0"/>
              </a:spcBef>
              <a:buNone/>
            </a:pPr>
            <a:r>
              <a:rPr lang="it-IT" b="1" baseline="0" dirty="0" err="1" smtClean="0">
                <a:solidFill>
                  <a:schemeClr val="dk1"/>
                </a:solidFill>
              </a:rPr>
              <a:t>Categories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that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categorizes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pages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by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topics</a:t>
            </a:r>
            <a:r>
              <a:rPr lang="it-IT" baseline="0" dirty="0" smtClean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dirty="0" smtClean="0">
                <a:solidFill>
                  <a:schemeClr val="dk1"/>
                </a:solidFill>
              </a:rPr>
              <a:t>So </a:t>
            </a:r>
            <a:r>
              <a:rPr lang="it-IT" dirty="0" err="1" smtClean="0">
                <a:solidFill>
                  <a:schemeClr val="dk1"/>
                </a:solidFill>
              </a:rPr>
              <a:t>we</a:t>
            </a:r>
            <a:r>
              <a:rPr lang="it-IT" dirty="0" smtClean="0">
                <a:solidFill>
                  <a:schemeClr val="dk1"/>
                </a:solidFill>
              </a:rPr>
              <a:t> can </a:t>
            </a:r>
            <a:r>
              <a:rPr lang="it-IT" dirty="0" err="1" smtClean="0">
                <a:solidFill>
                  <a:schemeClr val="dk1"/>
                </a:solidFill>
              </a:rPr>
              <a:t>represent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 err="1" smtClean="0">
                <a:solidFill>
                  <a:schemeClr val="dk1"/>
                </a:solidFill>
              </a:rPr>
              <a:t>these</a:t>
            </a:r>
            <a:r>
              <a:rPr lang="it-IT" dirty="0" smtClean="0">
                <a:solidFill>
                  <a:schemeClr val="dk1"/>
                </a:solidFill>
              </a:rPr>
              <a:t> 2 </a:t>
            </a:r>
            <a:r>
              <a:rPr lang="it-IT" dirty="0" err="1" smtClean="0">
                <a:solidFill>
                  <a:schemeClr val="dk1"/>
                </a:solidFill>
              </a:rPr>
              <a:t>sets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 err="1" smtClean="0">
                <a:solidFill>
                  <a:schemeClr val="dk1"/>
                </a:solidFill>
              </a:rPr>
              <a:t>as</a:t>
            </a:r>
            <a:r>
              <a:rPr lang="it-IT" dirty="0" smtClean="0">
                <a:solidFill>
                  <a:schemeClr val="dk1"/>
                </a:solidFill>
              </a:rPr>
              <a:t> </a:t>
            </a:r>
            <a:r>
              <a:rPr lang="it-IT" dirty="0" err="1" smtClean="0">
                <a:solidFill>
                  <a:schemeClr val="dk1"/>
                </a:solidFill>
              </a:rPr>
              <a:t>graphs</a:t>
            </a:r>
            <a:r>
              <a:rPr lang="it-IT" dirty="0" smtClean="0">
                <a:solidFill>
                  <a:schemeClr val="dk1"/>
                </a:solidFill>
              </a:rPr>
              <a:t>, on</a:t>
            </a:r>
            <a:r>
              <a:rPr lang="it-IT" baseline="0" dirty="0" smtClean="0">
                <a:solidFill>
                  <a:schemeClr val="dk1"/>
                </a:solidFill>
              </a:rPr>
              <a:t> the </a:t>
            </a:r>
            <a:r>
              <a:rPr lang="it-IT" baseline="0" dirty="0" err="1" smtClean="0">
                <a:solidFill>
                  <a:schemeClr val="dk1"/>
                </a:solidFill>
              </a:rPr>
              <a:t>left</a:t>
            </a:r>
            <a:r>
              <a:rPr lang="it-IT" baseline="0" dirty="0" smtClean="0">
                <a:solidFill>
                  <a:schemeClr val="dk1"/>
                </a:solidFill>
              </a:rPr>
              <a:t> side </a:t>
            </a:r>
            <a:r>
              <a:rPr lang="it-IT" baseline="0" dirty="0" err="1" smtClean="0">
                <a:solidFill>
                  <a:schemeClr val="dk1"/>
                </a:solidFill>
              </a:rPr>
              <a:t>we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have</a:t>
            </a:r>
            <a:r>
              <a:rPr lang="it-IT" baseline="0" dirty="0" smtClean="0">
                <a:solidFill>
                  <a:schemeClr val="dk1"/>
                </a:solidFill>
              </a:rPr>
              <a:t> the </a:t>
            </a:r>
            <a:r>
              <a:rPr lang="it-IT" b="1" baseline="0" dirty="0" err="1" smtClean="0">
                <a:solidFill>
                  <a:schemeClr val="dk1"/>
                </a:solidFill>
              </a:rPr>
              <a:t>wikipedia</a:t>
            </a:r>
            <a:r>
              <a:rPr lang="it-IT" b="1" baseline="0" dirty="0" smtClean="0">
                <a:solidFill>
                  <a:schemeClr val="dk1"/>
                </a:solidFill>
              </a:rPr>
              <a:t> </a:t>
            </a:r>
            <a:r>
              <a:rPr lang="it-IT" b="1" baseline="0" dirty="0" err="1" smtClean="0">
                <a:solidFill>
                  <a:schemeClr val="dk1"/>
                </a:solidFill>
              </a:rPr>
              <a:t>article</a:t>
            </a:r>
            <a:r>
              <a:rPr lang="it-IT" b="1" baseline="0" dirty="0" smtClean="0">
                <a:solidFill>
                  <a:schemeClr val="dk1"/>
                </a:solidFill>
              </a:rPr>
              <a:t> </a:t>
            </a:r>
            <a:r>
              <a:rPr lang="it-IT" b="1" baseline="0" dirty="0" err="1" smtClean="0">
                <a:solidFill>
                  <a:schemeClr val="dk1"/>
                </a:solidFill>
              </a:rPr>
              <a:t>graph</a:t>
            </a:r>
            <a:r>
              <a:rPr lang="it-IT" b="1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smtClean="0">
                <a:solidFill>
                  <a:schemeClr val="dk1"/>
                </a:solidFill>
              </a:rPr>
              <a:t>in </a:t>
            </a:r>
            <a:r>
              <a:rPr lang="it-IT" baseline="0" dirty="0" err="1" smtClean="0">
                <a:solidFill>
                  <a:schemeClr val="dk1"/>
                </a:solidFill>
              </a:rPr>
              <a:t>which</a:t>
            </a:r>
            <a:r>
              <a:rPr lang="it-IT" baseline="0" dirty="0" smtClean="0">
                <a:solidFill>
                  <a:schemeClr val="dk1"/>
                </a:solidFill>
              </a:rPr>
              <a:t> 2 </a:t>
            </a:r>
            <a:r>
              <a:rPr lang="it-IT" baseline="0" dirty="0" err="1" smtClean="0">
                <a:solidFill>
                  <a:schemeClr val="dk1"/>
                </a:solidFill>
              </a:rPr>
              <a:t>pages</a:t>
            </a:r>
            <a:r>
              <a:rPr lang="it-IT" baseline="0" dirty="0" smtClean="0">
                <a:solidFill>
                  <a:schemeClr val="dk1"/>
                </a:solidFill>
              </a:rPr>
              <a:t> can </a:t>
            </a:r>
            <a:r>
              <a:rPr lang="it-IT" baseline="0" dirty="0" err="1" smtClean="0">
                <a:solidFill>
                  <a:schemeClr val="dk1"/>
                </a:solidFill>
              </a:rPr>
              <a:t>be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connected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by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many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kind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of</a:t>
            </a:r>
            <a:r>
              <a:rPr lang="it-IT" baseline="0" dirty="0" smtClean="0">
                <a:solidFill>
                  <a:schemeClr val="dk1"/>
                </a:solidFill>
              </a:rPr>
              <a:t> relation, </a:t>
            </a:r>
            <a:r>
              <a:rPr lang="it-IT" baseline="0" dirty="0" err="1" smtClean="0">
                <a:solidFill>
                  <a:schemeClr val="dk1"/>
                </a:solidFill>
              </a:rPr>
              <a:t>it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is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very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huge</a:t>
            </a:r>
            <a:r>
              <a:rPr lang="it-IT" baseline="0" dirty="0" smtClean="0">
                <a:solidFill>
                  <a:schemeClr val="dk1"/>
                </a:solidFill>
              </a:rPr>
              <a:t> and </a:t>
            </a:r>
            <a:r>
              <a:rPr lang="it-IT" baseline="0" dirty="0" err="1" smtClean="0">
                <a:solidFill>
                  <a:schemeClr val="dk1"/>
                </a:solidFill>
              </a:rPr>
              <a:t>count</a:t>
            </a:r>
            <a:r>
              <a:rPr lang="it-IT" baseline="0" dirty="0" smtClean="0">
                <a:solidFill>
                  <a:schemeClr val="dk1"/>
                </a:solidFill>
              </a:rPr>
              <a:t> 4M </a:t>
            </a:r>
            <a:r>
              <a:rPr lang="it-IT" baseline="0" dirty="0" err="1" smtClean="0">
                <a:solidFill>
                  <a:schemeClr val="dk1"/>
                </a:solidFill>
              </a:rPr>
              <a:t>pages</a:t>
            </a:r>
            <a:r>
              <a:rPr lang="it-IT" baseline="0" dirty="0" smtClean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smtClean="0">
                <a:solidFill>
                  <a:schemeClr val="dk1"/>
                </a:solidFill>
              </a:rPr>
              <a:t>on the right side </a:t>
            </a:r>
            <a:r>
              <a:rPr lang="it-IT" baseline="0" dirty="0" err="1" smtClean="0">
                <a:solidFill>
                  <a:schemeClr val="dk1"/>
                </a:solidFill>
              </a:rPr>
              <a:t>there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we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have</a:t>
            </a:r>
            <a:r>
              <a:rPr lang="it-IT" baseline="0" dirty="0" smtClean="0">
                <a:solidFill>
                  <a:schemeClr val="dk1"/>
                </a:solidFill>
              </a:rPr>
              <a:t> the </a:t>
            </a:r>
            <a:r>
              <a:rPr lang="it-IT" b="1" baseline="0" dirty="0" err="1" smtClean="0">
                <a:solidFill>
                  <a:schemeClr val="dk1"/>
                </a:solidFill>
              </a:rPr>
              <a:t>wikipedia</a:t>
            </a:r>
            <a:r>
              <a:rPr lang="it-IT" b="1" baseline="0" dirty="0" smtClean="0">
                <a:solidFill>
                  <a:schemeClr val="dk1"/>
                </a:solidFill>
              </a:rPr>
              <a:t> </a:t>
            </a:r>
            <a:r>
              <a:rPr lang="it-IT" b="1" baseline="0" dirty="0" err="1" smtClean="0">
                <a:solidFill>
                  <a:schemeClr val="dk1"/>
                </a:solidFill>
              </a:rPr>
              <a:t>category</a:t>
            </a:r>
            <a:r>
              <a:rPr lang="it-IT" b="1" baseline="0" dirty="0" smtClean="0">
                <a:solidFill>
                  <a:schemeClr val="dk1"/>
                </a:solidFill>
              </a:rPr>
              <a:t> </a:t>
            </a:r>
            <a:r>
              <a:rPr lang="it-IT" b="1" baseline="0" dirty="0" err="1" smtClean="0">
                <a:solidFill>
                  <a:schemeClr val="dk1"/>
                </a:solidFill>
              </a:rPr>
              <a:t>graph</a:t>
            </a:r>
            <a:r>
              <a:rPr lang="it-IT" baseline="0" dirty="0" smtClean="0">
                <a:solidFill>
                  <a:schemeClr val="dk1"/>
                </a:solidFill>
              </a:rPr>
              <a:t>, </a:t>
            </a:r>
            <a:r>
              <a:rPr lang="it-IT" baseline="0" dirty="0" err="1" smtClean="0">
                <a:solidFill>
                  <a:schemeClr val="dk1"/>
                </a:solidFill>
              </a:rPr>
              <a:t>it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is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ways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smaller</a:t>
            </a:r>
            <a:r>
              <a:rPr lang="it-IT" baseline="0" dirty="0" smtClean="0">
                <a:solidFill>
                  <a:schemeClr val="dk1"/>
                </a:solidFill>
              </a:rPr>
              <a:t> and </a:t>
            </a:r>
            <a:r>
              <a:rPr lang="it-IT" baseline="0" dirty="0" err="1" smtClean="0">
                <a:solidFill>
                  <a:schemeClr val="dk1"/>
                </a:solidFill>
              </a:rPr>
              <a:t>has</a:t>
            </a:r>
            <a:r>
              <a:rPr lang="it-IT" baseline="0" dirty="0" smtClean="0">
                <a:solidFill>
                  <a:schemeClr val="dk1"/>
                </a:solidFill>
              </a:rPr>
              <a:t> some </a:t>
            </a:r>
            <a:r>
              <a:rPr lang="it-IT" baseline="0" dirty="0" err="1" smtClean="0">
                <a:solidFill>
                  <a:schemeClr val="dk1"/>
                </a:solidFill>
              </a:rPr>
              <a:t>kind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of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hierarchical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structure</a:t>
            </a:r>
            <a:r>
              <a:rPr lang="it-IT" baseline="0" dirty="0" smtClean="0">
                <a:solidFill>
                  <a:schemeClr val="dk1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>
                <a:solidFill>
                  <a:schemeClr val="dk1"/>
                </a:solidFill>
              </a:rPr>
              <a:t>These</a:t>
            </a:r>
            <a:r>
              <a:rPr lang="it-IT" baseline="0" dirty="0" smtClean="0">
                <a:solidFill>
                  <a:schemeClr val="dk1"/>
                </a:solidFill>
              </a:rPr>
              <a:t> 2 </a:t>
            </a:r>
            <a:r>
              <a:rPr lang="it-IT" baseline="0" dirty="0" err="1" smtClean="0">
                <a:solidFill>
                  <a:schemeClr val="dk1"/>
                </a:solidFill>
              </a:rPr>
              <a:t>graphs</a:t>
            </a:r>
            <a:r>
              <a:rPr lang="it-IT" baseline="0" dirty="0" smtClean="0">
                <a:solidFill>
                  <a:schemeClr val="dk1"/>
                </a:solidFill>
              </a:rPr>
              <a:t> are </a:t>
            </a:r>
            <a:r>
              <a:rPr lang="it-IT" baseline="0" dirty="0" err="1" smtClean="0">
                <a:solidFill>
                  <a:schemeClr val="dk1"/>
                </a:solidFill>
              </a:rPr>
              <a:t>connected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thanks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to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wikipedians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effort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that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categorize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pages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into</a:t>
            </a:r>
            <a:r>
              <a:rPr lang="it-IT" baseline="0" dirty="0" smtClean="0">
                <a:solidFill>
                  <a:schemeClr val="dk1"/>
                </a:solidFill>
              </a:rPr>
              <a:t> </a:t>
            </a:r>
            <a:r>
              <a:rPr lang="it-IT" baseline="0" dirty="0" err="1" smtClean="0">
                <a:solidFill>
                  <a:schemeClr val="dk1"/>
                </a:solidFill>
              </a:rPr>
              <a:t>categories</a:t>
            </a:r>
            <a:r>
              <a:rPr lang="it-IT" baseline="0" dirty="0" smtClean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The </a:t>
            </a:r>
            <a:r>
              <a:rPr lang="it-IT" dirty="0" err="1" smtClean="0"/>
              <a:t>category</a:t>
            </a:r>
            <a:r>
              <a:rPr lang="it-IT" dirty="0" smtClean="0"/>
              <a:t> </a:t>
            </a:r>
            <a:r>
              <a:rPr lang="it-IT" dirty="0" err="1" smtClean="0"/>
              <a:t>heuristic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little</a:t>
            </a:r>
            <a:r>
              <a:rPr lang="it-IT" baseline="0" dirty="0" smtClean="0"/>
              <a:t> bit </a:t>
            </a:r>
            <a:r>
              <a:rPr lang="it-IT" baseline="0" dirty="0" err="1" smtClean="0"/>
              <a:t>trickyer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Given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 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takes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smtClean="0"/>
              <a:t>So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takes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theyr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glosses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build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senses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Founded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glosses</a:t>
            </a:r>
            <a:r>
              <a:rPr lang="it-IT" baseline="0" dirty="0" smtClean="0"/>
              <a:t> so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….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smtClean="0"/>
              <a:t>Once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calculated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distributions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merges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 in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The </a:t>
            </a:r>
            <a:r>
              <a:rPr lang="it-IT" dirty="0" err="1" smtClean="0"/>
              <a:t>category</a:t>
            </a:r>
            <a:r>
              <a:rPr lang="it-IT" dirty="0" smtClean="0"/>
              <a:t> </a:t>
            </a:r>
            <a:r>
              <a:rPr lang="it-IT" dirty="0" err="1" smtClean="0"/>
              <a:t>heuristic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little</a:t>
            </a:r>
            <a:r>
              <a:rPr lang="it-IT" baseline="0" dirty="0" smtClean="0"/>
              <a:t> bit </a:t>
            </a:r>
            <a:r>
              <a:rPr lang="it-IT" baseline="0" dirty="0" err="1" smtClean="0"/>
              <a:t>trickyer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Given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 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takes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smtClean="0"/>
              <a:t>So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takes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theyr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glosses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build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senses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Founded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glosses</a:t>
            </a:r>
            <a:r>
              <a:rPr lang="it-IT" baseline="0" dirty="0" smtClean="0"/>
              <a:t> so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….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smtClean="0"/>
              <a:t>Once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calculated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distributions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merges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 in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The </a:t>
            </a:r>
            <a:r>
              <a:rPr lang="it-IT" dirty="0" err="1" smtClean="0"/>
              <a:t>category</a:t>
            </a:r>
            <a:r>
              <a:rPr lang="it-IT" dirty="0" smtClean="0"/>
              <a:t> </a:t>
            </a:r>
            <a:r>
              <a:rPr lang="it-IT" dirty="0" err="1" smtClean="0"/>
              <a:t>heuristic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little</a:t>
            </a:r>
            <a:r>
              <a:rPr lang="it-IT" baseline="0" dirty="0" smtClean="0"/>
              <a:t> bit </a:t>
            </a:r>
            <a:r>
              <a:rPr lang="it-IT" baseline="0" dirty="0" err="1" smtClean="0"/>
              <a:t>trickyer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Given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 ,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takes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smtClean="0"/>
              <a:t>So </a:t>
            </a:r>
            <a:r>
              <a:rPr lang="it-IT" baseline="0" dirty="0" err="1" smtClean="0"/>
              <a:t>given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takes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theyr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glosses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build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senses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Founded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page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glosses</a:t>
            </a:r>
            <a:r>
              <a:rPr lang="it-IT" baseline="0" dirty="0" smtClean="0"/>
              <a:t> so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….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smtClean="0"/>
              <a:t>Once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calculated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distributions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merges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them</a:t>
            </a:r>
            <a:r>
              <a:rPr lang="it-IT" baseline="0" dirty="0" smtClean="0"/>
              <a:t> in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one</a:t>
            </a:r>
            <a:r>
              <a:rPr lang="it-IT" baseline="0" dirty="0" smtClean="0"/>
              <a:t> single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final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sense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lemma,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choose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frequent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sense</a:t>
            </a:r>
            <a:r>
              <a:rPr lang="it-IT" baseline="0" dirty="0" smtClean="0"/>
              <a:t> in the </a:t>
            </a:r>
            <a:r>
              <a:rPr lang="it-IT" baseline="0" dirty="0" err="1" smtClean="0"/>
              <a:t>distribution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disambiguation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lemma</a:t>
            </a: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/>
              <a:t>We </a:t>
            </a:r>
            <a:r>
              <a:rPr lang="en-GB" dirty="0" smtClean="0"/>
              <a:t>exploit </a:t>
            </a:r>
            <a:r>
              <a:rPr lang="en-GB" dirty="0"/>
              <a:t>the context of the linked occurrences of the lemma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/>
              <a:t>The pie represents the fraction of the number of times a heuristic contribute to disambiguate a </a:t>
            </a:r>
            <a:r>
              <a:rPr lang="en-GB" dirty="0" err="1" smtClean="0"/>
              <a:t>hypernym</a:t>
            </a:r>
            <a:r>
              <a:rPr lang="en-GB" dirty="0" smtClean="0"/>
              <a:t> lemma</a:t>
            </a:r>
            <a:endParaRPr lang="en-GB" dirty="0"/>
          </a:p>
          <a:p>
            <a:pPr>
              <a:spcBef>
                <a:spcPts val="0"/>
              </a:spcBef>
              <a:buNone/>
            </a:pPr>
            <a:r>
              <a:rPr lang="it-IT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saw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contributing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heuristics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crowdsourced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then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follow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distributional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monosemouse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multiword</a:t>
            </a:r>
            <a:r>
              <a:rPr lang="it-IT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So far we built the page taxonomy,</a:t>
            </a:r>
            <a:r>
              <a:rPr lang="en-US" baseline="0" dirty="0" smtClean="0"/>
              <a:t> so we choose to evaluate it. As u can see we have a really high performance, more than 90%, on the ambiguous </a:t>
            </a:r>
            <a:r>
              <a:rPr lang="en-US" baseline="0" dirty="0" err="1" smtClean="0"/>
              <a:t>hypernyms</a:t>
            </a:r>
            <a:r>
              <a:rPr lang="en-US" baseline="0" dirty="0" smtClean="0"/>
              <a:t> extracted in the syntactic stem, and still good performance, around 80%,  on the disambiguated </a:t>
            </a:r>
            <a:r>
              <a:rPr lang="en-US" baseline="0" dirty="0" err="1" smtClean="0"/>
              <a:t>hypernyms</a:t>
            </a:r>
            <a:r>
              <a:rPr lang="en-US" baseline="0" dirty="0" smtClean="0"/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73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obtained</a:t>
            </a:r>
            <a:r>
              <a:rPr lang="it-IT" dirty="0" smtClean="0"/>
              <a:t> a first </a:t>
            </a:r>
            <a:r>
              <a:rPr lang="it-IT" dirty="0" err="1" smtClean="0"/>
              <a:t>version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page</a:t>
            </a:r>
            <a:r>
              <a:rPr lang="it-IT" dirty="0" smtClean="0"/>
              <a:t> </a:t>
            </a:r>
            <a:r>
              <a:rPr lang="it-IT" dirty="0" err="1" smtClean="0"/>
              <a:t>taxonomy</a:t>
            </a:r>
            <a:endParaRPr lang="it-IT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I want now to invite </a:t>
            </a:r>
            <a:r>
              <a:rPr lang="en-US" baseline="0" dirty="0" err="1" smtClean="0"/>
              <a:t>Tiziano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Flati</a:t>
            </a:r>
            <a:r>
              <a:rPr lang="en-US" baseline="0" dirty="0" smtClean="0"/>
              <a:t> on the stage to explain you in details the second and third phase, in </a:t>
            </a:r>
            <a:r>
              <a:rPr lang="en-US" baseline="0" dirty="0" err="1" smtClean="0"/>
              <a:t>wich</a:t>
            </a:r>
            <a:r>
              <a:rPr lang="en-US" baseline="0" dirty="0" smtClean="0"/>
              <a:t> we build the category taxonomy and </a:t>
            </a:r>
            <a:r>
              <a:rPr lang="en-US" baseline="0" dirty="0" err="1" smtClean="0"/>
              <a:t>improove</a:t>
            </a:r>
            <a:r>
              <a:rPr lang="en-US" baseline="0" dirty="0" smtClean="0"/>
              <a:t> the statistics for the page taxonomy built so far.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Thank you very much for the </a:t>
            </a:r>
            <a:r>
              <a:rPr lang="en-US" baseline="0" dirty="0" err="1" smtClean="0"/>
              <a:t>attenction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2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-IT" dirty="0" smtClean="0"/>
              <a:t>As u can </a:t>
            </a:r>
            <a:r>
              <a:rPr lang="it-IT" dirty="0" err="1" smtClean="0"/>
              <a:t>see</a:t>
            </a:r>
            <a:r>
              <a:rPr lang="it-IT" dirty="0" smtClean="0"/>
              <a:t> in</a:t>
            </a:r>
            <a:r>
              <a:rPr lang="it-IT" baseline="0" dirty="0" smtClean="0"/>
              <a:t> the </a:t>
            </a:r>
            <a:r>
              <a:rPr lang="it-IT" dirty="0" err="1" smtClean="0"/>
              <a:t>example</a:t>
            </a:r>
            <a:r>
              <a:rPr lang="it-IT" dirty="0" smtClean="0"/>
              <a:t> </a:t>
            </a:r>
            <a:r>
              <a:rPr lang="it-IT" dirty="0" err="1" smtClean="0"/>
              <a:t>donald</a:t>
            </a:r>
            <a:r>
              <a:rPr lang="it-IT" dirty="0" smtClean="0"/>
              <a:t> </a:t>
            </a:r>
            <a:r>
              <a:rPr lang="it-IT" dirty="0" err="1" smtClean="0"/>
              <a:t>duck</a:t>
            </a:r>
            <a:r>
              <a:rPr lang="it-IT" dirty="0" smtClean="0"/>
              <a:t> </a:t>
            </a:r>
            <a:r>
              <a:rPr lang="it-IT" dirty="0" err="1" smtClean="0"/>
              <a:t>page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baseline="0" dirty="0" err="1" smtClean="0"/>
              <a:t>several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kind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of</a:t>
            </a:r>
            <a:r>
              <a:rPr lang="it-IT" baseline="0" dirty="0" smtClean="0"/>
              <a:t> relation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other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endParaRPr lang="it-IT" baseline="0" dirty="0" smtClean="0"/>
          </a:p>
          <a:p>
            <a:pPr lvl="0" rtl="0">
              <a:spcBef>
                <a:spcPts val="0"/>
              </a:spcBef>
              <a:buNone/>
            </a:pPr>
            <a:r>
              <a:rPr lang="it-IT" baseline="0" dirty="0" smtClean="0"/>
              <a:t>And  in the </a:t>
            </a:r>
            <a:r>
              <a:rPr lang="it-IT" baseline="0" dirty="0" err="1" smtClean="0"/>
              <a:t>category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graph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hierachical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structure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infact</a:t>
            </a:r>
            <a:r>
              <a:rPr lang="it-IT" baseline="0" dirty="0" smtClean="0"/>
              <a:t> Disney </a:t>
            </a:r>
            <a:r>
              <a:rPr lang="it-IT" baseline="0" dirty="0" err="1" smtClean="0"/>
              <a:t>compics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characters</a:t>
            </a:r>
            <a:r>
              <a:rPr lang="it-IT" baseline="0" dirty="0" smtClean="0"/>
              <a:t> 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hypernym</a:t>
            </a:r>
            <a:r>
              <a:rPr lang="it-IT" baseline="0" dirty="0" smtClean="0"/>
              <a:t> relation </a:t>
            </a:r>
            <a:r>
              <a:rPr lang="it-IT" baseline="0" dirty="0" err="1" smtClean="0"/>
              <a:t>with</a:t>
            </a:r>
            <a:r>
              <a:rPr lang="it-IT" baseline="0" dirty="0" smtClean="0"/>
              <a:t> Disney </a:t>
            </a:r>
            <a:r>
              <a:rPr lang="it-IT" baseline="0" dirty="0" err="1" smtClean="0"/>
              <a:t>Character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the case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Disney </a:t>
            </a:r>
            <a:r>
              <a:rPr lang="it-IT" baseline="0" dirty="0" err="1" smtClean="0"/>
              <a:t>comics</a:t>
            </a:r>
            <a:r>
              <a:rPr lang="it-IT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Now that we have a (partial) page taxonomy, we want to create a taxonomy for categories as well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Shape 7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Shape 7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obtained</a:t>
            </a:r>
            <a:r>
              <a:rPr lang="it-IT" dirty="0" smtClean="0"/>
              <a:t> a first </a:t>
            </a:r>
            <a:r>
              <a:rPr lang="it-IT" dirty="0" err="1" smtClean="0"/>
              <a:t>version</a:t>
            </a:r>
            <a:r>
              <a:rPr lang="it-IT" dirty="0" smtClean="0"/>
              <a:t> of the page </a:t>
            </a:r>
            <a:r>
              <a:rPr lang="it-IT" smtClean="0"/>
              <a:t>taxonomy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2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 smtClean="0">
                <a:solidFill>
                  <a:schemeClr val="dk1"/>
                </a:solidFill>
              </a:rPr>
              <a:t>So starting from the two noisy graphs seen</a:t>
            </a:r>
            <a:r>
              <a:rPr lang="en-GB" baseline="0" dirty="0" smtClean="0">
                <a:solidFill>
                  <a:schemeClr val="dk1"/>
                </a:solidFill>
              </a:rPr>
              <a:t> before </a:t>
            </a:r>
            <a:r>
              <a:rPr lang="en-GB" dirty="0" smtClean="0">
                <a:solidFill>
                  <a:schemeClr val="dk1"/>
                </a:solidFill>
              </a:rPr>
              <a:t>we want to build a </a:t>
            </a:r>
            <a:r>
              <a:rPr lang="en-GB" dirty="0" err="1" smtClean="0">
                <a:solidFill>
                  <a:schemeClr val="dk1"/>
                </a:solidFill>
              </a:rPr>
              <a:t>wikipedia</a:t>
            </a:r>
            <a:r>
              <a:rPr lang="en-GB" baseline="0" dirty="0" smtClean="0">
                <a:solidFill>
                  <a:schemeClr val="dk1"/>
                </a:solidFill>
              </a:rPr>
              <a:t> </a:t>
            </a:r>
            <a:r>
              <a:rPr lang="en-GB" baseline="0" dirty="0" err="1" smtClean="0">
                <a:solidFill>
                  <a:schemeClr val="dk1"/>
                </a:solidFill>
              </a:rPr>
              <a:t>bitaxonomy</a:t>
            </a:r>
            <a:r>
              <a:rPr lang="en-GB" baseline="0" dirty="0" smtClean="0">
                <a:solidFill>
                  <a:schemeClr val="dk1"/>
                </a:solidFill>
              </a:rPr>
              <a:t>, two taxonomy aligned to each other, for pages and categories.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Shape 81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Shape 8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Shape 8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Shape 8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Shape 8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Shape 8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err="1" smtClean="0"/>
              <a:t>Red</a:t>
            </a:r>
            <a:r>
              <a:rPr lang="it-IT" dirty="0" smtClean="0"/>
              <a:t> </a:t>
            </a:r>
            <a:r>
              <a:rPr lang="it-IT" baseline="0" dirty="0" err="1" smtClean="0"/>
              <a:t>edges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belong</a:t>
            </a:r>
            <a:r>
              <a:rPr lang="it-IT" baseline="0" dirty="0" smtClean="0"/>
              <a:t> to the </a:t>
            </a:r>
            <a:r>
              <a:rPr lang="it-IT" baseline="0" dirty="0" err="1" smtClean="0"/>
              <a:t>taxonomy</a:t>
            </a:r>
            <a:endParaRPr lang="it-IT" baseline="0" dirty="0" smtClean="0"/>
          </a:p>
          <a:p>
            <a:pPr>
              <a:spcBef>
                <a:spcPts val="0"/>
              </a:spcBef>
              <a:buNone/>
            </a:pPr>
            <a:r>
              <a:rPr lang="it-IT" baseline="0" dirty="0" smtClean="0"/>
              <a:t>Grey </a:t>
            </a:r>
            <a:r>
              <a:rPr lang="it-IT" baseline="0" dirty="0" err="1" smtClean="0"/>
              <a:t>edges</a:t>
            </a:r>
            <a:r>
              <a:rPr lang="it-IT" baseline="0" dirty="0" smtClean="0"/>
              <a:t> are the </a:t>
            </a:r>
            <a:r>
              <a:rPr lang="it-IT" baseline="0" dirty="0" err="1" smtClean="0"/>
              <a:t>underlying</a:t>
            </a:r>
            <a:r>
              <a:rPr lang="it-IT" baseline="0" dirty="0" smtClean="0"/>
              <a:t> network </a:t>
            </a:r>
            <a:r>
              <a:rPr lang="it-IT" baseline="0" dirty="0" err="1" smtClean="0"/>
              <a:t>edges</a:t>
            </a:r>
            <a:endParaRPr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Shape 10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Shape 105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Shape 10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Shape 10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7" name="Shape 10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1 </a:t>
            </a:r>
            <a:r>
              <a:rPr lang="it-IT" dirty="0" err="1" smtClean="0"/>
              <a:t>sentence</a:t>
            </a:r>
            <a:r>
              <a:rPr lang="it-IT" dirty="0" smtClean="0"/>
              <a:t>: </a:t>
            </a:r>
            <a:r>
              <a:rPr lang="it-IT" dirty="0" err="1" smtClean="0"/>
              <a:t>thanks</a:t>
            </a:r>
            <a:r>
              <a:rPr lang="it-IT" dirty="0" smtClean="0"/>
              <a:t> to the</a:t>
            </a:r>
            <a:r>
              <a:rPr lang="it-IT" baseline="0" dirty="0" smtClean="0"/>
              <a:t> 3 </a:t>
            </a:r>
            <a:r>
              <a:rPr lang="it-IT" baseline="0" dirty="0" err="1" smtClean="0"/>
              <a:t>heuristics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able</a:t>
            </a:r>
            <a:r>
              <a:rPr lang="it-IT" baseline="0" dirty="0" smtClean="0"/>
              <a:t> to cover </a:t>
            </a:r>
            <a:r>
              <a:rPr lang="it-IT" baseline="0" dirty="0" err="1" smtClean="0"/>
              <a:t>around</a:t>
            </a:r>
            <a:r>
              <a:rPr lang="it-IT" baseline="0" dirty="0" smtClean="0"/>
              <a:t> 50% more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before</a:t>
            </a:r>
            <a:endParaRPr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7" name="Shape 10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iterations contribute the most and after, around iteration number</a:t>
            </a:r>
            <a:r>
              <a:rPr lang="en-US" baseline="0" dirty="0" smtClean="0"/>
              <a:t> 30, convergence is reached (attesting around 86%) thanks to the </a:t>
            </a:r>
            <a:r>
              <a:rPr lang="it-IT" baseline="0" dirty="0" err="1" smtClean="0"/>
              <a:t>refinement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phase</a:t>
            </a:r>
            <a:r>
              <a:rPr lang="it-IT" baseline="0" dirty="0" smtClean="0"/>
              <a:t>.</a:t>
            </a:r>
            <a:endParaRPr lang="en-US" baseline="0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Shape 10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created</a:t>
            </a:r>
            <a:r>
              <a:rPr lang="it-IT" dirty="0" smtClean="0"/>
              <a:t> 2 </a:t>
            </a:r>
            <a:r>
              <a:rPr lang="it-IT" dirty="0" err="1" smtClean="0"/>
              <a:t>datasets</a:t>
            </a:r>
            <a:r>
              <a:rPr lang="it-IT" dirty="0" smtClean="0"/>
              <a:t>, </a:t>
            </a:r>
            <a:r>
              <a:rPr lang="it-IT" dirty="0" err="1" smtClean="0"/>
              <a:t>both</a:t>
            </a:r>
            <a:r>
              <a:rPr lang="it-IT" dirty="0" smtClean="0"/>
              <a:t> for </a:t>
            </a:r>
            <a:r>
              <a:rPr lang="it-IT" dirty="0" err="1" smtClean="0"/>
              <a:t>pages</a:t>
            </a:r>
            <a:r>
              <a:rPr lang="it-IT" dirty="0" smtClean="0"/>
              <a:t> and </a:t>
            </a:r>
            <a:r>
              <a:rPr lang="it-IT" dirty="0" err="1" smtClean="0"/>
              <a:t>categories</a:t>
            </a:r>
            <a:r>
              <a:rPr lang="it-IT" dirty="0" smtClean="0"/>
              <a:t>, of 1000 </a:t>
            </a:r>
            <a:r>
              <a:rPr lang="it-IT" dirty="0" err="1" smtClean="0"/>
              <a:t>items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each</a:t>
            </a:r>
            <a:r>
              <a:rPr lang="it-IT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Shape 10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compared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against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SOTA </a:t>
            </a:r>
            <a:r>
              <a:rPr lang="it-IT" baseline="0" dirty="0" err="1" smtClean="0"/>
              <a:t>systems</a:t>
            </a:r>
            <a:endParaRPr lang="it-IT" dirty="0" smtClean="0"/>
          </a:p>
          <a:p>
            <a:pPr>
              <a:spcBef>
                <a:spcPts val="0"/>
              </a:spcBef>
              <a:buNone/>
            </a:pPr>
            <a:r>
              <a:rPr lang="it-IT" dirty="0" smtClean="0"/>
              <a:t>With the </a:t>
            </a:r>
            <a:r>
              <a:rPr lang="it-IT" dirty="0" err="1" smtClean="0"/>
              <a:t>exception</a:t>
            </a:r>
            <a:r>
              <a:rPr lang="it-IT" baseline="0" dirty="0" smtClean="0"/>
              <a:t> of MENTA, </a:t>
            </a:r>
            <a:r>
              <a:rPr lang="it-IT" baseline="0" dirty="0" err="1" smtClean="0"/>
              <a:t>all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knowledge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resources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provide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partial</a:t>
            </a:r>
            <a:r>
              <a:rPr lang="it-IT" baseline="0" dirty="0" smtClean="0"/>
              <a:t> information </a:t>
            </a:r>
            <a:r>
              <a:rPr lang="it-IT" baseline="0" dirty="0" err="1" smtClean="0"/>
              <a:t>either</a:t>
            </a:r>
            <a:r>
              <a:rPr lang="it-IT" baseline="0" dirty="0" smtClean="0"/>
              <a:t> on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or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Additionally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they</a:t>
            </a:r>
            <a:r>
              <a:rPr lang="it-IT" baseline="0" dirty="0" smtClean="0"/>
              <a:t> do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provide</a:t>
            </a:r>
            <a:r>
              <a:rPr lang="it-IT" baseline="0" dirty="0" smtClean="0"/>
              <a:t> a full </a:t>
            </a:r>
            <a:r>
              <a:rPr lang="it-IT" baseline="0" dirty="0" err="1" smtClean="0"/>
              <a:t>taxonomy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do, </a:t>
            </a:r>
            <a:r>
              <a:rPr lang="it-IT" baseline="0" dirty="0" err="1" smtClean="0"/>
              <a:t>instead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err="1" smtClean="0"/>
              <a:t>Finally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most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resources</a:t>
            </a:r>
            <a:r>
              <a:rPr lang="it-IT" baseline="0" dirty="0" smtClean="0"/>
              <a:t> are </a:t>
            </a:r>
            <a:r>
              <a:rPr lang="it-IT" baseline="0" dirty="0" err="1" smtClean="0"/>
              <a:t>heterogenous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hypernyms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drawn</a:t>
            </a:r>
            <a:r>
              <a:rPr lang="it-IT" baseline="0" dirty="0" smtClean="0"/>
              <a:t> from </a:t>
            </a:r>
            <a:r>
              <a:rPr lang="it-IT" baseline="0" dirty="0" err="1" smtClean="0"/>
              <a:t>Wikipedia+WordNet</a:t>
            </a:r>
            <a:r>
              <a:rPr lang="it-IT" baseline="0" dirty="0" smtClean="0"/>
              <a:t> (YAGO e MENTA) and </a:t>
            </a:r>
            <a:r>
              <a:rPr lang="it-IT" baseline="0" dirty="0" err="1" smtClean="0"/>
              <a:t>Dbpedia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inventories</a:t>
            </a:r>
            <a:r>
              <a:rPr lang="it-IT" baseline="0" dirty="0" smtClean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it-IT" baseline="0" dirty="0" smtClean="0"/>
              <a:t>NOTA: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also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highest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taxonomy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while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example</a:t>
            </a:r>
            <a:r>
              <a:rPr lang="it-IT" baseline="0" dirty="0" smtClean="0"/>
              <a:t> YAGO </a:t>
            </a:r>
            <a:r>
              <a:rPr lang="it-IT" baseline="0" dirty="0" err="1" smtClean="0"/>
              <a:t>flattens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lot</a:t>
            </a:r>
            <a:r>
              <a:rPr lang="it-IT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GB" dirty="0" smtClean="0">
                <a:solidFill>
                  <a:schemeClr val="dk1"/>
                </a:solidFill>
              </a:rPr>
              <a:t>So starting from the two noisy graphs seen</a:t>
            </a:r>
            <a:r>
              <a:rPr lang="en-GB" baseline="0" dirty="0" smtClean="0">
                <a:solidFill>
                  <a:schemeClr val="dk1"/>
                </a:solidFill>
              </a:rPr>
              <a:t> before </a:t>
            </a:r>
            <a:r>
              <a:rPr lang="en-GB" dirty="0" smtClean="0">
                <a:solidFill>
                  <a:schemeClr val="dk1"/>
                </a:solidFill>
              </a:rPr>
              <a:t>we want to build two taxonomy</a:t>
            </a:r>
            <a:r>
              <a:rPr lang="en-GB" baseline="0" dirty="0" smtClean="0">
                <a:solidFill>
                  <a:schemeClr val="dk1"/>
                </a:solidFill>
              </a:rPr>
              <a:t> in a </a:t>
            </a:r>
            <a:r>
              <a:rPr lang="en-GB" baseline="0" dirty="0" err="1" smtClean="0">
                <a:solidFill>
                  <a:schemeClr val="dk1"/>
                </a:solidFill>
              </a:rPr>
              <a:t>simoultaneous</a:t>
            </a:r>
            <a:r>
              <a:rPr lang="en-GB" baseline="0" dirty="0" smtClean="0">
                <a:solidFill>
                  <a:schemeClr val="dk1"/>
                </a:solidFill>
              </a:rPr>
              <a:t> fashion, starting a mutually beneficial cycle, so that creating the taxonomy for one side we also </a:t>
            </a:r>
            <a:r>
              <a:rPr lang="en-GB" baseline="0" dirty="0" err="1" smtClean="0">
                <a:solidFill>
                  <a:schemeClr val="dk1"/>
                </a:solidFill>
              </a:rPr>
              <a:t>explot</a:t>
            </a:r>
            <a:r>
              <a:rPr lang="en-GB" baseline="0" dirty="0" smtClean="0">
                <a:solidFill>
                  <a:schemeClr val="dk1"/>
                </a:solidFill>
              </a:rPr>
              <a:t> it to enrich the taxonomy of the other side.</a:t>
            </a:r>
            <a:endParaRPr lang="en-GB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Shape 1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Shape 1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Shape 1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Shape 1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Shape 1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9" name="Shape 1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Shape 1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Shape 1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Shape 1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8" name="Shape 1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aseline="0" dirty="0" smtClean="0">
                <a:solidFill>
                  <a:schemeClr val="dk1"/>
                </a:solidFill>
              </a:rPr>
              <a:t>This procedure outputs a </a:t>
            </a:r>
            <a:r>
              <a:rPr lang="en-GB" baseline="0" dirty="0" err="1" smtClean="0">
                <a:solidFill>
                  <a:schemeClr val="dk1"/>
                </a:solidFill>
              </a:rPr>
              <a:t>bitaxonomy</a:t>
            </a:r>
            <a:r>
              <a:rPr lang="en-GB" baseline="0" dirty="0" smtClean="0">
                <a:solidFill>
                  <a:schemeClr val="dk1"/>
                </a:solidFill>
              </a:rPr>
              <a:t> for both </a:t>
            </a:r>
            <a:r>
              <a:rPr lang="en-GB" baseline="0" dirty="0" err="1" smtClean="0">
                <a:solidFill>
                  <a:schemeClr val="dk1"/>
                </a:solidFill>
              </a:rPr>
              <a:t>wikipedia</a:t>
            </a:r>
            <a:r>
              <a:rPr lang="en-GB" baseline="0" dirty="0" smtClean="0">
                <a:solidFill>
                  <a:schemeClr val="dk1"/>
                </a:solidFill>
              </a:rPr>
              <a:t> pages and categories.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aseline="0" dirty="0" smtClean="0">
                <a:solidFill>
                  <a:schemeClr val="dk1"/>
                </a:solidFill>
              </a:rPr>
              <a:t>As you can see in both taxonomies there is only the </a:t>
            </a:r>
            <a:r>
              <a:rPr lang="en-GB" baseline="0" dirty="0" err="1" smtClean="0">
                <a:solidFill>
                  <a:schemeClr val="dk1"/>
                </a:solidFill>
              </a:rPr>
              <a:t>hypernym</a:t>
            </a:r>
            <a:r>
              <a:rPr lang="en-GB" baseline="0" dirty="0" smtClean="0">
                <a:solidFill>
                  <a:schemeClr val="dk1"/>
                </a:solidFill>
              </a:rPr>
              <a:t> </a:t>
            </a:r>
            <a:r>
              <a:rPr lang="en-GB" baseline="0" dirty="0" err="1" smtClean="0">
                <a:solidFill>
                  <a:schemeClr val="dk1"/>
                </a:solidFill>
              </a:rPr>
              <a:t>relation,all</a:t>
            </a:r>
            <a:r>
              <a:rPr lang="en-GB" baseline="0" dirty="0" smtClean="0">
                <a:solidFill>
                  <a:schemeClr val="dk1"/>
                </a:solidFill>
              </a:rPr>
              <a:t> others are </a:t>
            </a:r>
            <a:r>
              <a:rPr lang="en-GB" baseline="0" dirty="0" err="1" smtClean="0">
                <a:solidFill>
                  <a:schemeClr val="dk1"/>
                </a:solidFill>
              </a:rPr>
              <a:t>cutted</a:t>
            </a:r>
            <a:r>
              <a:rPr lang="en-GB" baseline="0" dirty="0" smtClean="0">
                <a:solidFill>
                  <a:schemeClr val="dk1"/>
                </a:solidFill>
              </a:rPr>
              <a:t> out.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baseline="0" dirty="0" smtClean="0">
                <a:solidFill>
                  <a:schemeClr val="dk1"/>
                </a:solidFill>
              </a:rPr>
              <a:t>Examples</a:t>
            </a: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Shape 12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5" name="Shape 1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Shape 12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Shape 1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1 </a:t>
            </a:r>
            <a:r>
              <a:rPr lang="it-IT" dirty="0" err="1" smtClean="0"/>
              <a:t>sentence</a:t>
            </a:r>
            <a:r>
              <a:rPr lang="it-IT" dirty="0" smtClean="0"/>
              <a:t>,</a:t>
            </a:r>
            <a:r>
              <a:rPr lang="it-IT" baseline="0" dirty="0" smtClean="0"/>
              <a:t> 20’’</a:t>
            </a:r>
            <a:endParaRPr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Shape 1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8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80D61536-CE44-49B8-9599-9BF99E9B6234}" type="slidenum">
              <a:rPr lang="it-IT" sz="120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pPr algn="r"/>
              <a:t>68</a:t>
            </a:fld>
            <a:endParaRPr lang="it-IT" sz="120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0685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solidFill>
            <a:srgbClr val="FFFFFF"/>
          </a:solidFill>
          <a:ln/>
        </p:spPr>
      </p:sp>
      <p:sp>
        <p:nvSpPr>
          <p:cNvPr id="2068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037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/>
          <a:lstStyle/>
          <a:p>
            <a:endParaRPr lang="it-IT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Shape 1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Shape 13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Shape 1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Shape 13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Shape 1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err="1" smtClean="0"/>
              <a:t>We</a:t>
            </a:r>
            <a:r>
              <a:rPr lang="it-IT" baseline="0" dirty="0" smtClean="0"/>
              <a:t> propose a </a:t>
            </a:r>
            <a:r>
              <a:rPr lang="it-IT" baseline="0" dirty="0" err="1" smtClean="0"/>
              <a:t>three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phase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method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starting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frome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two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noisy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graphs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wikipedia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categories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that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described</a:t>
            </a:r>
            <a:r>
              <a:rPr lang="it-IT" baseline="0" dirty="0" smtClean="0"/>
              <a:t> so far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dirty="0" smtClean="0"/>
              <a:t>First </a:t>
            </a:r>
            <a:r>
              <a:rPr lang="it-IT" dirty="0" err="1" smtClean="0"/>
              <a:t>builds</a:t>
            </a:r>
            <a:r>
              <a:rPr lang="it-IT" dirty="0" smtClean="0"/>
              <a:t> </a:t>
            </a:r>
            <a:r>
              <a:rPr lang="it-IT" baseline="0" dirty="0" smtClean="0"/>
              <a:t>a </a:t>
            </a:r>
            <a:r>
              <a:rPr lang="it-IT" baseline="0" dirty="0" err="1" smtClean="0"/>
              <a:t>taxonomy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for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pages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43400" y="4611291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D42B-163E-4B99-B818-187B6A4954EF}" type="datetime1">
              <a:rPr lang="it-IT" smtClean="0"/>
              <a:pPr>
                <a:defRPr/>
              </a:pPr>
              <a:t>20/06/2014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219200" y="4611291"/>
            <a:ext cx="3276600" cy="3429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SPred: Large-scale Harvesting of Semantic Predicates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11291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64A2C-BAD0-4EC6-B7FE-EF505046D9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09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09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85800" y="286810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000000"/>
                </a:solidFill>
              </a:rPr>
              <a:t>T. Flati, D. Vannella, T. Pasini, R. Navigli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0" y="325600"/>
            <a:ext cx="9144000" cy="254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000">
                <a:solidFill>
                  <a:srgbClr val="980000"/>
                </a:solidFill>
              </a:rPr>
              <a:t>2 Is Bigger (and </a:t>
            </a:r>
            <a:r>
              <a:rPr lang="en-GB" sz="4000" smtClean="0">
                <a:solidFill>
                  <a:srgbClr val="980000"/>
                </a:solidFill>
              </a:rPr>
              <a:t>Better) Than </a:t>
            </a:r>
            <a:r>
              <a:rPr lang="en-GB" sz="4000">
                <a:solidFill>
                  <a:srgbClr val="980000"/>
                </a:solidFill>
              </a:rPr>
              <a:t>1: </a:t>
            </a:r>
            <a:r>
              <a:rPr lang="en-GB" sz="4000" smtClean="0">
                <a:solidFill>
                  <a:srgbClr val="980000"/>
                </a:solidFill>
              </a:rPr>
              <a:t/>
            </a:r>
            <a:br>
              <a:rPr lang="en-GB" sz="4000" smtClean="0">
                <a:solidFill>
                  <a:srgbClr val="980000"/>
                </a:solidFill>
              </a:rPr>
            </a:br>
            <a:r>
              <a:rPr lang="en-GB" sz="4000" smtClean="0">
                <a:solidFill>
                  <a:srgbClr val="980000"/>
                </a:solidFill>
              </a:rPr>
              <a:t>the Wikipedia Bitaxonomy </a:t>
            </a:r>
            <a:r>
              <a:rPr lang="en-GB" sz="4000">
                <a:solidFill>
                  <a:srgbClr val="980000"/>
                </a:solidFill>
              </a:rPr>
              <a:t>Project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89344" y="3674125"/>
            <a:ext cx="1265649" cy="126564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5754994" y="4078337"/>
            <a:ext cx="2220899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b="1"/>
              <a:t>ERC Starting Grant</a:t>
            </a:r>
            <a:br>
              <a:rPr lang="en-GB" b="1"/>
            </a:br>
            <a:r>
              <a:rPr lang="en-GB" b="1"/>
              <a:t>MultiJEDI No. 259234</a:t>
            </a:r>
          </a:p>
        </p:txBody>
      </p:sp>
      <p:pic>
        <p:nvPicPr>
          <p:cNvPr id="28" name="Shape 2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043608" y="3741575"/>
            <a:ext cx="3138461" cy="1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0677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90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 3-phase method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150475" y="-9"/>
            <a:ext cx="984900" cy="797109"/>
          </a:xfrm>
          <a:prstGeom prst="rect">
            <a:avLst/>
          </a:prstGeom>
        </p:spPr>
      </p:pic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156225" y="813975"/>
            <a:ext cx="5421599" cy="9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1C232"/>
              </a:buClr>
              <a:buSzPct val="100000"/>
            </a:pPr>
            <a:r>
              <a:rPr lang="en-GB" sz="2400" b="1" dirty="0" smtClean="0">
                <a:solidFill>
                  <a:srgbClr val="FFC000"/>
                </a:solidFill>
              </a:rPr>
              <a:t>1.</a:t>
            </a:r>
            <a:r>
              <a:rPr lang="en-GB" sz="2400" b="1" dirty="0" smtClean="0">
                <a:solidFill>
                  <a:schemeClr val="accent6"/>
                </a:solidFill>
              </a:rPr>
              <a:t> Build </a:t>
            </a:r>
            <a:r>
              <a:rPr lang="en-GB" sz="2400" b="1" dirty="0">
                <a:solidFill>
                  <a:schemeClr val="accent6"/>
                </a:solidFill>
              </a:rPr>
              <a:t>the page </a:t>
            </a:r>
            <a:r>
              <a:rPr lang="en-GB" sz="2400" b="1" dirty="0" smtClean="0">
                <a:solidFill>
                  <a:schemeClr val="accent6"/>
                </a:solidFill>
              </a:rPr>
              <a:t>taxonomy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cxnSp>
        <p:nvCxnSpPr>
          <p:cNvPr id="449" name="Shape 449"/>
          <p:cNvCxnSpPr/>
          <p:nvPr/>
        </p:nvCxnSpPr>
        <p:spPr>
          <a:xfrm flipH="1">
            <a:off x="3327051" y="3143117"/>
            <a:ext cx="2480419" cy="45329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50" name="Shape 450"/>
          <p:cNvCxnSpPr/>
          <p:nvPr/>
        </p:nvCxnSpPr>
        <p:spPr>
          <a:xfrm rot="10800000" flipH="1">
            <a:off x="3614841" y="3143117"/>
            <a:ext cx="2192630" cy="974851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51" name="Shape 451"/>
          <p:cNvCxnSpPr/>
          <p:nvPr/>
        </p:nvCxnSpPr>
        <p:spPr>
          <a:xfrm rot="10800000" flipH="1">
            <a:off x="3638345" y="3995344"/>
            <a:ext cx="1871213" cy="179369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452" name="Shape 452"/>
          <p:cNvCxnSpPr/>
          <p:nvPr/>
        </p:nvCxnSpPr>
        <p:spPr>
          <a:xfrm>
            <a:off x="3614841" y="4231459"/>
            <a:ext cx="2294139" cy="104689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453" name="Shape 4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88646" y="2028300"/>
            <a:ext cx="1199299" cy="1086892"/>
          </a:xfrm>
          <a:prstGeom prst="rect">
            <a:avLst/>
          </a:prstGeom>
        </p:spPr>
      </p:pic>
      <p:sp>
        <p:nvSpPr>
          <p:cNvPr id="67" name="Shape 448"/>
          <p:cNvSpPr txBox="1">
            <a:spLocks/>
          </p:cNvSpPr>
          <p:nvPr/>
        </p:nvSpPr>
        <p:spPr>
          <a:xfrm>
            <a:off x="167155" y="1203598"/>
            <a:ext cx="5328592" cy="9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Bitaxonomy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Algorithm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ruppo 67"/>
          <p:cNvGrpSpPr/>
          <p:nvPr/>
        </p:nvGrpSpPr>
        <p:grpSpPr>
          <a:xfrm>
            <a:off x="1619672" y="2185200"/>
            <a:ext cx="2224800" cy="2419200"/>
            <a:chOff x="2052031" y="2567479"/>
            <a:chExt cx="2041817" cy="2097414"/>
          </a:xfrm>
        </p:grpSpPr>
        <p:sp>
          <p:nvSpPr>
            <p:cNvPr id="69" name="Shape 391"/>
            <p:cNvSpPr/>
            <p:nvPr/>
          </p:nvSpPr>
          <p:spPr>
            <a:xfrm>
              <a:off x="2052031" y="2567479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394"/>
            <p:cNvSpPr/>
            <p:nvPr/>
          </p:nvSpPr>
          <p:spPr>
            <a:xfrm>
              <a:off x="3756400" y="4223019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395"/>
            <p:cNvSpPr/>
            <p:nvPr/>
          </p:nvSpPr>
          <p:spPr>
            <a:xfrm>
              <a:off x="3470824" y="336751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398"/>
            <p:cNvSpPr/>
            <p:nvPr/>
          </p:nvSpPr>
          <p:spPr>
            <a:xfrm>
              <a:off x="3649129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399"/>
            <p:cNvSpPr/>
            <p:nvPr/>
          </p:nvSpPr>
          <p:spPr>
            <a:xfrm>
              <a:off x="390255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400"/>
            <p:cNvSpPr/>
            <p:nvPr/>
          </p:nvSpPr>
          <p:spPr>
            <a:xfrm>
              <a:off x="3413870" y="44736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401"/>
            <p:cNvSpPr/>
            <p:nvPr/>
          </p:nvSpPr>
          <p:spPr>
            <a:xfrm>
              <a:off x="2568862" y="420871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402"/>
            <p:cNvSpPr/>
            <p:nvPr/>
          </p:nvSpPr>
          <p:spPr>
            <a:xfrm>
              <a:off x="234540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403"/>
            <p:cNvSpPr/>
            <p:nvPr/>
          </p:nvSpPr>
          <p:spPr>
            <a:xfrm>
              <a:off x="2945885" y="441115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404"/>
            <p:cNvSpPr/>
            <p:nvPr/>
          </p:nvSpPr>
          <p:spPr>
            <a:xfrm>
              <a:off x="2248710" y="3389370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405"/>
            <p:cNvSpPr/>
            <p:nvPr/>
          </p:nvSpPr>
          <p:spPr>
            <a:xfrm>
              <a:off x="2798717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406"/>
            <p:cNvSpPr/>
            <p:nvPr/>
          </p:nvSpPr>
          <p:spPr>
            <a:xfrm>
              <a:off x="2945885" y="396653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407"/>
            <p:cNvSpPr/>
            <p:nvPr/>
          </p:nvSpPr>
          <p:spPr>
            <a:xfrm>
              <a:off x="3199312" y="4206162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408"/>
            <p:cNvSpPr/>
            <p:nvPr/>
          </p:nvSpPr>
          <p:spPr>
            <a:xfrm>
              <a:off x="3021672" y="344955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409"/>
            <p:cNvSpPr/>
            <p:nvPr/>
          </p:nvSpPr>
          <p:spPr>
            <a:xfrm>
              <a:off x="3413870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410"/>
            <p:cNvSpPr/>
            <p:nvPr/>
          </p:nvSpPr>
          <p:spPr>
            <a:xfrm>
              <a:off x="3413870" y="307077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411"/>
            <p:cNvSpPr/>
            <p:nvPr/>
          </p:nvSpPr>
          <p:spPr>
            <a:xfrm>
              <a:off x="2643984" y="310143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86" name="Shape 412"/>
            <p:cNvCxnSpPr>
              <a:stCxn id="78" idx="7"/>
              <a:endCxn id="85" idx="3"/>
            </p:cNvCxnSpPr>
            <p:nvPr/>
          </p:nvCxnSpPr>
          <p:spPr>
            <a:xfrm rot="10800000" flipH="1">
              <a:off x="2374387" y="3220267"/>
              <a:ext cx="291160" cy="18949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7" name="Shape 413"/>
            <p:cNvCxnSpPr>
              <a:stCxn id="76" idx="0"/>
              <a:endCxn id="78" idx="4"/>
            </p:cNvCxnSpPr>
            <p:nvPr/>
          </p:nvCxnSpPr>
          <p:spPr>
            <a:xfrm rot="10800000">
              <a:off x="2322330" y="3528590"/>
              <a:ext cx="96698" cy="40021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8" name="Shape 414"/>
            <p:cNvCxnSpPr>
              <a:stCxn id="82" idx="0"/>
              <a:endCxn id="85" idx="5"/>
            </p:cNvCxnSpPr>
            <p:nvPr/>
          </p:nvCxnSpPr>
          <p:spPr>
            <a:xfrm rot="10800000">
              <a:off x="2769660" y="3220267"/>
              <a:ext cx="325631" cy="2292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9" name="Shape 415"/>
            <p:cNvCxnSpPr>
              <a:stCxn id="79" idx="7"/>
              <a:endCxn id="82" idx="4"/>
            </p:cNvCxnSpPr>
            <p:nvPr/>
          </p:nvCxnSpPr>
          <p:spPr>
            <a:xfrm rot="10800000" flipH="1">
              <a:off x="2924394" y="3588772"/>
              <a:ext cx="170897" cy="12079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0" name="Shape 416"/>
            <p:cNvCxnSpPr>
              <a:stCxn id="71" idx="0"/>
              <a:endCxn id="84" idx="4"/>
            </p:cNvCxnSpPr>
            <p:nvPr/>
          </p:nvCxnSpPr>
          <p:spPr>
            <a:xfrm rot="10800000">
              <a:off x="3487489" y="3209994"/>
              <a:ext cx="56954" cy="15751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1" name="Shape 417"/>
            <p:cNvCxnSpPr>
              <a:stCxn id="83" idx="7"/>
              <a:endCxn id="72" idx="3"/>
            </p:cNvCxnSpPr>
            <p:nvPr/>
          </p:nvCxnSpPr>
          <p:spPr>
            <a:xfrm rot="10800000" flipH="1">
              <a:off x="3539546" y="3808008"/>
              <a:ext cx="131145" cy="14118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2" name="Shape 418"/>
            <p:cNvCxnSpPr>
              <a:stCxn id="72" idx="0"/>
              <a:endCxn id="71" idx="5"/>
            </p:cNvCxnSpPr>
            <p:nvPr/>
          </p:nvCxnSpPr>
          <p:spPr>
            <a:xfrm rot="10800000">
              <a:off x="3596501" y="3486346"/>
              <a:ext cx="126247" cy="20282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3" name="Shape 419"/>
            <p:cNvCxnSpPr>
              <a:stCxn id="80" idx="0"/>
              <a:endCxn id="79" idx="5"/>
            </p:cNvCxnSpPr>
            <p:nvPr/>
          </p:nvCxnSpPr>
          <p:spPr>
            <a:xfrm rot="10800000">
              <a:off x="2924394" y="3808008"/>
              <a:ext cx="95110" cy="15852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4" name="Shape 420"/>
            <p:cNvCxnSpPr>
              <a:stCxn id="70" idx="1"/>
              <a:endCxn id="83" idx="5"/>
            </p:cNvCxnSpPr>
            <p:nvPr/>
          </p:nvCxnSpPr>
          <p:spPr>
            <a:xfrm rot="10800000">
              <a:off x="3539546" y="4047633"/>
              <a:ext cx="238416" cy="19577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5" name="Shape 421"/>
            <p:cNvCxnSpPr>
              <a:stCxn id="81" idx="7"/>
              <a:endCxn id="83" idx="3"/>
            </p:cNvCxnSpPr>
            <p:nvPr/>
          </p:nvCxnSpPr>
          <p:spPr>
            <a:xfrm rot="10800000" flipH="1">
              <a:off x="3324990" y="4047633"/>
              <a:ext cx="110443" cy="17891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6" name="Shape 422"/>
            <p:cNvCxnSpPr>
              <a:stCxn id="81" idx="5"/>
              <a:endCxn id="74" idx="1"/>
            </p:cNvCxnSpPr>
            <p:nvPr/>
          </p:nvCxnSpPr>
          <p:spPr>
            <a:xfrm>
              <a:off x="3324990" y="4324994"/>
              <a:ext cx="110443" cy="16907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97" name="Shape 423"/>
            <p:cNvCxnSpPr>
              <a:stCxn id="75" idx="7"/>
              <a:endCxn id="79" idx="4"/>
            </p:cNvCxnSpPr>
            <p:nvPr/>
          </p:nvCxnSpPr>
          <p:spPr>
            <a:xfrm rot="10800000" flipH="1">
              <a:off x="2694539" y="3828397"/>
              <a:ext cx="177798" cy="40070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8" name="Shape 424"/>
            <p:cNvCxnSpPr>
              <a:stCxn id="80" idx="4"/>
              <a:endCxn id="77" idx="0"/>
            </p:cNvCxnSpPr>
            <p:nvPr/>
          </p:nvCxnSpPr>
          <p:spPr>
            <a:xfrm>
              <a:off x="3019505" y="4105758"/>
              <a:ext cx="0" cy="30539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99" name="Shape 425"/>
            <p:cNvCxnSpPr>
              <a:stCxn id="85" idx="6"/>
              <a:endCxn id="84" idx="2"/>
            </p:cNvCxnSpPr>
            <p:nvPr/>
          </p:nvCxnSpPr>
          <p:spPr>
            <a:xfrm rot="10800000" flipH="1">
              <a:off x="2791223" y="3140384"/>
              <a:ext cx="622645" cy="3066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0" name="Shape 426"/>
            <p:cNvCxnSpPr>
              <a:stCxn id="84" idx="6"/>
              <a:endCxn id="73" idx="0"/>
            </p:cNvCxnSpPr>
            <p:nvPr/>
          </p:nvCxnSpPr>
          <p:spPr>
            <a:xfrm>
              <a:off x="3561109" y="3140384"/>
              <a:ext cx="415068" cy="7884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  <p:sp>
        <p:nvSpPr>
          <p:cNvPr id="101" name="Shape 396"/>
          <p:cNvSpPr txBox="1"/>
          <p:nvPr/>
        </p:nvSpPr>
        <p:spPr>
          <a:xfrm>
            <a:off x="1979712" y="4690503"/>
            <a:ext cx="1515055" cy="401527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pages</a:t>
            </a:r>
          </a:p>
        </p:txBody>
      </p:sp>
      <p:grpSp>
        <p:nvGrpSpPr>
          <p:cNvPr id="125" name="Gruppo 124"/>
          <p:cNvGrpSpPr/>
          <p:nvPr/>
        </p:nvGrpSpPr>
        <p:grpSpPr>
          <a:xfrm>
            <a:off x="5482510" y="2067694"/>
            <a:ext cx="2224800" cy="2918985"/>
            <a:chOff x="5482511" y="2567479"/>
            <a:chExt cx="2041817" cy="2524536"/>
          </a:xfrm>
        </p:grpSpPr>
        <p:sp>
          <p:nvSpPr>
            <p:cNvPr id="102" name="Shape 390"/>
            <p:cNvSpPr/>
            <p:nvPr/>
          </p:nvSpPr>
          <p:spPr>
            <a:xfrm>
              <a:off x="5482511" y="2567479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A4C2F4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397"/>
            <p:cNvSpPr txBox="1"/>
            <p:nvPr/>
          </p:nvSpPr>
          <p:spPr>
            <a:xfrm>
              <a:off x="5684520" y="4690488"/>
              <a:ext cx="1768111" cy="401527"/>
            </a:xfrm>
            <a:prstGeom prst="rect">
              <a:avLst/>
            </a:prstGeom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GB" sz="2400" b="1" dirty="0">
                  <a:solidFill>
                    <a:srgbClr val="0B5394"/>
                  </a:solidFill>
                </a:rPr>
                <a:t>categories</a:t>
              </a:r>
            </a:p>
          </p:txBody>
        </p:sp>
        <p:sp>
          <p:nvSpPr>
            <p:cNvPr id="104" name="Shape 427"/>
            <p:cNvSpPr/>
            <p:nvPr/>
          </p:nvSpPr>
          <p:spPr>
            <a:xfrm>
              <a:off x="5893556" y="3327284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428"/>
            <p:cNvSpPr/>
            <p:nvPr/>
          </p:nvSpPr>
          <p:spPr>
            <a:xfrm>
              <a:off x="6420574" y="3283298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429"/>
            <p:cNvSpPr/>
            <p:nvPr/>
          </p:nvSpPr>
          <p:spPr>
            <a:xfrm>
              <a:off x="5893556" y="3696901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430"/>
            <p:cNvSpPr/>
            <p:nvPr/>
          </p:nvSpPr>
          <p:spPr>
            <a:xfrm>
              <a:off x="6377588" y="3808047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431"/>
            <p:cNvSpPr/>
            <p:nvPr/>
          </p:nvSpPr>
          <p:spPr>
            <a:xfrm>
              <a:off x="6832228" y="3517203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432"/>
            <p:cNvSpPr/>
            <p:nvPr/>
          </p:nvSpPr>
          <p:spPr>
            <a:xfrm>
              <a:off x="6641325" y="4159602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433"/>
            <p:cNvSpPr/>
            <p:nvPr/>
          </p:nvSpPr>
          <p:spPr>
            <a:xfrm>
              <a:off x="7261425" y="4147712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434"/>
            <p:cNvSpPr/>
            <p:nvPr/>
          </p:nvSpPr>
          <p:spPr>
            <a:xfrm>
              <a:off x="5986679" y="4362140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435"/>
            <p:cNvSpPr/>
            <p:nvPr/>
          </p:nvSpPr>
          <p:spPr>
            <a:xfrm>
              <a:off x="6849730" y="4503179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436"/>
            <p:cNvSpPr/>
            <p:nvPr/>
          </p:nvSpPr>
          <p:spPr>
            <a:xfrm>
              <a:off x="5620257" y="4066520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437"/>
            <p:cNvSpPr/>
            <p:nvPr/>
          </p:nvSpPr>
          <p:spPr>
            <a:xfrm>
              <a:off x="6998893" y="3886468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15" name="Shape 438"/>
            <p:cNvCxnSpPr>
              <a:stCxn id="113" idx="0"/>
              <a:endCxn id="106" idx="2"/>
            </p:cNvCxnSpPr>
            <p:nvPr/>
          </p:nvCxnSpPr>
          <p:spPr>
            <a:xfrm rot="10800000" flipH="1">
              <a:off x="5694840" y="3837943"/>
              <a:ext cx="273299" cy="22857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6" name="Shape 439"/>
            <p:cNvCxnSpPr>
              <a:endCxn id="107" idx="2"/>
            </p:cNvCxnSpPr>
            <p:nvPr/>
          </p:nvCxnSpPr>
          <p:spPr>
            <a:xfrm rot="10800000" flipH="1">
              <a:off x="6067146" y="3949089"/>
              <a:ext cx="385024" cy="40621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7" name="Shape 440"/>
            <p:cNvCxnSpPr>
              <a:stCxn id="112" idx="0"/>
              <a:endCxn id="109" idx="2"/>
            </p:cNvCxnSpPr>
            <p:nvPr/>
          </p:nvCxnSpPr>
          <p:spPr>
            <a:xfrm rot="10800000">
              <a:off x="6715908" y="4300645"/>
              <a:ext cx="208404" cy="20253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8" name="Shape 441"/>
            <p:cNvCxnSpPr>
              <a:stCxn id="110" idx="0"/>
              <a:endCxn id="114" idx="3"/>
            </p:cNvCxnSpPr>
            <p:nvPr/>
          </p:nvCxnSpPr>
          <p:spPr>
            <a:xfrm rot="10800000">
              <a:off x="7148059" y="3956989"/>
              <a:ext cx="187948" cy="19072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9" name="Shape 442"/>
            <p:cNvCxnSpPr>
              <a:stCxn id="109" idx="0"/>
              <a:endCxn id="114" idx="1"/>
            </p:cNvCxnSpPr>
            <p:nvPr/>
          </p:nvCxnSpPr>
          <p:spPr>
            <a:xfrm rot="10800000" flipH="1">
              <a:off x="6715908" y="3956989"/>
              <a:ext cx="282984" cy="20261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0" name="Shape 443"/>
            <p:cNvCxnSpPr>
              <a:stCxn id="107" idx="0"/>
              <a:endCxn id="105" idx="2"/>
            </p:cNvCxnSpPr>
            <p:nvPr/>
          </p:nvCxnSpPr>
          <p:spPr>
            <a:xfrm rot="10800000" flipH="1">
              <a:off x="6452171" y="3424340"/>
              <a:ext cx="42986" cy="38370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1" name="Shape 444"/>
            <p:cNvCxnSpPr>
              <a:stCxn id="114" idx="0"/>
              <a:endCxn id="108" idx="2"/>
            </p:cNvCxnSpPr>
            <p:nvPr/>
          </p:nvCxnSpPr>
          <p:spPr>
            <a:xfrm rot="10800000">
              <a:off x="6906811" y="3658245"/>
              <a:ext cx="166665" cy="22822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2" name="Shape 445"/>
            <p:cNvCxnSpPr>
              <a:stCxn id="106" idx="0"/>
              <a:endCxn id="104" idx="2"/>
            </p:cNvCxnSpPr>
            <p:nvPr/>
          </p:nvCxnSpPr>
          <p:spPr>
            <a:xfrm rot="10800000">
              <a:off x="5968139" y="3468326"/>
              <a:ext cx="0" cy="22857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3" name="Shape 446"/>
            <p:cNvCxnSpPr>
              <a:stCxn id="104" idx="3"/>
              <a:endCxn id="105" idx="1"/>
            </p:cNvCxnSpPr>
            <p:nvPr/>
          </p:nvCxnSpPr>
          <p:spPr>
            <a:xfrm rot="10800000" flipH="1">
              <a:off x="6042722" y="3353819"/>
              <a:ext cx="377851" cy="4398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4" name="Shape 447"/>
            <p:cNvCxnSpPr>
              <a:stCxn id="105" idx="3"/>
              <a:endCxn id="108" idx="0"/>
            </p:cNvCxnSpPr>
            <p:nvPr/>
          </p:nvCxnSpPr>
          <p:spPr>
            <a:xfrm>
              <a:off x="6569740" y="3353819"/>
              <a:ext cx="337070" cy="1633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03835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90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 3-phase method</a:t>
            </a:r>
          </a:p>
        </p:txBody>
      </p:sp>
      <p:pic>
        <p:nvPicPr>
          <p:cNvPr id="393" name="Shape 3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150475" y="-9"/>
            <a:ext cx="984900" cy="797109"/>
          </a:xfrm>
          <a:prstGeom prst="rect">
            <a:avLst/>
          </a:prstGeom>
        </p:spPr>
      </p:pic>
      <p:sp>
        <p:nvSpPr>
          <p:cNvPr id="396" name="Shape 396"/>
          <p:cNvSpPr txBox="1"/>
          <p:nvPr/>
        </p:nvSpPr>
        <p:spPr>
          <a:xfrm>
            <a:off x="1907081" y="4633401"/>
            <a:ext cx="1651499" cy="462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5579609" y="4633384"/>
            <a:ext cx="1785299" cy="46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B5394"/>
                </a:solidFill>
              </a:rPr>
              <a:t>categories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156225" y="813975"/>
            <a:ext cx="5421599" cy="9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1C232"/>
              </a:buClr>
              <a:buSzPct val="100000"/>
            </a:pPr>
            <a:r>
              <a:rPr lang="en-GB" sz="2400" b="1" dirty="0" smtClean="0">
                <a:solidFill>
                  <a:srgbClr val="FFC000"/>
                </a:solidFill>
              </a:rPr>
              <a:t>1.</a:t>
            </a:r>
            <a:r>
              <a:rPr lang="en-GB" sz="2400" b="1" dirty="0" smtClean="0">
                <a:solidFill>
                  <a:schemeClr val="accent6"/>
                </a:solidFill>
              </a:rPr>
              <a:t> Build </a:t>
            </a:r>
            <a:r>
              <a:rPr lang="en-GB" sz="2400" b="1" dirty="0">
                <a:solidFill>
                  <a:schemeClr val="accent6"/>
                </a:solidFill>
              </a:rPr>
              <a:t>the page </a:t>
            </a:r>
            <a:r>
              <a:rPr lang="en-GB" sz="2400" b="1" dirty="0" smtClean="0">
                <a:solidFill>
                  <a:schemeClr val="accent6"/>
                </a:solidFill>
              </a:rPr>
              <a:t>taxonomy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67" name="Shape 448"/>
          <p:cNvSpPr txBox="1">
            <a:spLocks/>
          </p:cNvSpPr>
          <p:nvPr/>
        </p:nvSpPr>
        <p:spPr>
          <a:xfrm>
            <a:off x="167155" y="1203598"/>
            <a:ext cx="5328592" cy="9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Bitaxonomy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Algorithm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3" name="Shape 45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88646" y="2028300"/>
            <a:ext cx="1199299" cy="1086892"/>
          </a:xfrm>
          <a:prstGeom prst="rect">
            <a:avLst/>
          </a:prstGeom>
        </p:spPr>
      </p:pic>
      <p:grpSp>
        <p:nvGrpSpPr>
          <p:cNvPr id="73" name="Gruppo 72"/>
          <p:cNvGrpSpPr/>
          <p:nvPr/>
        </p:nvGrpSpPr>
        <p:grpSpPr>
          <a:xfrm>
            <a:off x="1619672" y="2185200"/>
            <a:ext cx="2224800" cy="2419200"/>
            <a:chOff x="2052031" y="2567479"/>
            <a:chExt cx="2041817" cy="2097414"/>
          </a:xfrm>
        </p:grpSpPr>
        <p:sp>
          <p:nvSpPr>
            <p:cNvPr id="74" name="Shape 391"/>
            <p:cNvSpPr/>
            <p:nvPr/>
          </p:nvSpPr>
          <p:spPr>
            <a:xfrm>
              <a:off x="2052031" y="2567479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394"/>
            <p:cNvSpPr/>
            <p:nvPr/>
          </p:nvSpPr>
          <p:spPr>
            <a:xfrm>
              <a:off x="3756400" y="4223019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395"/>
            <p:cNvSpPr/>
            <p:nvPr/>
          </p:nvSpPr>
          <p:spPr>
            <a:xfrm>
              <a:off x="3470824" y="336751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398"/>
            <p:cNvSpPr/>
            <p:nvPr/>
          </p:nvSpPr>
          <p:spPr>
            <a:xfrm>
              <a:off x="3649129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399"/>
            <p:cNvSpPr/>
            <p:nvPr/>
          </p:nvSpPr>
          <p:spPr>
            <a:xfrm>
              <a:off x="390255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400"/>
            <p:cNvSpPr/>
            <p:nvPr/>
          </p:nvSpPr>
          <p:spPr>
            <a:xfrm>
              <a:off x="3413870" y="44736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401"/>
            <p:cNvSpPr/>
            <p:nvPr/>
          </p:nvSpPr>
          <p:spPr>
            <a:xfrm>
              <a:off x="2568862" y="420871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402"/>
            <p:cNvSpPr/>
            <p:nvPr/>
          </p:nvSpPr>
          <p:spPr>
            <a:xfrm>
              <a:off x="234540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403"/>
            <p:cNvSpPr/>
            <p:nvPr/>
          </p:nvSpPr>
          <p:spPr>
            <a:xfrm>
              <a:off x="2945885" y="441115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404"/>
            <p:cNvSpPr/>
            <p:nvPr/>
          </p:nvSpPr>
          <p:spPr>
            <a:xfrm>
              <a:off x="2248710" y="3389370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405"/>
            <p:cNvSpPr/>
            <p:nvPr/>
          </p:nvSpPr>
          <p:spPr>
            <a:xfrm>
              <a:off x="2798717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406"/>
            <p:cNvSpPr/>
            <p:nvPr/>
          </p:nvSpPr>
          <p:spPr>
            <a:xfrm>
              <a:off x="2945885" y="396653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407"/>
            <p:cNvSpPr/>
            <p:nvPr/>
          </p:nvSpPr>
          <p:spPr>
            <a:xfrm>
              <a:off x="3199312" y="4206162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408"/>
            <p:cNvSpPr/>
            <p:nvPr/>
          </p:nvSpPr>
          <p:spPr>
            <a:xfrm>
              <a:off x="3021672" y="344955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409"/>
            <p:cNvSpPr/>
            <p:nvPr/>
          </p:nvSpPr>
          <p:spPr>
            <a:xfrm>
              <a:off x="3413870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410"/>
            <p:cNvSpPr/>
            <p:nvPr/>
          </p:nvSpPr>
          <p:spPr>
            <a:xfrm>
              <a:off x="3413870" y="307077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411"/>
            <p:cNvSpPr/>
            <p:nvPr/>
          </p:nvSpPr>
          <p:spPr>
            <a:xfrm>
              <a:off x="2643984" y="310143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91" name="Shape 412"/>
            <p:cNvCxnSpPr>
              <a:stCxn id="83" idx="7"/>
              <a:endCxn id="90" idx="3"/>
            </p:cNvCxnSpPr>
            <p:nvPr/>
          </p:nvCxnSpPr>
          <p:spPr>
            <a:xfrm rot="10800000" flipH="1">
              <a:off x="2374387" y="3220267"/>
              <a:ext cx="291160" cy="18949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2" name="Shape 413"/>
            <p:cNvCxnSpPr>
              <a:stCxn id="81" idx="0"/>
              <a:endCxn id="83" idx="4"/>
            </p:cNvCxnSpPr>
            <p:nvPr/>
          </p:nvCxnSpPr>
          <p:spPr>
            <a:xfrm rot="10800000">
              <a:off x="2322330" y="3528590"/>
              <a:ext cx="96698" cy="40021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3" name="Shape 414"/>
            <p:cNvCxnSpPr>
              <a:stCxn id="87" idx="0"/>
              <a:endCxn id="90" idx="5"/>
            </p:cNvCxnSpPr>
            <p:nvPr/>
          </p:nvCxnSpPr>
          <p:spPr>
            <a:xfrm rot="10800000">
              <a:off x="2769660" y="3220267"/>
              <a:ext cx="325631" cy="2292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4" name="Shape 415"/>
            <p:cNvCxnSpPr>
              <a:stCxn id="84" idx="7"/>
              <a:endCxn id="87" idx="4"/>
            </p:cNvCxnSpPr>
            <p:nvPr/>
          </p:nvCxnSpPr>
          <p:spPr>
            <a:xfrm rot="10800000" flipH="1">
              <a:off x="2924394" y="3588772"/>
              <a:ext cx="170897" cy="12079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5" name="Shape 416"/>
            <p:cNvCxnSpPr>
              <a:stCxn id="76" idx="0"/>
              <a:endCxn id="89" idx="4"/>
            </p:cNvCxnSpPr>
            <p:nvPr/>
          </p:nvCxnSpPr>
          <p:spPr>
            <a:xfrm rot="10800000">
              <a:off x="3487489" y="3209994"/>
              <a:ext cx="56954" cy="15751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6" name="Shape 417"/>
            <p:cNvCxnSpPr>
              <a:stCxn id="88" idx="7"/>
              <a:endCxn id="77" idx="3"/>
            </p:cNvCxnSpPr>
            <p:nvPr/>
          </p:nvCxnSpPr>
          <p:spPr>
            <a:xfrm rot="10800000" flipH="1">
              <a:off x="3539546" y="3808008"/>
              <a:ext cx="131145" cy="14118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7" name="Shape 418"/>
            <p:cNvCxnSpPr>
              <a:stCxn id="77" idx="0"/>
              <a:endCxn id="76" idx="5"/>
            </p:cNvCxnSpPr>
            <p:nvPr/>
          </p:nvCxnSpPr>
          <p:spPr>
            <a:xfrm rot="10800000">
              <a:off x="3596501" y="3486346"/>
              <a:ext cx="126247" cy="20282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8" name="Shape 419"/>
            <p:cNvCxnSpPr>
              <a:stCxn id="85" idx="0"/>
              <a:endCxn id="84" idx="5"/>
            </p:cNvCxnSpPr>
            <p:nvPr/>
          </p:nvCxnSpPr>
          <p:spPr>
            <a:xfrm rot="10800000">
              <a:off x="2924394" y="3808008"/>
              <a:ext cx="95110" cy="15852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9" name="Shape 420"/>
            <p:cNvCxnSpPr>
              <a:stCxn id="75" idx="1"/>
              <a:endCxn id="88" idx="5"/>
            </p:cNvCxnSpPr>
            <p:nvPr/>
          </p:nvCxnSpPr>
          <p:spPr>
            <a:xfrm rot="10800000">
              <a:off x="3539546" y="4047633"/>
              <a:ext cx="238416" cy="19577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0" name="Shape 421"/>
            <p:cNvCxnSpPr>
              <a:stCxn id="86" idx="7"/>
              <a:endCxn id="88" idx="3"/>
            </p:cNvCxnSpPr>
            <p:nvPr/>
          </p:nvCxnSpPr>
          <p:spPr>
            <a:xfrm rot="10800000" flipH="1">
              <a:off x="3324990" y="4047633"/>
              <a:ext cx="110443" cy="17891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1" name="Shape 422"/>
            <p:cNvCxnSpPr>
              <a:stCxn id="86" idx="5"/>
              <a:endCxn id="79" idx="1"/>
            </p:cNvCxnSpPr>
            <p:nvPr/>
          </p:nvCxnSpPr>
          <p:spPr>
            <a:xfrm>
              <a:off x="3324990" y="4324994"/>
              <a:ext cx="110443" cy="16907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102" name="Shape 423"/>
            <p:cNvCxnSpPr>
              <a:stCxn id="80" idx="7"/>
              <a:endCxn id="84" idx="4"/>
            </p:cNvCxnSpPr>
            <p:nvPr/>
          </p:nvCxnSpPr>
          <p:spPr>
            <a:xfrm rot="10800000" flipH="1">
              <a:off x="2694539" y="3828397"/>
              <a:ext cx="177798" cy="40070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3" name="Shape 424"/>
            <p:cNvCxnSpPr>
              <a:stCxn id="85" idx="4"/>
              <a:endCxn id="82" idx="0"/>
            </p:cNvCxnSpPr>
            <p:nvPr/>
          </p:nvCxnSpPr>
          <p:spPr>
            <a:xfrm>
              <a:off x="3019505" y="4105758"/>
              <a:ext cx="0" cy="30539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104" name="Shape 425"/>
            <p:cNvCxnSpPr>
              <a:stCxn id="90" idx="6"/>
              <a:endCxn id="89" idx="2"/>
            </p:cNvCxnSpPr>
            <p:nvPr/>
          </p:nvCxnSpPr>
          <p:spPr>
            <a:xfrm rot="10800000" flipH="1">
              <a:off x="2791223" y="3140384"/>
              <a:ext cx="622645" cy="3066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5" name="Shape 426"/>
            <p:cNvCxnSpPr>
              <a:stCxn id="89" idx="6"/>
              <a:endCxn id="78" idx="0"/>
            </p:cNvCxnSpPr>
            <p:nvPr/>
          </p:nvCxnSpPr>
          <p:spPr>
            <a:xfrm>
              <a:off x="3561109" y="3140384"/>
              <a:ext cx="415068" cy="7884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  <p:grpSp>
        <p:nvGrpSpPr>
          <p:cNvPr id="107" name="Gruppo 106"/>
          <p:cNvGrpSpPr/>
          <p:nvPr/>
        </p:nvGrpSpPr>
        <p:grpSpPr>
          <a:xfrm>
            <a:off x="5482510" y="2067694"/>
            <a:ext cx="2224800" cy="2425127"/>
            <a:chOff x="5482511" y="2567479"/>
            <a:chExt cx="2041817" cy="2097414"/>
          </a:xfrm>
        </p:grpSpPr>
        <p:sp>
          <p:nvSpPr>
            <p:cNvPr id="108" name="Shape 390"/>
            <p:cNvSpPr/>
            <p:nvPr/>
          </p:nvSpPr>
          <p:spPr>
            <a:xfrm>
              <a:off x="5482511" y="2567479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A4C2F4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427"/>
            <p:cNvSpPr/>
            <p:nvPr/>
          </p:nvSpPr>
          <p:spPr>
            <a:xfrm>
              <a:off x="5893556" y="3327284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428"/>
            <p:cNvSpPr/>
            <p:nvPr/>
          </p:nvSpPr>
          <p:spPr>
            <a:xfrm>
              <a:off x="6420574" y="3283298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429"/>
            <p:cNvSpPr/>
            <p:nvPr/>
          </p:nvSpPr>
          <p:spPr>
            <a:xfrm>
              <a:off x="5893556" y="3696901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430"/>
            <p:cNvSpPr/>
            <p:nvPr/>
          </p:nvSpPr>
          <p:spPr>
            <a:xfrm>
              <a:off x="6377588" y="3808047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431"/>
            <p:cNvSpPr/>
            <p:nvPr/>
          </p:nvSpPr>
          <p:spPr>
            <a:xfrm>
              <a:off x="6832228" y="3517203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432"/>
            <p:cNvSpPr/>
            <p:nvPr/>
          </p:nvSpPr>
          <p:spPr>
            <a:xfrm>
              <a:off x="6641325" y="4159602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433"/>
            <p:cNvSpPr/>
            <p:nvPr/>
          </p:nvSpPr>
          <p:spPr>
            <a:xfrm>
              <a:off x="7261425" y="4147712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434"/>
            <p:cNvSpPr/>
            <p:nvPr/>
          </p:nvSpPr>
          <p:spPr>
            <a:xfrm>
              <a:off x="5986679" y="4362140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435"/>
            <p:cNvSpPr/>
            <p:nvPr/>
          </p:nvSpPr>
          <p:spPr>
            <a:xfrm>
              <a:off x="6849730" y="4503179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436"/>
            <p:cNvSpPr/>
            <p:nvPr/>
          </p:nvSpPr>
          <p:spPr>
            <a:xfrm>
              <a:off x="5620257" y="4066520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437"/>
            <p:cNvSpPr/>
            <p:nvPr/>
          </p:nvSpPr>
          <p:spPr>
            <a:xfrm>
              <a:off x="6998893" y="3886468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1" name="Shape 438"/>
            <p:cNvCxnSpPr>
              <a:stCxn id="119" idx="0"/>
              <a:endCxn id="112" idx="2"/>
            </p:cNvCxnSpPr>
            <p:nvPr/>
          </p:nvCxnSpPr>
          <p:spPr>
            <a:xfrm rot="10800000" flipH="1">
              <a:off x="5694840" y="3837943"/>
              <a:ext cx="273299" cy="22857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2" name="Shape 439"/>
            <p:cNvCxnSpPr>
              <a:endCxn id="113" idx="2"/>
            </p:cNvCxnSpPr>
            <p:nvPr/>
          </p:nvCxnSpPr>
          <p:spPr>
            <a:xfrm rot="10800000" flipH="1">
              <a:off x="6067146" y="3949089"/>
              <a:ext cx="385024" cy="40621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3" name="Shape 440"/>
            <p:cNvCxnSpPr>
              <a:stCxn id="118" idx="0"/>
              <a:endCxn id="115" idx="2"/>
            </p:cNvCxnSpPr>
            <p:nvPr/>
          </p:nvCxnSpPr>
          <p:spPr>
            <a:xfrm rot="10800000">
              <a:off x="6715908" y="4300645"/>
              <a:ext cx="208404" cy="20253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4" name="Shape 441"/>
            <p:cNvCxnSpPr>
              <a:stCxn id="116" idx="0"/>
              <a:endCxn id="120" idx="3"/>
            </p:cNvCxnSpPr>
            <p:nvPr/>
          </p:nvCxnSpPr>
          <p:spPr>
            <a:xfrm rot="10800000">
              <a:off x="7148059" y="3956989"/>
              <a:ext cx="187948" cy="19072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5" name="Shape 442"/>
            <p:cNvCxnSpPr>
              <a:stCxn id="115" idx="0"/>
              <a:endCxn id="120" idx="1"/>
            </p:cNvCxnSpPr>
            <p:nvPr/>
          </p:nvCxnSpPr>
          <p:spPr>
            <a:xfrm rot="10800000" flipH="1">
              <a:off x="6715908" y="3956989"/>
              <a:ext cx="282984" cy="20261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6" name="Shape 443"/>
            <p:cNvCxnSpPr>
              <a:stCxn id="113" idx="0"/>
              <a:endCxn id="111" idx="2"/>
            </p:cNvCxnSpPr>
            <p:nvPr/>
          </p:nvCxnSpPr>
          <p:spPr>
            <a:xfrm rot="10800000" flipH="1">
              <a:off x="6452171" y="3424340"/>
              <a:ext cx="42986" cy="38370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7" name="Shape 444"/>
            <p:cNvCxnSpPr>
              <a:stCxn id="120" idx="0"/>
              <a:endCxn id="114" idx="2"/>
            </p:cNvCxnSpPr>
            <p:nvPr/>
          </p:nvCxnSpPr>
          <p:spPr>
            <a:xfrm rot="10800000">
              <a:off x="6906811" y="3658245"/>
              <a:ext cx="166665" cy="22822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8" name="Shape 445"/>
            <p:cNvCxnSpPr>
              <a:stCxn id="112" idx="0"/>
              <a:endCxn id="110" idx="2"/>
            </p:cNvCxnSpPr>
            <p:nvPr/>
          </p:nvCxnSpPr>
          <p:spPr>
            <a:xfrm rot="10800000">
              <a:off x="5968139" y="3468326"/>
              <a:ext cx="0" cy="22857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9" name="Shape 446"/>
            <p:cNvCxnSpPr>
              <a:stCxn id="110" idx="3"/>
              <a:endCxn id="111" idx="1"/>
            </p:cNvCxnSpPr>
            <p:nvPr/>
          </p:nvCxnSpPr>
          <p:spPr>
            <a:xfrm rot="10800000" flipH="1">
              <a:off x="6042722" y="3353819"/>
              <a:ext cx="377851" cy="4398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0" name="Shape 447"/>
            <p:cNvCxnSpPr>
              <a:stCxn id="111" idx="3"/>
              <a:endCxn id="114" idx="0"/>
            </p:cNvCxnSpPr>
            <p:nvPr/>
          </p:nvCxnSpPr>
          <p:spPr>
            <a:xfrm>
              <a:off x="6569740" y="3353819"/>
              <a:ext cx="337070" cy="1633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  <p:sp>
        <p:nvSpPr>
          <p:cNvPr id="68" name="Rettangolo 67"/>
          <p:cNvSpPr/>
          <p:nvPr/>
        </p:nvSpPr>
        <p:spPr>
          <a:xfrm>
            <a:off x="683568" y="1923678"/>
            <a:ext cx="7848872" cy="321982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9" name="Shape 449"/>
          <p:cNvCxnSpPr>
            <a:stCxn id="110" idx="1"/>
          </p:cNvCxnSpPr>
          <p:nvPr/>
        </p:nvCxnSpPr>
        <p:spPr>
          <a:xfrm flipH="1">
            <a:off x="3327052" y="3027756"/>
            <a:ext cx="2603340" cy="160690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0" name="Shape 450"/>
          <p:cNvCxnSpPr>
            <a:endCxn id="110" idx="1"/>
          </p:cNvCxnSpPr>
          <p:nvPr/>
        </p:nvCxnSpPr>
        <p:spPr>
          <a:xfrm flipV="1">
            <a:off x="3614841" y="3027756"/>
            <a:ext cx="2315551" cy="1090213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1" name="Shape 451"/>
          <p:cNvCxnSpPr>
            <a:endCxn id="119" idx="1"/>
          </p:cNvCxnSpPr>
          <p:nvPr/>
        </p:nvCxnSpPr>
        <p:spPr>
          <a:xfrm flipV="1">
            <a:off x="3638345" y="3882494"/>
            <a:ext cx="1994255" cy="292220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2" name="Shape 452"/>
          <p:cNvCxnSpPr>
            <a:endCxn id="117" idx="1"/>
          </p:cNvCxnSpPr>
          <p:nvPr/>
        </p:nvCxnSpPr>
        <p:spPr>
          <a:xfrm flipV="1">
            <a:off x="3614841" y="4224304"/>
            <a:ext cx="2417019" cy="7156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41296861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96"/>
          <p:cNvSpPr txBox="1"/>
          <p:nvPr/>
        </p:nvSpPr>
        <p:spPr>
          <a:xfrm>
            <a:off x="1907081" y="4633401"/>
            <a:ext cx="1651499" cy="462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156225" y="813975"/>
            <a:ext cx="5421599" cy="4109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1C232"/>
              </a:buClr>
              <a:buSzPct val="100000"/>
            </a:pPr>
            <a:r>
              <a:rPr lang="en-GB" sz="2400" b="1" dirty="0" smtClean="0">
                <a:solidFill>
                  <a:srgbClr val="FFC000"/>
                </a:solidFill>
              </a:rPr>
              <a:t>1. </a:t>
            </a:r>
            <a:r>
              <a:rPr lang="en-GB" sz="2400" b="1" dirty="0" smtClean="0">
                <a:solidFill>
                  <a:schemeClr val="accent6"/>
                </a:solidFill>
              </a:rPr>
              <a:t>Build </a:t>
            </a:r>
            <a:r>
              <a:rPr lang="en-GB" sz="2400" b="1" dirty="0">
                <a:solidFill>
                  <a:schemeClr val="accent6"/>
                </a:solidFill>
              </a:rPr>
              <a:t>the page </a:t>
            </a:r>
            <a:r>
              <a:rPr lang="en-GB" sz="2400" b="1" dirty="0" smtClean="0">
                <a:solidFill>
                  <a:schemeClr val="accent6"/>
                </a:solidFill>
              </a:rPr>
              <a:t>taxonomy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90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 3-phase method</a:t>
            </a:r>
          </a:p>
        </p:txBody>
      </p:sp>
      <p:pic>
        <p:nvPicPr>
          <p:cNvPr id="460" name="Shape 4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150475" y="-9"/>
            <a:ext cx="984900" cy="797109"/>
          </a:xfrm>
          <a:prstGeom prst="rect">
            <a:avLst/>
          </a:prstGeom>
        </p:spPr>
      </p:pic>
      <p:sp>
        <p:nvSpPr>
          <p:cNvPr id="461" name="Shape 461"/>
          <p:cNvSpPr txBox="1"/>
          <p:nvPr/>
        </p:nvSpPr>
        <p:spPr>
          <a:xfrm>
            <a:off x="6830675" y="1968362"/>
            <a:ext cx="1290899" cy="6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rgbClr val="0000FF"/>
                </a:solidFill>
              </a:rPr>
              <a:t>+50%</a:t>
            </a:r>
            <a:endParaRPr lang="en-GB" sz="2400" b="1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b="1" dirty="0">
                <a:solidFill>
                  <a:srgbClr val="0000FF"/>
                </a:solidFill>
              </a:rPr>
              <a:t>categories</a:t>
            </a:r>
          </a:p>
        </p:txBody>
      </p:sp>
      <p:sp>
        <p:nvSpPr>
          <p:cNvPr id="462" name="Shape 462"/>
          <p:cNvSpPr/>
          <p:nvPr/>
        </p:nvSpPr>
        <p:spPr>
          <a:xfrm>
            <a:off x="4860032" y="2169975"/>
            <a:ext cx="3345900" cy="2417999"/>
          </a:xfrm>
          <a:prstGeom prst="triangle">
            <a:avLst>
              <a:gd name="adj" fmla="val 50000"/>
            </a:avLst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 txBox="1"/>
          <p:nvPr/>
        </p:nvSpPr>
        <p:spPr>
          <a:xfrm>
            <a:off x="5579609" y="4633384"/>
            <a:ext cx="1785299" cy="46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B5394"/>
                </a:solidFill>
              </a:rPr>
              <a:t>categories</a:t>
            </a:r>
          </a:p>
        </p:txBody>
      </p:sp>
      <p:sp>
        <p:nvSpPr>
          <p:cNvPr id="29" name="Shape 448"/>
          <p:cNvSpPr txBox="1">
            <a:spLocks/>
          </p:cNvSpPr>
          <p:nvPr/>
        </p:nvSpPr>
        <p:spPr>
          <a:xfrm>
            <a:off x="179512" y="1585351"/>
            <a:ext cx="5421599" cy="9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3.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Refine the category taxonomy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448"/>
          <p:cNvSpPr txBox="1">
            <a:spLocks/>
          </p:cNvSpPr>
          <p:nvPr/>
        </p:nvSpPr>
        <p:spPr>
          <a:xfrm>
            <a:off x="167155" y="1203598"/>
            <a:ext cx="5328592" cy="98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ct val="100000"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2.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Bitaxonomy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Algorithm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ruppo 65"/>
          <p:cNvGrpSpPr/>
          <p:nvPr/>
        </p:nvGrpSpPr>
        <p:grpSpPr>
          <a:xfrm>
            <a:off x="1619672" y="2185200"/>
            <a:ext cx="2224800" cy="2419200"/>
            <a:chOff x="2052031" y="2567479"/>
            <a:chExt cx="2041817" cy="2097414"/>
          </a:xfrm>
        </p:grpSpPr>
        <p:sp>
          <p:nvSpPr>
            <p:cNvPr id="67" name="Shape 391"/>
            <p:cNvSpPr/>
            <p:nvPr/>
          </p:nvSpPr>
          <p:spPr>
            <a:xfrm>
              <a:off x="2052031" y="2567479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394"/>
            <p:cNvSpPr/>
            <p:nvPr/>
          </p:nvSpPr>
          <p:spPr>
            <a:xfrm>
              <a:off x="3756400" y="4223019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395"/>
            <p:cNvSpPr/>
            <p:nvPr/>
          </p:nvSpPr>
          <p:spPr>
            <a:xfrm>
              <a:off x="3470824" y="336751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398"/>
            <p:cNvSpPr/>
            <p:nvPr/>
          </p:nvSpPr>
          <p:spPr>
            <a:xfrm>
              <a:off x="3649129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399"/>
            <p:cNvSpPr/>
            <p:nvPr/>
          </p:nvSpPr>
          <p:spPr>
            <a:xfrm>
              <a:off x="390255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400"/>
            <p:cNvSpPr/>
            <p:nvPr/>
          </p:nvSpPr>
          <p:spPr>
            <a:xfrm>
              <a:off x="3413870" y="44736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401"/>
            <p:cNvSpPr/>
            <p:nvPr/>
          </p:nvSpPr>
          <p:spPr>
            <a:xfrm>
              <a:off x="2568862" y="420871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402"/>
            <p:cNvSpPr/>
            <p:nvPr/>
          </p:nvSpPr>
          <p:spPr>
            <a:xfrm>
              <a:off x="234540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403"/>
            <p:cNvSpPr/>
            <p:nvPr/>
          </p:nvSpPr>
          <p:spPr>
            <a:xfrm>
              <a:off x="2945885" y="441115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404"/>
            <p:cNvSpPr/>
            <p:nvPr/>
          </p:nvSpPr>
          <p:spPr>
            <a:xfrm>
              <a:off x="2248710" y="3389370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405"/>
            <p:cNvSpPr/>
            <p:nvPr/>
          </p:nvSpPr>
          <p:spPr>
            <a:xfrm>
              <a:off x="2798717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406"/>
            <p:cNvSpPr/>
            <p:nvPr/>
          </p:nvSpPr>
          <p:spPr>
            <a:xfrm>
              <a:off x="2945885" y="396653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407"/>
            <p:cNvSpPr/>
            <p:nvPr/>
          </p:nvSpPr>
          <p:spPr>
            <a:xfrm>
              <a:off x="3199312" y="4206162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408"/>
            <p:cNvSpPr/>
            <p:nvPr/>
          </p:nvSpPr>
          <p:spPr>
            <a:xfrm>
              <a:off x="3021672" y="344955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409"/>
            <p:cNvSpPr/>
            <p:nvPr/>
          </p:nvSpPr>
          <p:spPr>
            <a:xfrm>
              <a:off x="3413870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410"/>
            <p:cNvSpPr/>
            <p:nvPr/>
          </p:nvSpPr>
          <p:spPr>
            <a:xfrm>
              <a:off x="3413870" y="307077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411"/>
            <p:cNvSpPr/>
            <p:nvPr/>
          </p:nvSpPr>
          <p:spPr>
            <a:xfrm>
              <a:off x="2643984" y="310143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84" name="Shape 412"/>
            <p:cNvCxnSpPr>
              <a:stCxn id="76" idx="7"/>
              <a:endCxn id="83" idx="3"/>
            </p:cNvCxnSpPr>
            <p:nvPr/>
          </p:nvCxnSpPr>
          <p:spPr>
            <a:xfrm rot="10800000" flipH="1">
              <a:off x="2374387" y="3220267"/>
              <a:ext cx="291160" cy="18949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5" name="Shape 413"/>
            <p:cNvCxnSpPr>
              <a:stCxn id="74" idx="0"/>
              <a:endCxn id="76" idx="4"/>
            </p:cNvCxnSpPr>
            <p:nvPr/>
          </p:nvCxnSpPr>
          <p:spPr>
            <a:xfrm rot="10800000">
              <a:off x="2322330" y="3528590"/>
              <a:ext cx="96698" cy="40021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6" name="Shape 414"/>
            <p:cNvCxnSpPr>
              <a:stCxn id="80" idx="0"/>
              <a:endCxn id="83" idx="5"/>
            </p:cNvCxnSpPr>
            <p:nvPr/>
          </p:nvCxnSpPr>
          <p:spPr>
            <a:xfrm rot="10800000">
              <a:off x="2769660" y="3220267"/>
              <a:ext cx="325631" cy="2292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7" name="Shape 415"/>
            <p:cNvCxnSpPr>
              <a:stCxn id="77" idx="7"/>
              <a:endCxn id="80" idx="4"/>
            </p:cNvCxnSpPr>
            <p:nvPr/>
          </p:nvCxnSpPr>
          <p:spPr>
            <a:xfrm rot="10800000" flipH="1">
              <a:off x="2924394" y="3588772"/>
              <a:ext cx="170897" cy="12079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8" name="Shape 416"/>
            <p:cNvCxnSpPr>
              <a:stCxn id="69" idx="0"/>
              <a:endCxn id="82" idx="4"/>
            </p:cNvCxnSpPr>
            <p:nvPr/>
          </p:nvCxnSpPr>
          <p:spPr>
            <a:xfrm rot="10800000">
              <a:off x="3487489" y="3209994"/>
              <a:ext cx="56954" cy="15751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89" name="Shape 417"/>
            <p:cNvCxnSpPr>
              <a:stCxn id="81" idx="7"/>
              <a:endCxn id="70" idx="3"/>
            </p:cNvCxnSpPr>
            <p:nvPr/>
          </p:nvCxnSpPr>
          <p:spPr>
            <a:xfrm rot="10800000" flipH="1">
              <a:off x="3539546" y="3808008"/>
              <a:ext cx="131145" cy="14118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0" name="Shape 418"/>
            <p:cNvCxnSpPr>
              <a:stCxn id="70" idx="0"/>
              <a:endCxn id="69" idx="5"/>
            </p:cNvCxnSpPr>
            <p:nvPr/>
          </p:nvCxnSpPr>
          <p:spPr>
            <a:xfrm rot="10800000">
              <a:off x="3596501" y="3486346"/>
              <a:ext cx="126247" cy="20282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1" name="Shape 419"/>
            <p:cNvCxnSpPr>
              <a:stCxn id="78" idx="0"/>
              <a:endCxn id="77" idx="5"/>
            </p:cNvCxnSpPr>
            <p:nvPr/>
          </p:nvCxnSpPr>
          <p:spPr>
            <a:xfrm rot="10800000">
              <a:off x="2924394" y="3808008"/>
              <a:ext cx="95110" cy="15852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2" name="Shape 420"/>
            <p:cNvCxnSpPr>
              <a:stCxn id="68" idx="1"/>
              <a:endCxn id="81" idx="5"/>
            </p:cNvCxnSpPr>
            <p:nvPr/>
          </p:nvCxnSpPr>
          <p:spPr>
            <a:xfrm rot="10800000">
              <a:off x="3539546" y="4047633"/>
              <a:ext cx="238416" cy="19577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3" name="Shape 421"/>
            <p:cNvCxnSpPr>
              <a:stCxn id="79" idx="7"/>
              <a:endCxn id="81" idx="3"/>
            </p:cNvCxnSpPr>
            <p:nvPr/>
          </p:nvCxnSpPr>
          <p:spPr>
            <a:xfrm rot="10800000" flipH="1">
              <a:off x="3324990" y="4047633"/>
              <a:ext cx="110443" cy="17891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4" name="Shape 422"/>
            <p:cNvCxnSpPr>
              <a:stCxn id="79" idx="5"/>
              <a:endCxn id="72" idx="1"/>
            </p:cNvCxnSpPr>
            <p:nvPr/>
          </p:nvCxnSpPr>
          <p:spPr>
            <a:xfrm>
              <a:off x="3324990" y="4324994"/>
              <a:ext cx="110443" cy="16907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95" name="Shape 423"/>
            <p:cNvCxnSpPr>
              <a:stCxn id="73" idx="7"/>
              <a:endCxn id="77" idx="4"/>
            </p:cNvCxnSpPr>
            <p:nvPr/>
          </p:nvCxnSpPr>
          <p:spPr>
            <a:xfrm rot="10800000" flipH="1">
              <a:off x="2694539" y="3828397"/>
              <a:ext cx="177798" cy="40070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6" name="Shape 424"/>
            <p:cNvCxnSpPr>
              <a:stCxn id="78" idx="4"/>
              <a:endCxn id="75" idx="0"/>
            </p:cNvCxnSpPr>
            <p:nvPr/>
          </p:nvCxnSpPr>
          <p:spPr>
            <a:xfrm>
              <a:off x="3019505" y="4105758"/>
              <a:ext cx="0" cy="30539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97" name="Shape 425"/>
            <p:cNvCxnSpPr>
              <a:stCxn id="83" idx="6"/>
              <a:endCxn id="82" idx="2"/>
            </p:cNvCxnSpPr>
            <p:nvPr/>
          </p:nvCxnSpPr>
          <p:spPr>
            <a:xfrm rot="10800000" flipH="1">
              <a:off x="2791223" y="3140384"/>
              <a:ext cx="622645" cy="3066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8" name="Shape 426"/>
            <p:cNvCxnSpPr>
              <a:stCxn id="82" idx="6"/>
              <a:endCxn id="71" idx="0"/>
            </p:cNvCxnSpPr>
            <p:nvPr/>
          </p:nvCxnSpPr>
          <p:spPr>
            <a:xfrm>
              <a:off x="3561109" y="3140384"/>
              <a:ext cx="415068" cy="7884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  <p:sp>
        <p:nvSpPr>
          <p:cNvPr id="31" name="Rettangolo 30"/>
          <p:cNvSpPr/>
          <p:nvPr/>
        </p:nvSpPr>
        <p:spPr>
          <a:xfrm>
            <a:off x="971600" y="2139702"/>
            <a:ext cx="3744416" cy="300379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Shape 427"/>
          <p:cNvSpPr/>
          <p:nvPr/>
        </p:nvSpPr>
        <p:spPr>
          <a:xfrm>
            <a:off x="5930392" y="2946216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428"/>
          <p:cNvSpPr/>
          <p:nvPr/>
        </p:nvSpPr>
        <p:spPr>
          <a:xfrm>
            <a:off x="6504640" y="2895357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429"/>
          <p:cNvSpPr/>
          <p:nvPr/>
        </p:nvSpPr>
        <p:spPr>
          <a:xfrm>
            <a:off x="5930392" y="3373584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430"/>
          <p:cNvSpPr/>
          <p:nvPr/>
        </p:nvSpPr>
        <p:spPr>
          <a:xfrm>
            <a:off x="6457802" y="3502096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431"/>
          <p:cNvSpPr/>
          <p:nvPr/>
        </p:nvSpPr>
        <p:spPr>
          <a:xfrm>
            <a:off x="6953186" y="3165809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432"/>
          <p:cNvSpPr/>
          <p:nvPr/>
        </p:nvSpPr>
        <p:spPr>
          <a:xfrm>
            <a:off x="6745174" y="3908580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433"/>
          <p:cNvSpPr/>
          <p:nvPr/>
        </p:nvSpPr>
        <p:spPr>
          <a:xfrm>
            <a:off x="7420846" y="3894832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434"/>
          <p:cNvSpPr/>
          <p:nvPr/>
        </p:nvSpPr>
        <p:spPr>
          <a:xfrm>
            <a:off x="6031860" y="4142764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435"/>
          <p:cNvSpPr/>
          <p:nvPr/>
        </p:nvSpPr>
        <p:spPr>
          <a:xfrm>
            <a:off x="6972256" y="4305840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436"/>
          <p:cNvSpPr/>
          <p:nvPr/>
        </p:nvSpPr>
        <p:spPr>
          <a:xfrm>
            <a:off x="5632600" y="3800954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437"/>
          <p:cNvSpPr/>
          <p:nvPr/>
        </p:nvSpPr>
        <p:spPr>
          <a:xfrm>
            <a:off x="7134787" y="3592770"/>
            <a:ext cx="162534" cy="163079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10" name="Shape 438"/>
          <p:cNvCxnSpPr>
            <a:stCxn id="108" idx="0"/>
            <a:endCxn id="101" idx="2"/>
          </p:cNvCxnSpPr>
          <p:nvPr/>
        </p:nvCxnSpPr>
        <p:spPr>
          <a:xfrm rot="10800000" flipH="1">
            <a:off x="5713867" y="3536663"/>
            <a:ext cx="297791" cy="26429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1" name="Shape 439"/>
          <p:cNvCxnSpPr>
            <a:endCxn id="102" idx="2"/>
          </p:cNvCxnSpPr>
          <p:nvPr/>
        </p:nvCxnSpPr>
        <p:spPr>
          <a:xfrm rot="10800000" flipH="1">
            <a:off x="6119539" y="3665175"/>
            <a:ext cx="419529" cy="4696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2" name="Shape 440"/>
          <p:cNvCxnSpPr>
            <a:stCxn id="107" idx="0"/>
            <a:endCxn id="104" idx="2"/>
          </p:cNvCxnSpPr>
          <p:nvPr/>
        </p:nvCxnSpPr>
        <p:spPr>
          <a:xfrm rot="10800000">
            <a:off x="6826441" y="4071660"/>
            <a:ext cx="227081" cy="23417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3" name="Shape 441"/>
          <p:cNvCxnSpPr>
            <a:stCxn id="105" idx="0"/>
            <a:endCxn id="109" idx="3"/>
          </p:cNvCxnSpPr>
          <p:nvPr/>
        </p:nvCxnSpPr>
        <p:spPr>
          <a:xfrm rot="10800000">
            <a:off x="7297321" y="3674310"/>
            <a:ext cx="204791" cy="22052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4" name="Shape 442"/>
          <p:cNvCxnSpPr>
            <a:stCxn id="104" idx="0"/>
            <a:endCxn id="109" idx="1"/>
          </p:cNvCxnSpPr>
          <p:nvPr/>
        </p:nvCxnSpPr>
        <p:spPr>
          <a:xfrm rot="10800000" flipH="1">
            <a:off x="6826441" y="3674310"/>
            <a:ext cx="308344" cy="23427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5" name="Shape 443"/>
          <p:cNvCxnSpPr>
            <a:stCxn id="102" idx="0"/>
            <a:endCxn id="100" idx="2"/>
          </p:cNvCxnSpPr>
          <p:nvPr/>
        </p:nvCxnSpPr>
        <p:spPr>
          <a:xfrm rot="10800000" flipH="1">
            <a:off x="6539069" y="3058436"/>
            <a:ext cx="46838" cy="44366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6" name="Shape 444"/>
          <p:cNvCxnSpPr>
            <a:stCxn id="109" idx="0"/>
            <a:endCxn id="103" idx="2"/>
          </p:cNvCxnSpPr>
          <p:nvPr/>
        </p:nvCxnSpPr>
        <p:spPr>
          <a:xfrm rot="10800000">
            <a:off x="7034453" y="3328888"/>
            <a:ext cx="181601" cy="26388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7" name="Shape 445"/>
          <p:cNvCxnSpPr>
            <a:stCxn id="101" idx="0"/>
            <a:endCxn id="99" idx="2"/>
          </p:cNvCxnSpPr>
          <p:nvPr/>
        </p:nvCxnSpPr>
        <p:spPr>
          <a:xfrm rot="10800000">
            <a:off x="6011659" y="3109295"/>
            <a:ext cx="0" cy="26429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8" name="Shape 446"/>
          <p:cNvCxnSpPr>
            <a:stCxn id="99" idx="3"/>
            <a:endCxn id="100" idx="1"/>
          </p:cNvCxnSpPr>
          <p:nvPr/>
        </p:nvCxnSpPr>
        <p:spPr>
          <a:xfrm rot="10800000" flipH="1">
            <a:off x="6092926" y="2976897"/>
            <a:ext cx="411713" cy="5085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19" name="Shape 447"/>
          <p:cNvCxnSpPr>
            <a:stCxn id="100" idx="3"/>
            <a:endCxn id="103" idx="0"/>
          </p:cNvCxnSpPr>
          <p:nvPr/>
        </p:nvCxnSpPr>
        <p:spPr>
          <a:xfrm>
            <a:off x="6667174" y="2976897"/>
            <a:ext cx="367277" cy="18891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026053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Shape 4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168949" y="0"/>
            <a:ext cx="4975051" cy="1949175"/>
          </a:xfrm>
          <a:prstGeom prst="rect">
            <a:avLst/>
          </a:prstGeom>
        </p:spPr>
      </p:pic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Contributions</a:t>
            </a:r>
          </a:p>
        </p:txBody>
      </p:sp>
      <p:sp>
        <p:nvSpPr>
          <p:cNvPr id="491" name="Shape 4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>
                <a:solidFill>
                  <a:schemeClr val="accent6"/>
                </a:solidFill>
              </a:rPr>
              <a:t>Self-contained</a:t>
            </a: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 smtClean="0">
                <a:solidFill>
                  <a:srgbClr val="000000"/>
                </a:solidFill>
              </a:rPr>
              <a:t>approach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 smtClean="0">
              <a:solidFill>
                <a:srgbClr val="000000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dirty="0" smtClean="0"/>
              <a:t>Page </a:t>
            </a:r>
            <a:r>
              <a:rPr lang="en-GB" dirty="0"/>
              <a:t>taxonomy and category taxonomy </a:t>
            </a:r>
            <a:r>
              <a:rPr lang="en-GB"/>
              <a:t>built </a:t>
            </a:r>
            <a:r>
              <a:rPr lang="en-GB" smtClean="0">
                <a:solidFill>
                  <a:schemeClr val="accent6"/>
                </a:solidFill>
              </a:rPr>
              <a:t>simultaneously</a:t>
            </a:r>
            <a:r>
              <a:rPr lang="en-GB" dirty="0" smtClean="0">
                <a:solidFill>
                  <a:srgbClr val="000000"/>
                </a:solidFill>
              </a:rPr>
              <a:t/>
            </a:r>
            <a:br>
              <a:rPr lang="en-GB" dirty="0" smtClean="0">
                <a:solidFill>
                  <a:srgbClr val="000000"/>
                </a:solidFill>
              </a:rPr>
            </a:br>
            <a:endParaRPr lang="en-GB" dirty="0" smtClean="0">
              <a:solidFill>
                <a:srgbClr val="000000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dirty="0" smtClean="0">
                <a:solidFill>
                  <a:schemeClr val="accent6"/>
                </a:solidFill>
              </a:rPr>
              <a:t>State-of-the-art</a:t>
            </a:r>
            <a:r>
              <a:rPr lang="en-GB" dirty="0" smtClean="0"/>
              <a:t> </a:t>
            </a:r>
            <a:r>
              <a:rPr lang="en-GB" dirty="0">
                <a:solidFill>
                  <a:schemeClr val="accent6"/>
                </a:solidFill>
              </a:rPr>
              <a:t>results</a:t>
            </a:r>
            <a:r>
              <a:rPr lang="en-GB" dirty="0"/>
              <a:t> when compared </a:t>
            </a:r>
            <a:r>
              <a:rPr lang="en-GB"/>
              <a:t>to </a:t>
            </a:r>
            <a:r>
              <a:rPr lang="en-GB" b="1" smtClean="0"/>
              <a:t>all other </a:t>
            </a:r>
            <a:r>
              <a:rPr lang="en-GB" smtClean="0"/>
              <a:t>available taxonomies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7901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Shape 4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4640" y="708899"/>
            <a:ext cx="3285310" cy="3725700"/>
          </a:xfrm>
          <a:prstGeom prst="rect">
            <a:avLst/>
          </a:prstGeom>
        </p:spPr>
      </p:pic>
      <p:sp>
        <p:nvSpPr>
          <p:cNvPr id="497" name="Shape 497"/>
          <p:cNvSpPr txBox="1"/>
          <p:nvPr/>
        </p:nvSpPr>
        <p:spPr>
          <a:xfrm>
            <a:off x="4120200" y="1582100"/>
            <a:ext cx="4672199" cy="127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600" b="1">
                <a:solidFill>
                  <a:schemeClr val="dk1"/>
                </a:solidFill>
              </a:rPr>
              <a:t>The WiBi Page taxonomy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x="1369450" y="1860900"/>
            <a:ext cx="935699" cy="1421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0">
                <a:solidFill>
                  <a:schemeClr val="dk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22466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Assumptions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3754" y="1200151"/>
            <a:ext cx="8496944" cy="1227584"/>
          </a:xfrm>
        </p:spPr>
        <p:txBody>
          <a:bodyPr/>
          <a:lstStyle/>
          <a:p>
            <a:pPr algn="r">
              <a:buFont typeface="Arial" pitchFamily="34" charset="0"/>
              <a:buChar char="•"/>
            </a:pPr>
            <a:r>
              <a:rPr lang="it-IT" dirty="0" smtClean="0"/>
              <a:t> The </a:t>
            </a:r>
            <a:r>
              <a:rPr lang="it-IT" dirty="0" smtClean="0">
                <a:solidFill>
                  <a:schemeClr val="accent6"/>
                </a:solidFill>
              </a:rPr>
              <a:t>first </a:t>
            </a:r>
            <a:r>
              <a:rPr lang="it-IT" dirty="0" err="1" smtClean="0">
                <a:solidFill>
                  <a:schemeClr val="accent6"/>
                </a:solidFill>
              </a:rPr>
              <a:t>sentence</a:t>
            </a:r>
            <a:r>
              <a:rPr lang="it-IT" dirty="0" smtClean="0">
                <a:solidFill>
                  <a:schemeClr val="accent6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of a page </a:t>
            </a:r>
            <a:r>
              <a:rPr lang="it-IT" dirty="0" err="1" smtClean="0">
                <a:solidFill>
                  <a:schemeClr val="tx1"/>
                </a:solidFill>
              </a:rPr>
              <a:t>is</a:t>
            </a:r>
            <a:r>
              <a:rPr lang="it-IT" dirty="0" smtClean="0">
                <a:solidFill>
                  <a:schemeClr val="tx1"/>
                </a:solidFill>
              </a:rPr>
              <a:t> a </a:t>
            </a:r>
            <a:r>
              <a:rPr lang="it-IT" dirty="0" err="1" smtClean="0">
                <a:solidFill>
                  <a:schemeClr val="tx1"/>
                </a:solidFill>
              </a:rPr>
              <a:t>good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accent6"/>
                </a:solidFill>
              </a:rPr>
              <a:t>definition</a:t>
            </a:r>
            <a:r>
              <a:rPr lang="it-IT" dirty="0" smtClean="0"/>
              <a:t> 					(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called</a:t>
            </a:r>
            <a:r>
              <a:rPr lang="it-IT" dirty="0" smtClean="0"/>
              <a:t> </a:t>
            </a:r>
            <a:r>
              <a:rPr lang="it-IT" dirty="0" err="1" smtClean="0"/>
              <a:t>gloss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2051" name="Picture 3" descr="C:\Users\Tommaso\Pictures\Screenshots\wibi\ziopapero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2571750"/>
            <a:ext cx="7972662" cy="1677541"/>
          </a:xfrm>
          <a:prstGeom prst="rect">
            <a:avLst/>
          </a:prstGeom>
          <a:noFill/>
        </p:spPr>
      </p:pic>
      <p:pic>
        <p:nvPicPr>
          <p:cNvPr id="2052" name="Picture 4" descr="C:\Users\Tommaso\Pictures\Screenshots\wibi\ziopaperone_ima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3987" y="2211710"/>
            <a:ext cx="1785667" cy="2448272"/>
          </a:xfrm>
          <a:prstGeom prst="rect">
            <a:avLst/>
          </a:prstGeom>
          <a:noFill/>
        </p:spPr>
      </p:pic>
      <p:sp>
        <p:nvSpPr>
          <p:cNvPr id="7" name="Rettangolo arrotondato 6"/>
          <p:cNvSpPr/>
          <p:nvPr/>
        </p:nvSpPr>
        <p:spPr>
          <a:xfrm>
            <a:off x="1691680" y="3723878"/>
            <a:ext cx="7200800" cy="216024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1691680" y="4011910"/>
            <a:ext cx="720080" cy="216024"/>
          </a:xfrm>
          <a:prstGeom prst="roundRect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3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WiBi Page taxonomy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4608512" cy="40119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 b="1" dirty="0">
                <a:solidFill>
                  <a:schemeClr val="accent6"/>
                </a:solidFill>
              </a:rPr>
              <a:t>[Syntactic step</a:t>
            </a:r>
            <a:r>
              <a:rPr lang="en-GB" sz="2400" b="1" dirty="0" smtClean="0">
                <a:solidFill>
                  <a:schemeClr val="accent6"/>
                </a:solidFill>
              </a:rPr>
              <a:t>]</a:t>
            </a:r>
            <a:br>
              <a:rPr lang="en-GB" sz="2400" b="1" dirty="0" smtClean="0">
                <a:solidFill>
                  <a:schemeClr val="accent6"/>
                </a:solidFill>
              </a:rPr>
            </a:br>
            <a:r>
              <a:rPr lang="en-GB" sz="2400" dirty="0" smtClean="0">
                <a:solidFill>
                  <a:schemeClr val="accent6"/>
                </a:solidFill>
              </a:rPr>
              <a:t>Extract</a:t>
            </a:r>
            <a:r>
              <a:rPr lang="en-GB" sz="2400" dirty="0" smtClean="0"/>
              <a:t> </a:t>
            </a:r>
            <a:r>
              <a:rPr lang="en-GB" sz="2400" dirty="0"/>
              <a:t>the </a:t>
            </a:r>
            <a:r>
              <a:rPr lang="en-GB" sz="2400" dirty="0" err="1"/>
              <a:t>hypernym</a:t>
            </a:r>
            <a:r>
              <a:rPr lang="en-GB" sz="2400" dirty="0"/>
              <a:t> </a:t>
            </a:r>
            <a:r>
              <a:rPr lang="en-GB" sz="2400" dirty="0">
                <a:solidFill>
                  <a:schemeClr val="accent6"/>
                </a:solidFill>
              </a:rPr>
              <a:t>lemma</a:t>
            </a:r>
            <a:r>
              <a:rPr lang="en-GB" sz="2400" dirty="0"/>
              <a:t> from a page definition using a syntactic parser</a:t>
            </a:r>
            <a:r>
              <a:rPr lang="en-GB" sz="2400" dirty="0" smtClean="0"/>
              <a:t>;</a:t>
            </a:r>
            <a:br>
              <a:rPr lang="en-GB" sz="2400" dirty="0" smtClean="0"/>
            </a:br>
            <a:endParaRPr lang="en-GB" sz="2400" dirty="0" smtClean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 b="1" dirty="0" smtClean="0">
                <a:solidFill>
                  <a:schemeClr val="accent6"/>
                </a:solidFill>
              </a:rPr>
              <a:t>[</a:t>
            </a:r>
            <a:r>
              <a:rPr lang="en-GB" sz="2400" b="1" dirty="0">
                <a:solidFill>
                  <a:schemeClr val="accent6"/>
                </a:solidFill>
              </a:rPr>
              <a:t>Semantic step]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Apply a set of </a:t>
            </a:r>
            <a:r>
              <a:rPr lang="en-GB" sz="2400" dirty="0">
                <a:solidFill>
                  <a:schemeClr val="accent6"/>
                </a:solidFill>
              </a:rPr>
              <a:t>linking heuristics</a:t>
            </a:r>
            <a:r>
              <a:rPr lang="en-GB" sz="2400" dirty="0"/>
              <a:t> to </a:t>
            </a:r>
            <a:r>
              <a:rPr lang="en-GB" sz="2400" dirty="0">
                <a:solidFill>
                  <a:schemeClr val="accent6"/>
                </a:solidFill>
              </a:rPr>
              <a:t>disambiguate</a:t>
            </a:r>
            <a:r>
              <a:rPr lang="en-GB" sz="2400" dirty="0"/>
              <a:t> the extracted lemma.</a:t>
            </a:r>
          </a:p>
        </p:txBody>
      </p:sp>
      <p:pic>
        <p:nvPicPr>
          <p:cNvPr id="4" name="Picture 4" descr="C:\Users\Tommaso\Pictures\Screenshots\wibi\ziopaperone_im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195486"/>
            <a:ext cx="1008112" cy="138219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855787" y="1563638"/>
            <a:ext cx="3060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Scrooge</a:t>
            </a:r>
            <a:r>
              <a:rPr lang="it-IT" dirty="0" smtClean="0"/>
              <a:t> </a:t>
            </a:r>
            <a:r>
              <a:rPr lang="it-IT" dirty="0" err="1" smtClean="0"/>
              <a:t>McDuck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character</a:t>
            </a:r>
            <a:r>
              <a:rPr lang="it-IT" dirty="0" smtClean="0"/>
              <a:t> […]</a:t>
            </a:r>
            <a:endParaRPr lang="it-IT" dirty="0"/>
          </a:p>
        </p:txBody>
      </p:sp>
      <p:cxnSp>
        <p:nvCxnSpPr>
          <p:cNvPr id="7" name="Connettore 2 6"/>
          <p:cNvCxnSpPr>
            <a:stCxn id="5" idx="2"/>
            <a:endCxn id="8" idx="0"/>
          </p:cNvCxnSpPr>
          <p:nvPr/>
        </p:nvCxnSpPr>
        <p:spPr>
          <a:xfrm flipH="1">
            <a:off x="7380655" y="1871415"/>
            <a:ext cx="5556" cy="220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419494" y="2092408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/>
                </a:solidFill>
              </a:rPr>
              <a:t>Syntactic</a:t>
            </a:r>
            <a:r>
              <a:rPr lang="it-IT" sz="2000" b="1" dirty="0" smtClean="0">
                <a:solidFill>
                  <a:schemeClr val="accent6"/>
                </a:solidFill>
              </a:rPr>
              <a:t> </a:t>
            </a:r>
            <a:r>
              <a:rPr lang="it-IT" sz="2000" b="1" dirty="0" err="1" smtClean="0">
                <a:solidFill>
                  <a:schemeClr val="accent6"/>
                </a:solidFill>
              </a:rPr>
              <a:t>step</a:t>
            </a:r>
            <a:endParaRPr lang="it-IT" sz="2000" b="1" dirty="0">
              <a:solidFill>
                <a:schemeClr val="accent6"/>
              </a:solidFill>
            </a:endParaRPr>
          </a:p>
        </p:txBody>
      </p:sp>
      <p:cxnSp>
        <p:nvCxnSpPr>
          <p:cNvPr id="11" name="Connettore 2 10"/>
          <p:cNvCxnSpPr>
            <a:stCxn id="8" idx="2"/>
            <a:endCxn id="13" idx="0"/>
          </p:cNvCxnSpPr>
          <p:nvPr/>
        </p:nvCxnSpPr>
        <p:spPr>
          <a:xfrm>
            <a:off x="7380655" y="2492518"/>
            <a:ext cx="465" cy="260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134625" y="2752837"/>
            <a:ext cx="249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Hypernym</a:t>
            </a:r>
            <a:r>
              <a:rPr lang="it-IT" dirty="0" smtClean="0"/>
              <a:t> lemma: </a:t>
            </a:r>
            <a:r>
              <a:rPr lang="it-IT" b="1" i="1" dirty="0" err="1" smtClean="0"/>
              <a:t>character</a:t>
            </a:r>
            <a:endParaRPr lang="it-IT" b="1" i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6300192" y="393990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Gigi" pitchFamily="82" charset="0"/>
              </a:rPr>
              <a:t>A</a:t>
            </a:r>
            <a:endParaRPr lang="it-IT" dirty="0">
              <a:latin typeface="Gigi" pitchFamily="82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7452320" y="4117166"/>
            <a:ext cx="1146398" cy="916224"/>
            <a:chOff x="7452320" y="3939902"/>
            <a:chExt cx="1267072" cy="969964"/>
          </a:xfrm>
        </p:grpSpPr>
        <p:pic>
          <p:nvPicPr>
            <p:cNvPr id="3074" name="Picture 2" descr="C:\Users\Tommaso\Pictures\Screenshots\wibi\download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40352" y="3939902"/>
              <a:ext cx="588016" cy="642715"/>
            </a:xfrm>
            <a:prstGeom prst="rect">
              <a:avLst/>
            </a:prstGeom>
            <a:noFill/>
          </p:spPr>
        </p:pic>
        <p:pic>
          <p:nvPicPr>
            <p:cNvPr id="3076" name="Picture 4" descr="C:\Users\Tommaso\Pictures\Screenshots\wibi\anacleto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2320" y="4280868"/>
              <a:ext cx="628998" cy="628998"/>
            </a:xfrm>
            <a:prstGeom prst="rect">
              <a:avLst/>
            </a:prstGeom>
            <a:noFill/>
          </p:spPr>
        </p:pic>
        <p:pic>
          <p:nvPicPr>
            <p:cNvPr id="3075" name="Picture 3" descr="C:\Users\Tommaso\Pictures\Screenshots\wibi\Mario_Nintendo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172400" y="4011910"/>
              <a:ext cx="546992" cy="847837"/>
            </a:xfrm>
            <a:prstGeom prst="rect">
              <a:avLst/>
            </a:prstGeom>
            <a:noFill/>
          </p:spPr>
        </p:pic>
      </p:grpSp>
      <p:cxnSp>
        <p:nvCxnSpPr>
          <p:cNvPr id="19" name="Connettore 2 18"/>
          <p:cNvCxnSpPr>
            <a:stCxn id="49" idx="2"/>
          </p:cNvCxnSpPr>
          <p:nvPr/>
        </p:nvCxnSpPr>
        <p:spPr>
          <a:xfrm flipH="1">
            <a:off x="6948264" y="3723878"/>
            <a:ext cx="434525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49" idx="2"/>
          </p:cNvCxnSpPr>
          <p:nvPr/>
        </p:nvCxnSpPr>
        <p:spPr>
          <a:xfrm>
            <a:off x="7382789" y="3723878"/>
            <a:ext cx="429571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arrotondato 31"/>
          <p:cNvSpPr/>
          <p:nvPr/>
        </p:nvSpPr>
        <p:spPr>
          <a:xfrm>
            <a:off x="7380312" y="4096275"/>
            <a:ext cx="1368152" cy="100811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asellaDiTesto 48"/>
          <p:cNvSpPr txBox="1"/>
          <p:nvPr/>
        </p:nvSpPr>
        <p:spPr>
          <a:xfrm>
            <a:off x="6421628" y="3323768"/>
            <a:ext cx="1922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/>
                </a:solidFill>
              </a:rPr>
              <a:t>Semantic</a:t>
            </a:r>
            <a:r>
              <a:rPr lang="it-IT" sz="2000" b="1" dirty="0" smtClean="0">
                <a:solidFill>
                  <a:schemeClr val="accent6"/>
                </a:solidFill>
              </a:rPr>
              <a:t> </a:t>
            </a:r>
            <a:r>
              <a:rPr lang="it-IT" sz="2000" b="1" dirty="0" err="1" smtClean="0">
                <a:solidFill>
                  <a:schemeClr val="accent6"/>
                </a:solidFill>
              </a:rPr>
              <a:t>step</a:t>
            </a:r>
            <a:endParaRPr lang="it-IT" sz="2000" b="1" dirty="0">
              <a:solidFill>
                <a:schemeClr val="accent6"/>
              </a:solidFill>
            </a:endParaRPr>
          </a:p>
        </p:txBody>
      </p:sp>
      <p:cxnSp>
        <p:nvCxnSpPr>
          <p:cNvPr id="50" name="Connettore 2 49"/>
          <p:cNvCxnSpPr>
            <a:stCxn id="13" idx="2"/>
            <a:endCxn id="49" idx="0"/>
          </p:cNvCxnSpPr>
          <p:nvPr/>
        </p:nvCxnSpPr>
        <p:spPr>
          <a:xfrm>
            <a:off x="7381120" y="3060614"/>
            <a:ext cx="1669" cy="263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o 30"/>
          <p:cNvGrpSpPr/>
          <p:nvPr/>
        </p:nvGrpSpPr>
        <p:grpSpPr>
          <a:xfrm>
            <a:off x="6157055" y="2571750"/>
            <a:ext cx="2951449" cy="914400"/>
            <a:chOff x="3275856" y="2859782"/>
            <a:chExt cx="2951449" cy="914400"/>
          </a:xfrm>
        </p:grpSpPr>
        <p:sp>
          <p:nvSpPr>
            <p:cNvPr id="21" name="CasellaDiTesto 20"/>
            <p:cNvSpPr txBox="1"/>
            <p:nvPr/>
          </p:nvSpPr>
          <p:spPr>
            <a:xfrm>
              <a:off x="3275856" y="3075806"/>
              <a:ext cx="29514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>
                  <a:solidFill>
                    <a:schemeClr val="tx1"/>
                  </a:solidFill>
                </a:rPr>
                <a:t>Scrooge</a:t>
              </a:r>
              <a:r>
                <a:rPr lang="it-IT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it-IT" dirty="0" err="1" smtClean="0">
                  <a:solidFill>
                    <a:schemeClr val="tx1"/>
                  </a:solidFill>
                </a:rPr>
                <a:t>McDuck</a:t>
              </a:r>
              <a:r>
                <a:rPr lang="it-IT" dirty="0" smtClean="0"/>
                <a:t> </a:t>
              </a:r>
              <a:r>
                <a:rPr lang="it-IT" dirty="0" err="1" smtClean="0">
                  <a:solidFill>
                    <a:srgbClr val="C00000"/>
                  </a:solidFill>
                </a:rPr>
                <a:t>is</a:t>
              </a:r>
              <a:r>
                <a:rPr lang="it-IT" dirty="0" smtClean="0"/>
                <a:t> a </a:t>
              </a:r>
              <a:r>
                <a:rPr lang="it-IT" dirty="0" err="1" smtClean="0">
                  <a:solidFill>
                    <a:srgbClr val="C00000"/>
                  </a:solidFill>
                </a:rPr>
                <a:t>character</a:t>
              </a:r>
              <a:r>
                <a:rPr lang="it-IT" dirty="0" smtClean="0"/>
                <a:t>[…]</a:t>
              </a:r>
              <a:endParaRPr lang="it-IT" dirty="0"/>
            </a:p>
          </p:txBody>
        </p:sp>
        <p:sp>
          <p:nvSpPr>
            <p:cNvPr id="26" name="Arco 25"/>
            <p:cNvSpPr/>
            <p:nvPr/>
          </p:nvSpPr>
          <p:spPr>
            <a:xfrm>
              <a:off x="3563888" y="2859782"/>
              <a:ext cx="914400" cy="914400"/>
            </a:xfrm>
            <a:prstGeom prst="arc">
              <a:avLst>
                <a:gd name="adj1" fmla="val 12034659"/>
                <a:gd name="adj2" fmla="val 201622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>
                  <a:solidFill>
                    <a:schemeClr val="accent1">
                      <a:lumMod val="75000"/>
                    </a:schemeClr>
                  </a:solidFill>
                </a:rPr>
                <a:t>nn</a:t>
              </a:r>
              <a:endParaRPr lang="it-IT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Arco 27"/>
            <p:cNvSpPr/>
            <p:nvPr/>
          </p:nvSpPr>
          <p:spPr>
            <a:xfrm>
              <a:off x="4427984" y="2859782"/>
              <a:ext cx="1224136" cy="914400"/>
            </a:xfrm>
            <a:prstGeom prst="arc">
              <a:avLst>
                <a:gd name="adj1" fmla="val 12034659"/>
                <a:gd name="adj2" fmla="val 203423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it-IT" dirty="0" err="1" smtClean="0">
                  <a:solidFill>
                    <a:schemeClr val="accent1">
                      <a:lumMod val="75000"/>
                    </a:schemeClr>
                  </a:solidFill>
                </a:rPr>
                <a:t>nsubj</a:t>
              </a:r>
              <a:endParaRPr lang="it-IT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9" name="Arco 28"/>
            <p:cNvSpPr/>
            <p:nvPr/>
          </p:nvSpPr>
          <p:spPr>
            <a:xfrm rot="10800000">
              <a:off x="4833752" y="3003798"/>
              <a:ext cx="745480" cy="648072"/>
            </a:xfrm>
            <a:prstGeom prst="arc">
              <a:avLst>
                <a:gd name="adj1" fmla="val 10713933"/>
                <a:gd name="adj2" fmla="val 146892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931161" y="3318079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err="1" smtClean="0">
                  <a:solidFill>
                    <a:srgbClr val="C00000"/>
                  </a:solidFill>
                </a:rPr>
                <a:t>cop</a:t>
              </a:r>
              <a:endParaRPr lang="it-IT" sz="16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33081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5" grpId="0"/>
      <p:bldP spid="32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The syntactic step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0" y="1731800"/>
            <a:ext cx="9144000" cy="44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>
                <a:solidFill>
                  <a:schemeClr val="dk1"/>
                </a:solidFill>
              </a:rPr>
              <a:t>“Aristotle was a Greek </a:t>
            </a:r>
            <a:r>
              <a:rPr lang="en-GB" sz="2400" b="1">
                <a:solidFill>
                  <a:schemeClr val="dk1"/>
                </a:solidFill>
              </a:rPr>
              <a:t>philosopher</a:t>
            </a:r>
            <a:r>
              <a:rPr lang="en-GB" sz="2400">
                <a:solidFill>
                  <a:schemeClr val="dk1"/>
                </a:solidFill>
              </a:rPr>
              <a:t>,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400">
                <a:solidFill>
                  <a:schemeClr val="dk1"/>
                </a:solidFill>
              </a:rPr>
              <a:t>a </a:t>
            </a:r>
            <a:r>
              <a:rPr lang="en-GB" sz="2400" b="1">
                <a:solidFill>
                  <a:schemeClr val="dk1"/>
                </a:solidFill>
              </a:rPr>
              <a:t>student</a:t>
            </a:r>
            <a:r>
              <a:rPr lang="en-GB" sz="2400">
                <a:solidFill>
                  <a:schemeClr val="dk1"/>
                </a:solidFill>
              </a:rPr>
              <a:t> of Plato and </a:t>
            </a:r>
            <a:r>
              <a:rPr lang="en-GB" sz="2400" b="1">
                <a:solidFill>
                  <a:schemeClr val="dk1"/>
                </a:solidFill>
              </a:rPr>
              <a:t>teacher</a:t>
            </a:r>
            <a:r>
              <a:rPr lang="en-GB" sz="2400">
                <a:solidFill>
                  <a:schemeClr val="dk1"/>
                </a:solidFill>
              </a:rPr>
              <a:t> of Alexander the Great.”</a:t>
            </a:r>
          </a:p>
        </p:txBody>
      </p:sp>
      <p:pic>
        <p:nvPicPr>
          <p:cNvPr id="511" name="Shape 5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3475" y="3047100"/>
            <a:ext cx="8620125" cy="952500"/>
          </a:xfrm>
          <a:prstGeom prst="rect">
            <a:avLst/>
          </a:prstGeom>
        </p:spPr>
      </p:pic>
      <p:sp>
        <p:nvSpPr>
          <p:cNvPr id="512" name="Shape 512"/>
          <p:cNvSpPr/>
          <p:nvPr/>
        </p:nvSpPr>
        <p:spPr>
          <a:xfrm>
            <a:off x="1614025" y="3099700"/>
            <a:ext cx="632699" cy="348600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2998550" y="3207525"/>
            <a:ext cx="785999" cy="348600"/>
          </a:xfrm>
          <a:prstGeom prst="rect">
            <a:avLst/>
          </a:prstGeom>
          <a:noFill/>
          <a:ln w="762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4007062" y="3099700"/>
            <a:ext cx="785999" cy="348600"/>
          </a:xfrm>
          <a:prstGeom prst="rect">
            <a:avLst/>
          </a:prstGeom>
          <a:noFill/>
          <a:ln w="762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2246725" y="4080925"/>
            <a:ext cx="898200" cy="61500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3846925" y="4080925"/>
            <a:ext cx="632699" cy="61500"/>
          </a:xfrm>
          <a:prstGeom prst="rect">
            <a:avLst/>
          </a:prstGeom>
          <a:noFill/>
          <a:ln w="762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5763950" y="4080925"/>
            <a:ext cx="632699" cy="61500"/>
          </a:xfrm>
          <a:prstGeom prst="rect">
            <a:avLst/>
          </a:prstGeom>
          <a:noFill/>
          <a:ln w="762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518" name="Shape 5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116750" y="206050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68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The semantic step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2605400" y="3938425"/>
            <a:ext cx="3335399" cy="1052099"/>
          </a:xfrm>
          <a:prstGeom prst="rect">
            <a:avLst/>
          </a:prstGeom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GB" sz="2600" dirty="0">
                <a:solidFill>
                  <a:schemeClr val="accent6"/>
                </a:solidFill>
              </a:rPr>
              <a:t>5 </a:t>
            </a:r>
            <a:r>
              <a:rPr lang="en-GB" sz="2600" dirty="0">
                <a:solidFill>
                  <a:srgbClr val="000000"/>
                </a:solidFill>
              </a:rPr>
              <a:t>cascading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GB" sz="2600" dirty="0">
                <a:solidFill>
                  <a:schemeClr val="accent6"/>
                </a:solidFill>
              </a:rPr>
              <a:t>linking heuristics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325012" y="3539750"/>
            <a:ext cx="1577700" cy="1206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GB" sz="1800" b="1" smtClean="0">
                <a:solidFill>
                  <a:srgbClr val="980000"/>
                </a:solidFill>
              </a:rPr>
              <a:t>Ambiguoushypernym</a:t>
            </a:r>
            <a:endParaRPr lang="en-GB" sz="1800"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-GB" sz="1800" b="1" dirty="0" smtClean="0"/>
              <a:t>(‘player’)</a:t>
            </a:r>
            <a:endParaRPr lang="en-GB" sz="1800" b="1" dirty="0"/>
          </a:p>
        </p:txBody>
      </p:sp>
      <p:pic>
        <p:nvPicPr>
          <p:cNvPr id="539" name="Shape 5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03848" y="1707654"/>
            <a:ext cx="2286000" cy="1752600"/>
          </a:xfrm>
          <a:prstGeom prst="rect">
            <a:avLst/>
          </a:prstGeom>
        </p:spPr>
      </p:pic>
      <p:cxnSp>
        <p:nvCxnSpPr>
          <p:cNvPr id="540" name="Shape 540"/>
          <p:cNvCxnSpPr>
            <a:stCxn id="4098" idx="3"/>
          </p:cNvCxnSpPr>
          <p:nvPr/>
        </p:nvCxnSpPr>
        <p:spPr>
          <a:xfrm>
            <a:off x="1835696" y="1751043"/>
            <a:ext cx="1224136" cy="82070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1" name="Shape 541"/>
          <p:cNvCxnSpPr/>
          <p:nvPr/>
        </p:nvCxnSpPr>
        <p:spPr>
          <a:xfrm rot="10800000" flipH="1">
            <a:off x="1831200" y="2571475"/>
            <a:ext cx="1244399" cy="1252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42" name="Shape 542"/>
          <p:cNvCxnSpPr/>
          <p:nvPr/>
        </p:nvCxnSpPr>
        <p:spPr>
          <a:xfrm>
            <a:off x="5652120" y="2571750"/>
            <a:ext cx="851305" cy="13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3" name="Shape 543"/>
          <p:cNvSpPr txBox="1"/>
          <p:nvPr/>
        </p:nvSpPr>
        <p:spPr>
          <a:xfrm>
            <a:off x="3635896" y="1275606"/>
            <a:ext cx="13815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 dirty="0">
                <a:solidFill>
                  <a:schemeClr val="accent6"/>
                </a:solidFill>
              </a:rPr>
              <a:t>Linking heuristic</a:t>
            </a:r>
          </a:p>
        </p:txBody>
      </p:sp>
      <p:sp>
        <p:nvSpPr>
          <p:cNvPr id="547" name="Shape 547"/>
          <p:cNvSpPr txBox="1"/>
          <p:nvPr/>
        </p:nvSpPr>
        <p:spPr>
          <a:xfrm>
            <a:off x="0" y="2355726"/>
            <a:ext cx="2459392" cy="7920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980000"/>
                </a:solidFill>
              </a:rPr>
              <a:t>Target page</a:t>
            </a: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800" b="1" dirty="0" smtClean="0"/>
              <a:t>(</a:t>
            </a:r>
            <a:r>
              <a:rPr lang="en-GB" sz="1800" b="1" dirty="0" err="1" smtClean="0"/>
              <a:t>Cristiano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Ronaldo</a:t>
            </a:r>
            <a:r>
              <a:rPr lang="en-GB" sz="1800" b="1" dirty="0" smtClean="0"/>
              <a:t>)</a:t>
            </a:r>
            <a:endParaRPr lang="en-GB" sz="1800" b="1" dirty="0"/>
          </a:p>
        </p:txBody>
      </p:sp>
      <p:sp>
        <p:nvSpPr>
          <p:cNvPr id="548" name="Shape 548"/>
          <p:cNvSpPr txBox="1"/>
          <p:nvPr/>
        </p:nvSpPr>
        <p:spPr>
          <a:xfrm>
            <a:off x="6412501" y="3219822"/>
            <a:ext cx="2731499" cy="6594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 smtClean="0">
                <a:solidFill>
                  <a:srgbClr val="980000"/>
                </a:solidFill>
              </a:rPr>
              <a:t>Disambiguated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1800" b="1" smtClean="0">
                <a:solidFill>
                  <a:srgbClr val="980000"/>
                </a:solidFill>
              </a:rPr>
              <a:t>hypernym</a:t>
            </a:r>
            <a:r>
              <a:rPr lang="en-GB" sz="1800" b="1" dirty="0"/>
              <a:t/>
            </a:r>
            <a:br>
              <a:rPr lang="en-GB" sz="1800" b="1" dirty="0"/>
            </a:br>
            <a:r>
              <a:rPr lang="en-GB" sz="1800" b="1" dirty="0" smtClean="0"/>
              <a:t>(Football player)</a:t>
            </a:r>
            <a:endParaRPr lang="en-GB" sz="1800" b="1" dirty="0"/>
          </a:p>
        </p:txBody>
      </p:sp>
      <p:pic>
        <p:nvPicPr>
          <p:cNvPr id="4098" name="Picture 2" descr="C:\Users\Tommaso\Pictures\Screenshots\wibi\cr7.jpg"/>
          <p:cNvPicPr>
            <a:picLocks noChangeAspect="1" noChangeArrowheads="1"/>
          </p:cNvPicPr>
          <p:nvPr/>
        </p:nvPicPr>
        <p:blipFill>
          <a:blip r:embed="rId4"/>
          <a:srcRect r="44319"/>
          <a:stretch>
            <a:fillRect/>
          </a:stretch>
        </p:blipFill>
        <p:spPr bwMode="auto">
          <a:xfrm>
            <a:off x="683568" y="1059582"/>
            <a:ext cx="1152128" cy="1382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Tommaso\Pictures\Screenshots\wibi\footballplay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9455" y="1563638"/>
            <a:ext cx="2275033" cy="16322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CasellaDiTesto 17"/>
          <p:cNvSpPr txBox="1"/>
          <p:nvPr/>
        </p:nvSpPr>
        <p:spPr>
          <a:xfrm>
            <a:off x="3131840" y="1419622"/>
            <a:ext cx="3672408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300" dirty="0" err="1" smtClean="0"/>
              <a:t>Crowdsourced</a:t>
            </a:r>
            <a:endParaRPr lang="en-GB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300" dirty="0" smtClean="0"/>
              <a:t>Category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300" dirty="0" err="1" smtClean="0"/>
              <a:t>Multiword</a:t>
            </a:r>
            <a:endParaRPr lang="it-IT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300" dirty="0" err="1" smtClean="0"/>
              <a:t>Monosemous</a:t>
            </a:r>
            <a:endParaRPr lang="it-IT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300" dirty="0" err="1" smtClean="0"/>
              <a:t>Distributional</a:t>
            </a:r>
            <a:endParaRPr lang="it-IT" sz="230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3131840" y="1275606"/>
            <a:ext cx="2520280" cy="216024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59679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" grpId="0" build="p" animBg="1"/>
      <p:bldP spid="543" grpId="0"/>
      <p:bldP spid="18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mtClean="0"/>
              <a:t>1. Crowdsourced </a:t>
            </a:r>
            <a:r>
              <a:rPr lang="en-GB" dirty="0" smtClean="0"/>
              <a:t>heuristic</a:t>
            </a:r>
            <a:endParaRPr lang="en-GB" dirty="0"/>
          </a:p>
        </p:txBody>
      </p:sp>
      <p:pic>
        <p:nvPicPr>
          <p:cNvPr id="576" name="Shape 5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04248" y="267494"/>
            <a:ext cx="2160240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144016" y="3723878"/>
            <a:ext cx="6228184" cy="14196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000" dirty="0" smtClean="0"/>
              <a:t>Mickey Mouse is a </a:t>
            </a:r>
            <a:br>
              <a:rPr lang="en-US" sz="2000" dirty="0" smtClean="0"/>
            </a:br>
            <a:r>
              <a:rPr lang="en-US" sz="2000" u="sng" dirty="0" smtClean="0">
                <a:solidFill>
                  <a:schemeClr val="accent1"/>
                </a:solidFill>
              </a:rPr>
              <a:t>funny animal</a:t>
            </a:r>
            <a:r>
              <a:rPr lang="en-US" sz="2000" dirty="0" smtClean="0"/>
              <a:t> </a:t>
            </a:r>
            <a:r>
              <a:rPr lang="en-US" sz="2000" u="sng" dirty="0" smtClean="0">
                <a:solidFill>
                  <a:schemeClr val="accent1"/>
                </a:solidFill>
              </a:rPr>
              <a:t>cartoon</a:t>
            </a:r>
            <a:r>
              <a:rPr lang="en-US" sz="2000" dirty="0" smtClean="0"/>
              <a:t> </a:t>
            </a:r>
            <a:r>
              <a:rPr lang="en-US" sz="2000" u="sng" dirty="0" smtClean="0">
                <a:solidFill>
                  <a:schemeClr val="accent1"/>
                </a:solidFill>
              </a:rPr>
              <a:t>character</a:t>
            </a:r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smtClean="0"/>
              <a:t>and the official </a:t>
            </a:r>
            <a:r>
              <a:rPr lang="en-US" sz="2000" u="sng" dirty="0" smtClean="0">
                <a:solidFill>
                  <a:schemeClr val="accent1"/>
                </a:solidFill>
              </a:rPr>
              <a:t>mascot</a:t>
            </a:r>
            <a:r>
              <a:rPr lang="en-US" sz="2000" dirty="0" smtClean="0"/>
              <a:t> </a:t>
            </a:r>
            <a:r>
              <a:rPr lang="en-US" sz="2000" dirty="0" smtClean="0"/>
              <a:t>of</a:t>
            </a:r>
            <a:r>
              <a:rPr lang="en-US" sz="2000" u="sng" dirty="0" smtClean="0">
                <a:solidFill>
                  <a:schemeClr val="accent1"/>
                </a:solidFill>
              </a:rPr>
              <a:t/>
            </a:r>
            <a:br>
              <a:rPr lang="en-US" sz="2000" u="sng" dirty="0" smtClean="0">
                <a:solidFill>
                  <a:schemeClr val="accent1"/>
                </a:solidFill>
              </a:rPr>
            </a:br>
            <a:r>
              <a:rPr lang="en-US" sz="2000" u="sng" dirty="0" smtClean="0">
                <a:solidFill>
                  <a:schemeClr val="accent1"/>
                </a:solidFill>
              </a:rPr>
              <a:t>The Walt Disney Company</a:t>
            </a:r>
            <a:r>
              <a:rPr lang="en-US" sz="2000" dirty="0" smtClean="0"/>
              <a:t>.</a:t>
            </a:r>
            <a:endParaRPr sz="2000" dirty="0"/>
          </a:p>
        </p:txBody>
      </p:sp>
      <p:cxnSp>
        <p:nvCxnSpPr>
          <p:cNvPr id="23" name="Connettore 7 22"/>
          <p:cNvCxnSpPr>
            <a:endCxn id="1027" idx="1"/>
          </p:cNvCxnSpPr>
          <p:nvPr/>
        </p:nvCxnSpPr>
        <p:spPr>
          <a:xfrm rot="5400000" flipH="1" flipV="1">
            <a:off x="3364720" y="3382986"/>
            <a:ext cx="828092" cy="717789"/>
          </a:xfrm>
          <a:prstGeom prst="curvedConnector2">
            <a:avLst/>
          </a:prstGeom>
          <a:ln w="222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259632" y="1003543"/>
            <a:ext cx="4440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Use the </a:t>
            </a:r>
            <a:r>
              <a:rPr lang="it-IT" sz="2400" b="1" dirty="0" err="1" smtClean="0">
                <a:solidFill>
                  <a:srgbClr val="C00000"/>
                </a:solidFill>
              </a:rPr>
              <a:t>links</a:t>
            </a:r>
            <a:r>
              <a:rPr lang="it-IT" sz="2400" b="1" dirty="0" smtClean="0">
                <a:solidFill>
                  <a:srgbClr val="C00000"/>
                </a:solidFill>
              </a:rPr>
              <a:t> from the </a:t>
            </a:r>
            <a:r>
              <a:rPr lang="it-IT" sz="2400" b="1" dirty="0" err="1" smtClean="0">
                <a:solidFill>
                  <a:srgbClr val="C00000"/>
                </a:solidFill>
              </a:rPr>
              <a:t>crowd</a:t>
            </a:r>
            <a:r>
              <a:rPr lang="it-IT" sz="2400" b="1" dirty="0" smtClean="0">
                <a:solidFill>
                  <a:srgbClr val="C00000"/>
                </a:solidFill>
              </a:rPr>
              <a:t>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Tommaso\Pictures\Screenshots\wibi\Mickey_Mou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635646"/>
            <a:ext cx="2088232" cy="2088232"/>
          </a:xfrm>
          <a:prstGeom prst="rect">
            <a:avLst/>
          </a:prstGeom>
          <a:noFill/>
        </p:spPr>
      </p:pic>
      <p:pic>
        <p:nvPicPr>
          <p:cNvPr id="1027" name="Picture 3" descr="C:\Users\Tommaso\Pictures\Screenshots\wibi\charact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7661" y="1851670"/>
            <a:ext cx="5006339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77005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67544" y="123478"/>
            <a:ext cx="8229600" cy="7200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GB" smtClean="0"/>
              <a:t>The Wikipedia structure</a:t>
            </a:r>
            <a:endParaRPr lang="en-GB" dirty="0"/>
          </a:p>
        </p:txBody>
      </p:sp>
      <p:sp>
        <p:nvSpPr>
          <p:cNvPr id="11" name="Shape 65"/>
          <p:cNvSpPr/>
          <p:nvPr/>
        </p:nvSpPr>
        <p:spPr>
          <a:xfrm>
            <a:off x="2953320" y="3758335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66"/>
          <p:cNvSpPr/>
          <p:nvPr/>
        </p:nvSpPr>
        <p:spPr>
          <a:xfrm>
            <a:off x="2504680" y="2336921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67"/>
          <p:cNvSpPr/>
          <p:nvPr/>
        </p:nvSpPr>
        <p:spPr>
          <a:xfrm>
            <a:off x="2784799" y="2871359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68"/>
          <p:cNvSpPr/>
          <p:nvPr/>
        </p:nvSpPr>
        <p:spPr>
          <a:xfrm>
            <a:off x="3182934" y="3269493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69"/>
          <p:cNvSpPr/>
          <p:nvPr/>
        </p:nvSpPr>
        <p:spPr>
          <a:xfrm>
            <a:off x="2415204" y="4174798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70"/>
          <p:cNvSpPr/>
          <p:nvPr/>
        </p:nvSpPr>
        <p:spPr>
          <a:xfrm>
            <a:off x="1087696" y="3734571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71"/>
          <p:cNvSpPr/>
          <p:nvPr/>
        </p:nvSpPr>
        <p:spPr>
          <a:xfrm>
            <a:off x="736650" y="3269493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72"/>
          <p:cNvSpPr/>
          <p:nvPr/>
        </p:nvSpPr>
        <p:spPr>
          <a:xfrm>
            <a:off x="1680000" y="4070921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73"/>
          <p:cNvSpPr/>
          <p:nvPr/>
        </p:nvSpPr>
        <p:spPr>
          <a:xfrm>
            <a:off x="584737" y="2373234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74"/>
          <p:cNvSpPr/>
          <p:nvPr/>
        </p:nvSpPr>
        <p:spPr>
          <a:xfrm>
            <a:off x="1448800" y="2871359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75"/>
          <p:cNvSpPr/>
          <p:nvPr/>
        </p:nvSpPr>
        <p:spPr>
          <a:xfrm>
            <a:off x="1680000" y="3332191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76"/>
          <p:cNvSpPr/>
          <p:nvPr/>
        </p:nvSpPr>
        <p:spPr>
          <a:xfrm>
            <a:off x="2078135" y="3730326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77"/>
          <p:cNvSpPr/>
          <p:nvPr/>
        </p:nvSpPr>
        <p:spPr>
          <a:xfrm>
            <a:off x="1799062" y="2473224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8"/>
          <p:cNvSpPr/>
          <p:nvPr/>
        </p:nvSpPr>
        <p:spPr>
          <a:xfrm>
            <a:off x="2415204" y="3269493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79"/>
          <p:cNvSpPr/>
          <p:nvPr/>
        </p:nvSpPr>
        <p:spPr>
          <a:xfrm>
            <a:off x="2415204" y="1843890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80"/>
          <p:cNvSpPr/>
          <p:nvPr/>
        </p:nvSpPr>
        <p:spPr>
          <a:xfrm>
            <a:off x="1205713" y="1894832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7" name="Shape 81"/>
          <p:cNvCxnSpPr>
            <a:stCxn id="17" idx="7"/>
            <a:endCxn id="20" idx="3"/>
          </p:cNvCxnSpPr>
          <p:nvPr/>
        </p:nvCxnSpPr>
        <p:spPr>
          <a:xfrm rot="10800000" flipH="1">
            <a:off x="934077" y="3068786"/>
            <a:ext cx="548595" cy="234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8" name="Shape 82"/>
          <p:cNvCxnSpPr>
            <a:stCxn id="19" idx="7"/>
            <a:endCxn id="26" idx="3"/>
          </p:cNvCxnSpPr>
          <p:nvPr/>
        </p:nvCxnSpPr>
        <p:spPr>
          <a:xfrm rot="10800000" flipH="1">
            <a:off x="782164" y="2092259"/>
            <a:ext cx="457421" cy="31484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9" name="Shape 83"/>
          <p:cNvCxnSpPr>
            <a:stCxn id="17" idx="0"/>
            <a:endCxn id="19" idx="4"/>
          </p:cNvCxnSpPr>
          <p:nvPr/>
        </p:nvCxnSpPr>
        <p:spPr>
          <a:xfrm rot="10800000">
            <a:off x="700387" y="2604534"/>
            <a:ext cx="151913" cy="66495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0" name="Shape 84"/>
          <p:cNvCxnSpPr>
            <a:stCxn id="23" idx="0"/>
            <a:endCxn id="26" idx="5"/>
          </p:cNvCxnSpPr>
          <p:nvPr/>
        </p:nvCxnSpPr>
        <p:spPr>
          <a:xfrm rot="10800000">
            <a:off x="1403140" y="2092259"/>
            <a:ext cx="511572" cy="38096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" name="Shape 85"/>
          <p:cNvCxnSpPr>
            <a:stCxn id="20" idx="7"/>
            <a:endCxn id="23" idx="4"/>
          </p:cNvCxnSpPr>
          <p:nvPr/>
        </p:nvCxnSpPr>
        <p:spPr>
          <a:xfrm rot="10800000" flipH="1">
            <a:off x="1646227" y="2704524"/>
            <a:ext cx="268485" cy="20070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2" name="Shape 86"/>
          <p:cNvCxnSpPr>
            <a:stCxn id="12" idx="0"/>
            <a:endCxn id="25" idx="4"/>
          </p:cNvCxnSpPr>
          <p:nvPr/>
        </p:nvCxnSpPr>
        <p:spPr>
          <a:xfrm rot="10800000">
            <a:off x="2530854" y="2075190"/>
            <a:ext cx="89475" cy="26173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" name="Shape 87"/>
          <p:cNvCxnSpPr>
            <a:stCxn id="24" idx="7"/>
            <a:endCxn id="13" idx="3"/>
          </p:cNvCxnSpPr>
          <p:nvPr/>
        </p:nvCxnSpPr>
        <p:spPr>
          <a:xfrm rot="10800000" flipH="1">
            <a:off x="2612631" y="3068786"/>
            <a:ext cx="206040" cy="234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2" name="Shape 88"/>
          <p:cNvCxnSpPr>
            <a:stCxn id="13" idx="1"/>
            <a:endCxn id="23" idx="5"/>
          </p:cNvCxnSpPr>
          <p:nvPr/>
        </p:nvCxnSpPr>
        <p:spPr>
          <a:xfrm rot="10800000">
            <a:off x="1996489" y="2670651"/>
            <a:ext cx="822182" cy="234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3" name="Shape 89"/>
          <p:cNvCxnSpPr>
            <a:stCxn id="13" idx="0"/>
            <a:endCxn id="12" idx="5"/>
          </p:cNvCxnSpPr>
          <p:nvPr/>
        </p:nvCxnSpPr>
        <p:spPr>
          <a:xfrm rot="10800000">
            <a:off x="2702107" y="2534348"/>
            <a:ext cx="198341" cy="33701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44" name="Shape 90"/>
          <p:cNvCxnSpPr>
            <a:stCxn id="21" idx="0"/>
            <a:endCxn id="20" idx="5"/>
          </p:cNvCxnSpPr>
          <p:nvPr/>
        </p:nvCxnSpPr>
        <p:spPr>
          <a:xfrm rot="10800000">
            <a:off x="1646227" y="3068786"/>
            <a:ext cx="149423" cy="26340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5" name="Shape 91"/>
          <p:cNvCxnSpPr>
            <a:stCxn id="17" idx="4"/>
            <a:endCxn id="16" idx="1"/>
          </p:cNvCxnSpPr>
          <p:nvPr/>
        </p:nvCxnSpPr>
        <p:spPr>
          <a:xfrm>
            <a:off x="852300" y="3500793"/>
            <a:ext cx="269268" cy="26765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6" name="Shape 92"/>
          <p:cNvCxnSpPr>
            <a:stCxn id="16" idx="5"/>
            <a:endCxn id="18" idx="1"/>
          </p:cNvCxnSpPr>
          <p:nvPr/>
        </p:nvCxnSpPr>
        <p:spPr>
          <a:xfrm>
            <a:off x="1285123" y="3931998"/>
            <a:ext cx="428750" cy="17279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7" name="Shape 93"/>
          <p:cNvCxnSpPr>
            <a:stCxn id="18" idx="6"/>
            <a:endCxn id="15" idx="2"/>
          </p:cNvCxnSpPr>
          <p:nvPr/>
        </p:nvCxnSpPr>
        <p:spPr>
          <a:xfrm>
            <a:off x="1911300" y="4186571"/>
            <a:ext cx="503904" cy="10387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8" name="Shape 94"/>
          <p:cNvCxnSpPr>
            <a:stCxn id="15" idx="7"/>
            <a:endCxn id="11" idx="3"/>
          </p:cNvCxnSpPr>
          <p:nvPr/>
        </p:nvCxnSpPr>
        <p:spPr>
          <a:xfrm rot="10800000" flipH="1">
            <a:off x="2612631" y="3955762"/>
            <a:ext cx="374561" cy="25290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9" name="Shape 95"/>
          <p:cNvCxnSpPr>
            <a:stCxn id="11" idx="7"/>
            <a:endCxn id="14" idx="4"/>
          </p:cNvCxnSpPr>
          <p:nvPr/>
        </p:nvCxnSpPr>
        <p:spPr>
          <a:xfrm rot="10800000" flipH="1">
            <a:off x="3150747" y="3500793"/>
            <a:ext cx="147836" cy="29141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0" name="Shape 96"/>
          <p:cNvCxnSpPr>
            <a:stCxn id="11" idx="1"/>
            <a:endCxn id="24" idx="5"/>
          </p:cNvCxnSpPr>
          <p:nvPr/>
        </p:nvCxnSpPr>
        <p:spPr>
          <a:xfrm rot="10800000">
            <a:off x="2612631" y="3466920"/>
            <a:ext cx="374561" cy="3252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1" name="Shape 97"/>
          <p:cNvCxnSpPr>
            <a:stCxn id="22" idx="7"/>
            <a:endCxn id="24" idx="3"/>
          </p:cNvCxnSpPr>
          <p:nvPr/>
        </p:nvCxnSpPr>
        <p:spPr>
          <a:xfrm rot="10800000" flipH="1">
            <a:off x="2275562" y="3466920"/>
            <a:ext cx="173515" cy="29727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2" name="Shape 98"/>
          <p:cNvCxnSpPr>
            <a:stCxn id="21" idx="5"/>
            <a:endCxn id="22" idx="1"/>
          </p:cNvCxnSpPr>
          <p:nvPr/>
        </p:nvCxnSpPr>
        <p:spPr>
          <a:xfrm>
            <a:off x="1877427" y="3529618"/>
            <a:ext cx="234581" cy="234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3" name="Shape 99"/>
          <p:cNvCxnSpPr>
            <a:stCxn id="22" idx="5"/>
            <a:endCxn id="15" idx="1"/>
          </p:cNvCxnSpPr>
          <p:nvPr/>
        </p:nvCxnSpPr>
        <p:spPr>
          <a:xfrm>
            <a:off x="2275562" y="3927753"/>
            <a:ext cx="173515" cy="28091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4" name="Shape 100"/>
          <p:cNvCxnSpPr>
            <a:stCxn id="16" idx="7"/>
            <a:endCxn id="20" idx="4"/>
          </p:cNvCxnSpPr>
          <p:nvPr/>
        </p:nvCxnSpPr>
        <p:spPr>
          <a:xfrm rot="10800000" flipH="1">
            <a:off x="1285123" y="3102659"/>
            <a:ext cx="279326" cy="66578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5" name="Shape 101"/>
          <p:cNvCxnSpPr>
            <a:stCxn id="19" idx="6"/>
            <a:endCxn id="13" idx="2"/>
          </p:cNvCxnSpPr>
          <p:nvPr/>
        </p:nvCxnSpPr>
        <p:spPr>
          <a:xfrm>
            <a:off x="816037" y="2488884"/>
            <a:ext cx="1968761" cy="4981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6" name="Shape 102"/>
          <p:cNvCxnSpPr>
            <a:stCxn id="21" idx="4"/>
            <a:endCxn id="18" idx="0"/>
          </p:cNvCxnSpPr>
          <p:nvPr/>
        </p:nvCxnSpPr>
        <p:spPr>
          <a:xfrm>
            <a:off x="1795650" y="3563491"/>
            <a:ext cx="0" cy="50743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7" name="Shape 103"/>
          <p:cNvCxnSpPr>
            <a:stCxn id="26" idx="6"/>
            <a:endCxn id="25" idx="2"/>
          </p:cNvCxnSpPr>
          <p:nvPr/>
        </p:nvCxnSpPr>
        <p:spPr>
          <a:xfrm rot="10800000" flipH="1">
            <a:off x="1437013" y="1959540"/>
            <a:ext cx="978191" cy="5094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8" name="Shape 104"/>
          <p:cNvCxnSpPr>
            <a:stCxn id="25" idx="6"/>
            <a:endCxn id="14" idx="0"/>
          </p:cNvCxnSpPr>
          <p:nvPr/>
        </p:nvCxnSpPr>
        <p:spPr>
          <a:xfrm>
            <a:off x="2646504" y="1959540"/>
            <a:ext cx="652079" cy="130995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59" name="Shape 105"/>
          <p:cNvSpPr/>
          <p:nvPr/>
        </p:nvSpPr>
        <p:spPr>
          <a:xfrm>
            <a:off x="6310795" y="2270079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106"/>
          <p:cNvSpPr/>
          <p:nvPr/>
        </p:nvSpPr>
        <p:spPr>
          <a:xfrm>
            <a:off x="7138741" y="2196996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107"/>
          <p:cNvSpPr/>
          <p:nvPr/>
        </p:nvSpPr>
        <p:spPr>
          <a:xfrm>
            <a:off x="6310795" y="2884196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108"/>
          <p:cNvSpPr/>
          <p:nvPr/>
        </p:nvSpPr>
        <p:spPr>
          <a:xfrm>
            <a:off x="7071210" y="3068862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109"/>
          <p:cNvSpPr/>
          <p:nvPr/>
        </p:nvSpPr>
        <p:spPr>
          <a:xfrm>
            <a:off x="7785450" y="2585627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110"/>
          <p:cNvSpPr/>
          <p:nvPr/>
        </p:nvSpPr>
        <p:spPr>
          <a:xfrm>
            <a:off x="7485542" y="3652968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111"/>
          <p:cNvSpPr/>
          <p:nvPr/>
        </p:nvSpPr>
        <p:spPr>
          <a:xfrm>
            <a:off x="8459718" y="3633212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112"/>
          <p:cNvSpPr/>
          <p:nvPr/>
        </p:nvSpPr>
        <p:spPr>
          <a:xfrm>
            <a:off x="6457092" y="3989482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113"/>
          <p:cNvSpPr/>
          <p:nvPr/>
        </p:nvSpPr>
        <p:spPr>
          <a:xfrm>
            <a:off x="7812945" y="4223817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114"/>
          <p:cNvSpPr/>
          <p:nvPr/>
        </p:nvSpPr>
        <p:spPr>
          <a:xfrm>
            <a:off x="5881442" y="3498312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115"/>
          <p:cNvSpPr/>
          <p:nvPr/>
        </p:nvSpPr>
        <p:spPr>
          <a:xfrm>
            <a:off x="8047280" y="3199157"/>
            <a:ext cx="234300" cy="2343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70" name="Shape 116"/>
          <p:cNvCxnSpPr>
            <a:stCxn id="68" idx="3"/>
            <a:endCxn id="66" idx="0"/>
          </p:cNvCxnSpPr>
          <p:nvPr/>
        </p:nvCxnSpPr>
        <p:spPr>
          <a:xfrm>
            <a:off x="6115742" y="3615462"/>
            <a:ext cx="458499" cy="37401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1" name="Shape 117"/>
          <p:cNvCxnSpPr>
            <a:stCxn id="68" idx="0"/>
            <a:endCxn id="61" idx="2"/>
          </p:cNvCxnSpPr>
          <p:nvPr/>
        </p:nvCxnSpPr>
        <p:spPr>
          <a:xfrm rot="10800000" flipH="1">
            <a:off x="5998592" y="3118496"/>
            <a:ext cx="429353" cy="37981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2" name="Shape 118"/>
          <p:cNvCxnSpPr>
            <a:endCxn id="62" idx="2"/>
          </p:cNvCxnSpPr>
          <p:nvPr/>
        </p:nvCxnSpPr>
        <p:spPr>
          <a:xfrm rot="10800000" flipH="1">
            <a:off x="6583260" y="3303162"/>
            <a:ext cx="605100" cy="6749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3" name="Shape 119"/>
          <p:cNvCxnSpPr>
            <a:stCxn id="66" idx="3"/>
            <a:endCxn id="64" idx="1"/>
          </p:cNvCxnSpPr>
          <p:nvPr/>
        </p:nvCxnSpPr>
        <p:spPr>
          <a:xfrm rot="10800000" flipH="1">
            <a:off x="6691392" y="3770118"/>
            <a:ext cx="794149" cy="336513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4" name="Shape 120"/>
          <p:cNvCxnSpPr>
            <a:stCxn id="67" idx="0"/>
            <a:endCxn id="64" idx="2"/>
          </p:cNvCxnSpPr>
          <p:nvPr/>
        </p:nvCxnSpPr>
        <p:spPr>
          <a:xfrm rot="10800000">
            <a:off x="7602692" y="3887268"/>
            <a:ext cx="327403" cy="33654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5" name="Shape 121"/>
          <p:cNvCxnSpPr>
            <a:stCxn id="67" idx="0"/>
            <a:endCxn id="65" idx="2"/>
          </p:cNvCxnSpPr>
          <p:nvPr/>
        </p:nvCxnSpPr>
        <p:spPr>
          <a:xfrm rot="10800000" flipH="1">
            <a:off x="7930095" y="3867512"/>
            <a:ext cx="646773" cy="35630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6" name="Shape 122"/>
          <p:cNvCxnSpPr>
            <a:stCxn id="65" idx="0"/>
            <a:endCxn id="69" idx="3"/>
          </p:cNvCxnSpPr>
          <p:nvPr/>
        </p:nvCxnSpPr>
        <p:spPr>
          <a:xfrm rot="10800000">
            <a:off x="8281580" y="3316307"/>
            <a:ext cx="295288" cy="31690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7" name="Shape 123"/>
          <p:cNvCxnSpPr>
            <a:stCxn id="64" idx="0"/>
            <a:endCxn id="69" idx="1"/>
          </p:cNvCxnSpPr>
          <p:nvPr/>
        </p:nvCxnSpPr>
        <p:spPr>
          <a:xfrm rot="10800000" flipH="1">
            <a:off x="7602692" y="3316307"/>
            <a:ext cx="444588" cy="33666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8" name="Shape 124"/>
          <p:cNvCxnSpPr>
            <a:stCxn id="62" idx="0"/>
            <a:endCxn id="59" idx="2"/>
          </p:cNvCxnSpPr>
          <p:nvPr/>
        </p:nvCxnSpPr>
        <p:spPr>
          <a:xfrm rot="10800000">
            <a:off x="6427945" y="2504379"/>
            <a:ext cx="760414" cy="56448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9" name="Shape 125"/>
          <p:cNvCxnSpPr>
            <a:stCxn id="62" idx="0"/>
            <a:endCxn id="60" idx="2"/>
          </p:cNvCxnSpPr>
          <p:nvPr/>
        </p:nvCxnSpPr>
        <p:spPr>
          <a:xfrm rot="10800000" flipH="1">
            <a:off x="7188360" y="2431296"/>
            <a:ext cx="67531" cy="63756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0" name="Shape 126"/>
          <p:cNvCxnSpPr>
            <a:endCxn id="63" idx="1"/>
          </p:cNvCxnSpPr>
          <p:nvPr/>
        </p:nvCxnSpPr>
        <p:spPr>
          <a:xfrm rot="10800000" flipH="1">
            <a:off x="7216349" y="2702777"/>
            <a:ext cx="569100" cy="3692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1" name="Shape 127"/>
          <p:cNvCxnSpPr>
            <a:stCxn id="69" idx="0"/>
            <a:endCxn id="63" idx="2"/>
          </p:cNvCxnSpPr>
          <p:nvPr/>
        </p:nvCxnSpPr>
        <p:spPr>
          <a:xfrm rot="10800000">
            <a:off x="7902600" y="2819927"/>
            <a:ext cx="261830" cy="37922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2" name="Shape 128"/>
          <p:cNvCxnSpPr>
            <a:stCxn id="61" idx="0"/>
            <a:endCxn id="59" idx="2"/>
          </p:cNvCxnSpPr>
          <p:nvPr/>
        </p:nvCxnSpPr>
        <p:spPr>
          <a:xfrm rot="10800000">
            <a:off x="6427945" y="2504379"/>
            <a:ext cx="0" cy="37981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3" name="Shape 129"/>
          <p:cNvCxnSpPr>
            <a:stCxn id="59" idx="3"/>
            <a:endCxn id="60" idx="1"/>
          </p:cNvCxnSpPr>
          <p:nvPr/>
        </p:nvCxnSpPr>
        <p:spPr>
          <a:xfrm rot="10800000" flipH="1">
            <a:off x="6545095" y="2314146"/>
            <a:ext cx="593645" cy="7308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4" name="Shape 130"/>
          <p:cNvCxnSpPr>
            <a:stCxn id="66" idx="3"/>
            <a:endCxn id="67" idx="1"/>
          </p:cNvCxnSpPr>
          <p:nvPr/>
        </p:nvCxnSpPr>
        <p:spPr>
          <a:xfrm>
            <a:off x="6691392" y="4106632"/>
            <a:ext cx="1121553" cy="23433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5" name="Shape 131"/>
          <p:cNvCxnSpPr>
            <a:stCxn id="60" idx="3"/>
            <a:endCxn id="63" idx="0"/>
          </p:cNvCxnSpPr>
          <p:nvPr/>
        </p:nvCxnSpPr>
        <p:spPr>
          <a:xfrm>
            <a:off x="7373041" y="2314146"/>
            <a:ext cx="529558" cy="27148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6" name="Shape 132"/>
          <p:cNvCxnSpPr>
            <a:stCxn id="25" idx="6"/>
            <a:endCxn id="59" idx="1"/>
          </p:cNvCxnSpPr>
          <p:nvPr/>
        </p:nvCxnSpPr>
        <p:spPr>
          <a:xfrm>
            <a:off x="2646504" y="1959540"/>
            <a:ext cx="3664290" cy="427688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87" name="Shape 133"/>
          <p:cNvCxnSpPr>
            <a:endCxn id="61" idx="1"/>
          </p:cNvCxnSpPr>
          <p:nvPr/>
        </p:nvCxnSpPr>
        <p:spPr>
          <a:xfrm>
            <a:off x="2699792" y="1995686"/>
            <a:ext cx="3611003" cy="1005660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88" name="Shape 134"/>
          <p:cNvCxnSpPr/>
          <p:nvPr/>
        </p:nvCxnSpPr>
        <p:spPr>
          <a:xfrm flipH="1">
            <a:off x="3414175" y="3020391"/>
            <a:ext cx="2901599" cy="364800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89" name="Shape 135"/>
          <p:cNvCxnSpPr>
            <a:stCxn id="68" idx="1"/>
            <a:endCxn id="11" idx="6"/>
          </p:cNvCxnSpPr>
          <p:nvPr/>
        </p:nvCxnSpPr>
        <p:spPr>
          <a:xfrm flipH="1">
            <a:off x="3184620" y="3615462"/>
            <a:ext cx="2696821" cy="258522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90" name="Shape 136"/>
          <p:cNvCxnSpPr>
            <a:stCxn id="15" idx="6"/>
            <a:endCxn id="66" idx="1"/>
          </p:cNvCxnSpPr>
          <p:nvPr/>
        </p:nvCxnSpPr>
        <p:spPr>
          <a:xfrm rot="10800000" flipH="1">
            <a:off x="2646504" y="4106632"/>
            <a:ext cx="3810587" cy="183816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91" name="Shape 137"/>
          <p:cNvSpPr txBox="1"/>
          <p:nvPr/>
        </p:nvSpPr>
        <p:spPr>
          <a:xfrm>
            <a:off x="0" y="915566"/>
            <a:ext cx="3728399" cy="928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GB" sz="2600" b="1" dirty="0">
                <a:solidFill>
                  <a:schemeClr val="accent6"/>
                </a:solidFill>
              </a:rPr>
              <a:t>Article pages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2600" b="1" dirty="0">
                <a:solidFill>
                  <a:schemeClr val="accent6"/>
                </a:solidFill>
              </a:rPr>
              <a:t>~4M</a:t>
            </a:r>
          </a:p>
        </p:txBody>
      </p:sp>
      <p:sp>
        <p:nvSpPr>
          <p:cNvPr id="92" name="Shape 138"/>
          <p:cNvSpPr txBox="1"/>
          <p:nvPr/>
        </p:nvSpPr>
        <p:spPr>
          <a:xfrm>
            <a:off x="5623275" y="928766"/>
            <a:ext cx="2930100" cy="9281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600" b="1">
                <a:solidFill>
                  <a:schemeClr val="accent6"/>
                </a:solidFill>
              </a:rPr>
              <a:t>Category pages</a:t>
            </a:r>
            <a:br>
              <a:rPr lang="en-GB" sz="2600" b="1">
                <a:solidFill>
                  <a:schemeClr val="accent6"/>
                </a:solidFill>
              </a:rPr>
            </a:br>
            <a:r>
              <a:rPr lang="en-GB" sz="2600" b="1">
                <a:solidFill>
                  <a:schemeClr val="accent6"/>
                </a:solidFill>
              </a:rPr>
              <a:t>~ 700K</a:t>
            </a:r>
          </a:p>
        </p:txBody>
      </p:sp>
      <p:sp>
        <p:nvSpPr>
          <p:cNvPr id="93" name="Shape 139"/>
          <p:cNvSpPr txBox="1"/>
          <p:nvPr/>
        </p:nvSpPr>
        <p:spPr>
          <a:xfrm>
            <a:off x="343300" y="4553255"/>
            <a:ext cx="8713500" cy="75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None/>
            </a:pPr>
            <a:r>
              <a:rPr lang="en-GB" sz="2600" dirty="0" smtClean="0">
                <a:solidFill>
                  <a:schemeClr val="tx1"/>
                </a:solidFill>
              </a:rPr>
              <a:t>Two </a:t>
            </a:r>
            <a:r>
              <a:rPr lang="en-GB" sz="2600" dirty="0" smtClean="0">
                <a:solidFill>
                  <a:schemeClr val="accent6"/>
                </a:solidFill>
              </a:rPr>
              <a:t>noisy</a:t>
            </a:r>
            <a:r>
              <a:rPr lang="en-GB" sz="2600" dirty="0" smtClean="0">
                <a:solidFill>
                  <a:schemeClr val="tx1"/>
                </a:solidFill>
              </a:rPr>
              <a:t> graphs with </a:t>
            </a:r>
            <a:r>
              <a:rPr lang="en-GB" sz="2600" dirty="0" smtClean="0">
                <a:solidFill>
                  <a:schemeClr val="accent6"/>
                </a:solidFill>
              </a:rPr>
              <a:t>no</a:t>
            </a:r>
            <a:r>
              <a:rPr lang="en-GB" sz="2600" dirty="0" smtClean="0">
                <a:solidFill>
                  <a:schemeClr val="tx1"/>
                </a:solidFill>
              </a:rPr>
              <a:t> explicit </a:t>
            </a:r>
            <a:r>
              <a:rPr lang="en-GB" sz="2600" dirty="0" err="1" smtClean="0">
                <a:solidFill>
                  <a:schemeClr val="accent6"/>
                </a:solidFill>
              </a:rPr>
              <a:t>hypernym</a:t>
            </a:r>
            <a:r>
              <a:rPr lang="en-GB" sz="2600" dirty="0" smtClean="0">
                <a:solidFill>
                  <a:srgbClr val="C00000"/>
                </a:solidFill>
              </a:rPr>
              <a:t> </a:t>
            </a:r>
            <a:r>
              <a:rPr lang="en-GB" sz="2600" dirty="0" smtClean="0">
                <a:solidFill>
                  <a:schemeClr val="accent6"/>
                </a:solidFill>
              </a:rPr>
              <a:t>relation</a:t>
            </a:r>
            <a:r>
              <a:rPr lang="en-GB" sz="2600" dirty="0" smtClean="0">
                <a:solidFill>
                  <a:schemeClr val="tx1"/>
                </a:solidFill>
              </a:rPr>
              <a:t>.</a:t>
            </a:r>
            <a:endParaRPr lang="en-GB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331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446856" y="915566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 dirty="0"/>
              <a:t>Given a page </a:t>
            </a:r>
            <a:r>
              <a:rPr lang="en-GB" sz="2400"/>
              <a:t>and </a:t>
            </a:r>
            <a:r>
              <a:rPr lang="en-GB" sz="2400" smtClean="0"/>
              <a:t>its ambiguous hypernym, </a:t>
            </a:r>
            <a:r>
              <a:rPr lang="en-GB" sz="2400" smtClean="0">
                <a:solidFill>
                  <a:srgbClr val="980000"/>
                </a:solidFill>
              </a:rPr>
              <a:t>exploit </a:t>
            </a:r>
            <a:r>
              <a:rPr lang="en-GB" sz="2400" dirty="0">
                <a:solidFill>
                  <a:srgbClr val="980000"/>
                </a:solidFill>
              </a:rPr>
              <a:t>its categories to build a distribution </a:t>
            </a:r>
            <a:r>
              <a:rPr lang="en-GB" sz="2400">
                <a:solidFill>
                  <a:srgbClr val="980000"/>
                </a:solidFill>
              </a:rPr>
              <a:t>of </a:t>
            </a:r>
            <a:r>
              <a:rPr lang="en-GB" sz="2400" smtClean="0">
                <a:solidFill>
                  <a:srgbClr val="980000"/>
                </a:solidFill>
              </a:rPr>
              <a:t>the hypernym’s senses</a:t>
            </a:r>
            <a:r>
              <a:rPr lang="en-GB" sz="2400" dirty="0">
                <a:solidFill>
                  <a:srgbClr val="980000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588" name="Shape 588"/>
          <p:cNvSpPr txBox="1"/>
          <p:nvPr/>
        </p:nvSpPr>
        <p:spPr>
          <a:xfrm>
            <a:off x="2026437" y="2427734"/>
            <a:ext cx="1969499" cy="576064"/>
          </a:xfrm>
          <a:prstGeom prst="rect">
            <a:avLst/>
          </a:prstGeom>
          <a:ln w="190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dirty="0"/>
              <a:t>Characters in Disney package films</a:t>
            </a:r>
          </a:p>
        </p:txBody>
      </p:sp>
      <p:sp>
        <p:nvSpPr>
          <p:cNvPr id="589" name="Shape 589"/>
          <p:cNvSpPr txBox="1"/>
          <p:nvPr/>
        </p:nvSpPr>
        <p:spPr>
          <a:xfrm>
            <a:off x="2001154" y="3651870"/>
            <a:ext cx="1969499" cy="576064"/>
          </a:xfrm>
          <a:prstGeom prst="rect">
            <a:avLst/>
          </a:prstGeom>
          <a:ln w="190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Disney comics characters</a:t>
            </a:r>
          </a:p>
        </p:txBody>
      </p:sp>
      <p:cxnSp>
        <p:nvCxnSpPr>
          <p:cNvPr id="591" name="Shape 591"/>
          <p:cNvCxnSpPr>
            <a:stCxn id="60" idx="3"/>
            <a:endCxn id="588" idx="1"/>
          </p:cNvCxnSpPr>
          <p:nvPr/>
        </p:nvCxnSpPr>
        <p:spPr>
          <a:xfrm flipV="1">
            <a:off x="1331640" y="2715766"/>
            <a:ext cx="694797" cy="536360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592" name="Shape 592"/>
          <p:cNvCxnSpPr>
            <a:stCxn id="60" idx="3"/>
            <a:endCxn id="589" idx="1"/>
          </p:cNvCxnSpPr>
          <p:nvPr/>
        </p:nvCxnSpPr>
        <p:spPr>
          <a:xfrm>
            <a:off x="1331640" y="3252126"/>
            <a:ext cx="669514" cy="687776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41" name="CasellaDiTesto 40"/>
          <p:cNvSpPr txBox="1"/>
          <p:nvPr/>
        </p:nvSpPr>
        <p:spPr>
          <a:xfrm>
            <a:off x="107504" y="386789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/>
              <a:t>Ambiguous hypernym: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i="1" dirty="0" err="1" smtClean="0"/>
              <a:t>Character</a:t>
            </a:r>
            <a:endParaRPr lang="it-IT" b="1" i="1" dirty="0"/>
          </a:p>
        </p:txBody>
      </p:sp>
      <p:pic>
        <p:nvPicPr>
          <p:cNvPr id="60" name="Picture 6" descr="C:\Users\Tommaso\Pictures\Screenshots\wibi\Donald_Du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715766"/>
            <a:ext cx="648072" cy="1072719"/>
          </a:xfrm>
          <a:prstGeom prst="rect">
            <a:avLst/>
          </a:prstGeom>
          <a:noFill/>
        </p:spPr>
      </p:pic>
      <p:sp>
        <p:nvSpPr>
          <p:cNvPr id="62" name="CasellaDiTesto 61"/>
          <p:cNvSpPr txBox="1"/>
          <p:nvPr/>
        </p:nvSpPr>
        <p:spPr>
          <a:xfrm>
            <a:off x="335218" y="2283718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Donald </a:t>
            </a:r>
            <a:r>
              <a:rPr lang="it-IT" sz="1600" i="1" dirty="0" err="1" smtClean="0"/>
              <a:t>Duck</a:t>
            </a:r>
            <a:endParaRPr lang="it-IT" sz="1600" i="1" dirty="0"/>
          </a:p>
        </p:txBody>
      </p:sp>
      <p:pic>
        <p:nvPicPr>
          <p:cNvPr id="1026" name="Picture 2" descr="C:\Users\Tommaso\Pictures\Screenshots\wibi\José_Carioca_-_Saludos_Amig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296" y="4187651"/>
            <a:ext cx="724180" cy="648072"/>
          </a:xfrm>
          <a:prstGeom prst="rect">
            <a:avLst/>
          </a:prstGeom>
          <a:noFill/>
        </p:spPr>
      </p:pic>
      <p:pic>
        <p:nvPicPr>
          <p:cNvPr id="1028" name="Picture 4" descr="C:\Users\Tommaso\Pictures\Screenshots\wibi\Plutodo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635" y="1707654"/>
            <a:ext cx="360040" cy="687974"/>
          </a:xfrm>
          <a:prstGeom prst="rect">
            <a:avLst/>
          </a:prstGeom>
          <a:noFill/>
        </p:spPr>
      </p:pic>
      <p:pic>
        <p:nvPicPr>
          <p:cNvPr id="1029" name="Picture 5" descr="C:\Users\Tommaso\Pictures\Screenshots\wibi\CaptainHookcarto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7715" y="2389097"/>
            <a:ext cx="720080" cy="642123"/>
          </a:xfrm>
          <a:prstGeom prst="rect">
            <a:avLst/>
          </a:prstGeom>
          <a:noFill/>
        </p:spPr>
      </p:pic>
      <p:pic>
        <p:nvPicPr>
          <p:cNvPr id="1030" name="Picture 6" descr="C:\Users\Tommaso\Pictures\Screenshots\wibi\Mickey_Mous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8537" y="2931790"/>
            <a:ext cx="720080" cy="720080"/>
          </a:xfrm>
          <a:prstGeom prst="rect">
            <a:avLst/>
          </a:prstGeom>
          <a:noFill/>
        </p:spPr>
      </p:pic>
      <p:sp>
        <p:nvSpPr>
          <p:cNvPr id="77" name="CasellaDiTesto 76"/>
          <p:cNvSpPr txBox="1"/>
          <p:nvPr/>
        </p:nvSpPr>
        <p:spPr>
          <a:xfrm>
            <a:off x="4415627" y="2355726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Pluto</a:t>
            </a:r>
            <a:endParaRPr lang="it-IT" i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5207715" y="300379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Hook</a:t>
            </a:r>
            <a:endParaRPr lang="it-IT" i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4040505" y="3560117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Mickey Mouse</a:t>
            </a:r>
            <a:endParaRPr lang="it-IT" i="1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4206272" y="4835723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smtClean="0"/>
              <a:t>José </a:t>
            </a:r>
            <a:r>
              <a:rPr lang="it-IT" i="1" dirty="0" smtClean="0"/>
              <a:t>Carioca</a:t>
            </a:r>
            <a:endParaRPr lang="it-IT" i="1" dirty="0"/>
          </a:p>
        </p:txBody>
      </p:sp>
      <p:cxnSp>
        <p:nvCxnSpPr>
          <p:cNvPr id="83" name="Connettore 1 82"/>
          <p:cNvCxnSpPr>
            <a:stCxn id="588" idx="3"/>
            <a:endCxn id="1028" idx="1"/>
          </p:cNvCxnSpPr>
          <p:nvPr/>
        </p:nvCxnSpPr>
        <p:spPr>
          <a:xfrm flipV="1">
            <a:off x="3995936" y="2051641"/>
            <a:ext cx="491699" cy="664125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stCxn id="588" idx="3"/>
            <a:endCxn id="1030" idx="1"/>
          </p:cNvCxnSpPr>
          <p:nvPr/>
        </p:nvCxnSpPr>
        <p:spPr>
          <a:xfrm>
            <a:off x="3995936" y="2715766"/>
            <a:ext cx="332601" cy="576064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>
            <a:stCxn id="588" idx="3"/>
            <a:endCxn id="1029" idx="1"/>
          </p:cNvCxnSpPr>
          <p:nvPr/>
        </p:nvCxnSpPr>
        <p:spPr>
          <a:xfrm flipV="1">
            <a:off x="3995936" y="2710159"/>
            <a:ext cx="1211779" cy="5607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>
            <a:stCxn id="589" idx="3"/>
            <a:endCxn id="1026" idx="1"/>
          </p:cNvCxnSpPr>
          <p:nvPr/>
        </p:nvCxnSpPr>
        <p:spPr>
          <a:xfrm>
            <a:off x="3970653" y="3939902"/>
            <a:ext cx="451643" cy="571785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>
            <a:stCxn id="589" idx="3"/>
            <a:endCxn id="1030" idx="1"/>
          </p:cNvCxnSpPr>
          <p:nvPr/>
        </p:nvCxnSpPr>
        <p:spPr>
          <a:xfrm flipV="1">
            <a:off x="3970653" y="3291830"/>
            <a:ext cx="357884" cy="648072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stCxn id="589" idx="3"/>
            <a:endCxn id="1031" idx="1"/>
          </p:cNvCxnSpPr>
          <p:nvPr/>
        </p:nvCxnSpPr>
        <p:spPr>
          <a:xfrm>
            <a:off x="3970653" y="3939902"/>
            <a:ext cx="2014068" cy="5650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Tommaso\Pictures\Screenshots\wibi\Goof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4721" y="3483140"/>
            <a:ext cx="628673" cy="924824"/>
          </a:xfrm>
          <a:prstGeom prst="rect">
            <a:avLst/>
          </a:prstGeom>
          <a:noFill/>
        </p:spPr>
      </p:pic>
      <p:sp>
        <p:nvSpPr>
          <p:cNvPr id="50" name="Titolo 49"/>
          <p:cNvSpPr>
            <a:spLocks noGrp="1"/>
          </p:cNvSpPr>
          <p:nvPr>
            <p:ph type="title"/>
          </p:nvPr>
        </p:nvSpPr>
        <p:spPr>
          <a:xfrm>
            <a:off x="444500" y="205978"/>
            <a:ext cx="8229600" cy="857400"/>
          </a:xfrm>
        </p:spPr>
        <p:txBody>
          <a:bodyPr/>
          <a:lstStyle/>
          <a:p>
            <a:r>
              <a:rPr lang="en-GB" dirty="0" smtClean="0"/>
              <a:t>2. Category heuristic</a:t>
            </a:r>
            <a:endParaRPr lang="it-IT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5923138" y="4399499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Goofy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29314957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" grpId="0" animBg="1"/>
      <p:bldP spid="589" grpId="0" animBg="1"/>
      <p:bldP spid="41" grpId="0"/>
      <p:bldP spid="62" grpId="0"/>
      <p:bldP spid="77" grpId="0"/>
      <p:bldP spid="78" grpId="0"/>
      <p:bldP spid="79" grpId="0"/>
      <p:bldP spid="8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446856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2. Category heuristic</a:t>
            </a:r>
            <a:endParaRPr lang="en-GB" dirty="0"/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446856" y="915566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 dirty="0"/>
              <a:t>Given a page and </a:t>
            </a:r>
            <a:r>
              <a:rPr lang="en-GB" sz="2400" dirty="0" smtClean="0"/>
              <a:t>its ambiguous </a:t>
            </a:r>
            <a:r>
              <a:rPr lang="en-GB" sz="2400" dirty="0" err="1" smtClean="0"/>
              <a:t>hypernym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980000"/>
                </a:solidFill>
              </a:rPr>
              <a:t>exploit </a:t>
            </a:r>
            <a:r>
              <a:rPr lang="en-GB" sz="2400" dirty="0">
                <a:solidFill>
                  <a:srgbClr val="980000"/>
                </a:solidFill>
              </a:rPr>
              <a:t>its categories to build a distribution of </a:t>
            </a:r>
            <a:r>
              <a:rPr lang="en-GB" sz="2400" dirty="0" smtClean="0">
                <a:solidFill>
                  <a:srgbClr val="980000"/>
                </a:solidFill>
              </a:rPr>
              <a:t>the </a:t>
            </a:r>
            <a:r>
              <a:rPr lang="en-GB" sz="2400" dirty="0" err="1" smtClean="0">
                <a:solidFill>
                  <a:srgbClr val="980000"/>
                </a:solidFill>
              </a:rPr>
              <a:t>hypernym’s</a:t>
            </a:r>
            <a:r>
              <a:rPr lang="en-GB" sz="2400" dirty="0" smtClean="0">
                <a:solidFill>
                  <a:srgbClr val="980000"/>
                </a:solidFill>
              </a:rPr>
              <a:t> senses</a:t>
            </a:r>
            <a:r>
              <a:rPr lang="en-GB" sz="2400" dirty="0">
                <a:solidFill>
                  <a:srgbClr val="980000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cxnSp>
        <p:nvCxnSpPr>
          <p:cNvPr id="591" name="Shape 591"/>
          <p:cNvCxnSpPr>
            <a:stCxn id="60" idx="3"/>
          </p:cNvCxnSpPr>
          <p:nvPr/>
        </p:nvCxnSpPr>
        <p:spPr>
          <a:xfrm flipV="1">
            <a:off x="1331640" y="2715766"/>
            <a:ext cx="694797" cy="536360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592" name="Shape 592"/>
          <p:cNvCxnSpPr>
            <a:stCxn id="60" idx="3"/>
          </p:cNvCxnSpPr>
          <p:nvPr/>
        </p:nvCxnSpPr>
        <p:spPr>
          <a:xfrm>
            <a:off x="1331640" y="3252126"/>
            <a:ext cx="669514" cy="687776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60" name="Picture 6" descr="C:\Users\Tommaso\Pictures\Screenshots\wibi\Donald_Du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715766"/>
            <a:ext cx="648072" cy="1072719"/>
          </a:xfrm>
          <a:prstGeom prst="rect">
            <a:avLst/>
          </a:prstGeom>
          <a:noFill/>
        </p:spPr>
      </p:pic>
      <p:sp>
        <p:nvSpPr>
          <p:cNvPr id="62" name="CasellaDiTesto 61"/>
          <p:cNvSpPr txBox="1"/>
          <p:nvPr/>
        </p:nvSpPr>
        <p:spPr>
          <a:xfrm>
            <a:off x="335218" y="2283718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Donald </a:t>
            </a:r>
            <a:r>
              <a:rPr lang="it-IT" sz="1600" i="1" dirty="0" err="1" smtClean="0"/>
              <a:t>Duck</a:t>
            </a:r>
            <a:endParaRPr lang="it-IT" sz="1600" i="1" dirty="0"/>
          </a:p>
        </p:txBody>
      </p:sp>
      <p:pic>
        <p:nvPicPr>
          <p:cNvPr id="1026" name="Picture 2" descr="C:\Users\Tommaso\Pictures\Screenshots\wibi\José_Carioca_-_Saludos_Amig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296" y="4187651"/>
            <a:ext cx="724180" cy="648072"/>
          </a:xfrm>
          <a:prstGeom prst="rect">
            <a:avLst/>
          </a:prstGeom>
          <a:noFill/>
        </p:spPr>
      </p:pic>
      <p:pic>
        <p:nvPicPr>
          <p:cNvPr id="1028" name="Picture 4" descr="C:\Users\Tommaso\Pictures\Screenshots\wibi\Plutodo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635" y="1707654"/>
            <a:ext cx="360040" cy="687974"/>
          </a:xfrm>
          <a:prstGeom prst="rect">
            <a:avLst/>
          </a:prstGeom>
          <a:noFill/>
        </p:spPr>
      </p:pic>
      <p:pic>
        <p:nvPicPr>
          <p:cNvPr id="1029" name="Picture 5" descr="C:\Users\Tommaso\Pictures\Screenshots\wibi\CaptainHookcartoo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7715" y="2389097"/>
            <a:ext cx="720080" cy="642123"/>
          </a:xfrm>
          <a:prstGeom prst="rect">
            <a:avLst/>
          </a:prstGeom>
          <a:noFill/>
        </p:spPr>
      </p:pic>
      <p:pic>
        <p:nvPicPr>
          <p:cNvPr id="1030" name="Picture 6" descr="C:\Users\Tommaso\Pictures\Screenshots\wibi\Mickey_Mous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8537" y="2931790"/>
            <a:ext cx="720080" cy="720080"/>
          </a:xfrm>
          <a:prstGeom prst="rect">
            <a:avLst/>
          </a:prstGeom>
          <a:noFill/>
        </p:spPr>
      </p:pic>
      <p:sp>
        <p:nvSpPr>
          <p:cNvPr id="77" name="CasellaDiTesto 76"/>
          <p:cNvSpPr txBox="1"/>
          <p:nvPr/>
        </p:nvSpPr>
        <p:spPr>
          <a:xfrm>
            <a:off x="4415627" y="2355726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Pluto</a:t>
            </a:r>
            <a:endParaRPr lang="it-IT" i="1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5207715" y="3003798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Hook</a:t>
            </a:r>
            <a:endParaRPr lang="it-IT" i="1" dirty="0"/>
          </a:p>
        </p:txBody>
      </p:sp>
      <p:sp>
        <p:nvSpPr>
          <p:cNvPr id="79" name="CasellaDiTesto 78"/>
          <p:cNvSpPr txBox="1"/>
          <p:nvPr/>
        </p:nvSpPr>
        <p:spPr>
          <a:xfrm>
            <a:off x="4040505" y="3560117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Mickey Mouse</a:t>
            </a:r>
            <a:endParaRPr lang="it-IT" i="1" dirty="0"/>
          </a:p>
        </p:txBody>
      </p:sp>
      <p:sp>
        <p:nvSpPr>
          <p:cNvPr id="80" name="CasellaDiTesto 79"/>
          <p:cNvSpPr txBox="1"/>
          <p:nvPr/>
        </p:nvSpPr>
        <p:spPr>
          <a:xfrm>
            <a:off x="4206272" y="4835723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smtClean="0"/>
              <a:t>José </a:t>
            </a:r>
            <a:r>
              <a:rPr lang="it-IT" i="1" dirty="0" smtClean="0"/>
              <a:t>Carioca</a:t>
            </a:r>
            <a:endParaRPr lang="it-IT" i="1" dirty="0"/>
          </a:p>
        </p:txBody>
      </p:sp>
      <p:cxnSp>
        <p:nvCxnSpPr>
          <p:cNvPr id="83" name="Connettore 1 82"/>
          <p:cNvCxnSpPr>
            <a:endCxn id="1028" idx="1"/>
          </p:cNvCxnSpPr>
          <p:nvPr/>
        </p:nvCxnSpPr>
        <p:spPr>
          <a:xfrm flipV="1">
            <a:off x="3995936" y="2051641"/>
            <a:ext cx="491699" cy="664125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>
            <a:endCxn id="1030" idx="1"/>
          </p:cNvCxnSpPr>
          <p:nvPr/>
        </p:nvCxnSpPr>
        <p:spPr>
          <a:xfrm>
            <a:off x="3995936" y="2715766"/>
            <a:ext cx="332601" cy="576064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1 86"/>
          <p:cNvCxnSpPr>
            <a:endCxn id="1029" idx="1"/>
          </p:cNvCxnSpPr>
          <p:nvPr/>
        </p:nvCxnSpPr>
        <p:spPr>
          <a:xfrm flipV="1">
            <a:off x="3995936" y="2710159"/>
            <a:ext cx="1211779" cy="5607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>
            <a:endCxn id="1026" idx="1"/>
          </p:cNvCxnSpPr>
          <p:nvPr/>
        </p:nvCxnSpPr>
        <p:spPr>
          <a:xfrm>
            <a:off x="3970653" y="3939902"/>
            <a:ext cx="451643" cy="571785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>
            <a:endCxn id="1030" idx="1"/>
          </p:cNvCxnSpPr>
          <p:nvPr/>
        </p:nvCxnSpPr>
        <p:spPr>
          <a:xfrm flipV="1">
            <a:off x="3970653" y="3291830"/>
            <a:ext cx="357884" cy="648072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>
            <a:endCxn id="1031" idx="1"/>
          </p:cNvCxnSpPr>
          <p:nvPr/>
        </p:nvCxnSpPr>
        <p:spPr>
          <a:xfrm>
            <a:off x="3970653" y="3939902"/>
            <a:ext cx="2014068" cy="5650"/>
          </a:xfrm>
          <a:prstGeom prst="line">
            <a:avLst/>
          </a:prstGeom>
          <a:ln w="19050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Tommaso\Pictures\Screenshots\wibi\Goofy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84721" y="3483140"/>
            <a:ext cx="628673" cy="924824"/>
          </a:xfrm>
          <a:prstGeom prst="rect">
            <a:avLst/>
          </a:prstGeom>
          <a:noFill/>
        </p:spPr>
      </p:pic>
      <p:sp>
        <p:nvSpPr>
          <p:cNvPr id="101" name="CasellaDiTesto 100"/>
          <p:cNvSpPr txBox="1"/>
          <p:nvPr/>
        </p:nvSpPr>
        <p:spPr>
          <a:xfrm>
            <a:off x="5923138" y="4399499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/>
              <a:t>Goofy</a:t>
            </a:r>
            <a:endParaRPr lang="it-IT" i="1" dirty="0"/>
          </a:p>
        </p:txBody>
      </p:sp>
      <p:sp>
        <p:nvSpPr>
          <p:cNvPr id="103" name="CasellaDiTesto 102"/>
          <p:cNvSpPr txBox="1"/>
          <p:nvPr/>
        </p:nvSpPr>
        <p:spPr>
          <a:xfrm>
            <a:off x="4427984" y="3788291"/>
            <a:ext cx="3825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Goofy is a funny animal </a:t>
            </a:r>
            <a:r>
              <a:rPr lang="en-US" dirty="0" smtClean="0">
                <a:solidFill>
                  <a:schemeClr val="tx1"/>
                </a:solidFill>
              </a:rPr>
              <a:t>cartoon</a:t>
            </a:r>
            <a:r>
              <a:rPr lang="en-US" dirty="0" smtClean="0"/>
              <a:t> </a:t>
            </a:r>
            <a:r>
              <a:rPr lang="en-US" u="sng" dirty="0" smtClean="0">
                <a:solidFill>
                  <a:schemeClr val="accent1"/>
                </a:solidFill>
              </a:rPr>
              <a:t>character</a:t>
            </a:r>
            <a:r>
              <a:rPr lang="en-US" dirty="0" smtClean="0"/>
              <a:t> […]</a:t>
            </a:r>
            <a:endParaRPr lang="it-IT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4412656" y="4443958"/>
            <a:ext cx="3975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José Carioca </a:t>
            </a:r>
            <a:r>
              <a:rPr lang="en-US" dirty="0" smtClean="0"/>
              <a:t> is a Disney </a:t>
            </a:r>
            <a:r>
              <a:rPr lang="en-US" u="sng" dirty="0" smtClean="0">
                <a:solidFill>
                  <a:schemeClr val="accent1"/>
                </a:solidFill>
              </a:rPr>
              <a:t>cartoon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/>
                </a:solidFill>
              </a:rPr>
              <a:t>character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[…]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5" name="CasellaDiTesto 104"/>
          <p:cNvSpPr txBox="1"/>
          <p:nvPr/>
        </p:nvSpPr>
        <p:spPr>
          <a:xfrm>
            <a:off x="4499992" y="255905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Captain</a:t>
            </a:r>
            <a:r>
              <a:rPr lang="it-IT" dirty="0" smtClean="0"/>
              <a:t> James </a:t>
            </a:r>
            <a:r>
              <a:rPr lang="it-IT" dirty="0" err="1" smtClean="0"/>
              <a:t>Hook</a:t>
            </a:r>
            <a:r>
              <a:rPr lang="it-IT" dirty="0" smtClean="0"/>
              <a:t>  </a:t>
            </a:r>
            <a:r>
              <a:rPr lang="it-IT" dirty="0" err="1" smtClean="0"/>
              <a:t>is</a:t>
            </a:r>
            <a:r>
              <a:rPr lang="it-IT" dirty="0" smtClean="0"/>
              <a:t> a </a:t>
            </a:r>
            <a:r>
              <a:rPr lang="it-IT" dirty="0" err="1" smtClean="0">
                <a:solidFill>
                  <a:schemeClr val="tx1"/>
                </a:solidFill>
              </a:rPr>
              <a:t>fictional</a:t>
            </a:r>
            <a:r>
              <a:rPr lang="it-IT" dirty="0" smtClean="0"/>
              <a:t> </a:t>
            </a:r>
            <a:r>
              <a:rPr lang="it-IT" u="sng" dirty="0" err="1" smtClean="0">
                <a:solidFill>
                  <a:schemeClr val="accent1"/>
                </a:solidFill>
              </a:rPr>
              <a:t>character</a:t>
            </a:r>
            <a:r>
              <a:rPr lang="it-IT" u="sng" dirty="0" smtClean="0">
                <a:solidFill>
                  <a:schemeClr val="accent1"/>
                </a:solidFill>
              </a:rPr>
              <a:t> </a:t>
            </a:r>
            <a:r>
              <a:rPr lang="it-IT" u="sng" dirty="0" smtClean="0">
                <a:solidFill>
                  <a:schemeClr val="tx1"/>
                </a:solidFill>
              </a:rPr>
              <a:t>[…]</a:t>
            </a:r>
            <a:endParaRPr lang="it-IT" u="sng" dirty="0">
              <a:solidFill>
                <a:schemeClr val="tx1"/>
              </a:solidFill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4427984" y="3080775"/>
            <a:ext cx="449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Mickey Mouse is a </a:t>
            </a:r>
            <a:r>
              <a:rPr lang="en-US" u="sng" dirty="0" smtClean="0">
                <a:solidFill>
                  <a:schemeClr val="accent1"/>
                </a:solidFill>
              </a:rPr>
              <a:t>funny animal</a:t>
            </a:r>
            <a:r>
              <a:rPr lang="en-US" dirty="0" smtClean="0"/>
              <a:t> </a:t>
            </a:r>
            <a:r>
              <a:rPr lang="en-US" u="sng" dirty="0" smtClean="0">
                <a:solidFill>
                  <a:schemeClr val="accent1"/>
                </a:solidFill>
              </a:rPr>
              <a:t>cartoon</a:t>
            </a:r>
            <a:r>
              <a:rPr lang="en-US" dirty="0" smtClean="0"/>
              <a:t> </a:t>
            </a:r>
            <a:r>
              <a:rPr lang="en-US" dirty="0" smtClean="0">
                <a:solidFill>
                  <a:schemeClr val="accent1"/>
                </a:solidFill>
              </a:rPr>
              <a:t>character </a:t>
            </a:r>
            <a:r>
              <a:rPr lang="en-US" dirty="0" smtClean="0">
                <a:solidFill>
                  <a:schemeClr val="tx1"/>
                </a:solidFill>
              </a:rPr>
              <a:t>[…]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8" name="CasellaDiTesto 107"/>
          <p:cNvSpPr txBox="1"/>
          <p:nvPr/>
        </p:nvSpPr>
        <p:spPr>
          <a:xfrm>
            <a:off x="4393734" y="1818299"/>
            <a:ext cx="481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Pluto, also called Pluto the Pup, is a cartoon </a:t>
            </a:r>
            <a:r>
              <a:rPr lang="en-US" u="sng" dirty="0" smtClean="0">
                <a:solidFill>
                  <a:schemeClr val="accent1"/>
                </a:solidFill>
              </a:rPr>
              <a:t>character</a:t>
            </a:r>
            <a:r>
              <a:rPr lang="en-US" dirty="0" smtClean="0"/>
              <a:t> […]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109" name="Connettore 1 108"/>
          <p:cNvCxnSpPr>
            <a:endCxn id="105" idx="1"/>
          </p:cNvCxnSpPr>
          <p:nvPr/>
        </p:nvCxnSpPr>
        <p:spPr>
          <a:xfrm flipV="1">
            <a:off x="3995936" y="2712939"/>
            <a:ext cx="504056" cy="2827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>
            <a:endCxn id="103" idx="1"/>
          </p:cNvCxnSpPr>
          <p:nvPr/>
        </p:nvCxnSpPr>
        <p:spPr>
          <a:xfrm>
            <a:off x="3970653" y="3939902"/>
            <a:ext cx="457331" cy="2278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sellaDiTesto 121"/>
          <p:cNvSpPr txBox="1"/>
          <p:nvPr/>
        </p:nvSpPr>
        <p:spPr>
          <a:xfrm>
            <a:off x="4427984" y="3081600"/>
            <a:ext cx="4492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Mickey Mouse is a </a:t>
            </a:r>
            <a:r>
              <a:rPr lang="en-US" u="sng" dirty="0" smtClean="0">
                <a:solidFill>
                  <a:schemeClr val="accent1"/>
                </a:solidFill>
              </a:rPr>
              <a:t>funny animal</a:t>
            </a:r>
            <a:r>
              <a:rPr lang="en-US" dirty="0" smtClean="0"/>
              <a:t> </a:t>
            </a:r>
            <a:r>
              <a:rPr lang="en-US" u="sng" dirty="0" smtClean="0">
                <a:solidFill>
                  <a:schemeClr val="accent1"/>
                </a:solidFill>
              </a:rPr>
              <a:t>cartoon</a:t>
            </a:r>
            <a:r>
              <a:rPr lang="en-US" dirty="0" smtClean="0"/>
              <a:t> </a:t>
            </a:r>
            <a:r>
              <a:rPr lang="en-US" u="sng" dirty="0" smtClean="0">
                <a:solidFill>
                  <a:schemeClr val="accent1"/>
                </a:solidFill>
              </a:rPr>
              <a:t>character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[…]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5" name="Shape 588"/>
          <p:cNvSpPr txBox="1"/>
          <p:nvPr/>
        </p:nvSpPr>
        <p:spPr>
          <a:xfrm>
            <a:off x="2026437" y="2427734"/>
            <a:ext cx="1969499" cy="576064"/>
          </a:xfrm>
          <a:prstGeom prst="rect">
            <a:avLst/>
          </a:prstGeom>
          <a:ln w="190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dirty="0"/>
              <a:t>Characters in Disney package films</a:t>
            </a:r>
          </a:p>
        </p:txBody>
      </p:sp>
      <p:sp>
        <p:nvSpPr>
          <p:cNvPr id="56" name="Shape 589"/>
          <p:cNvSpPr txBox="1"/>
          <p:nvPr/>
        </p:nvSpPr>
        <p:spPr>
          <a:xfrm>
            <a:off x="2001154" y="3651870"/>
            <a:ext cx="1969499" cy="576064"/>
          </a:xfrm>
          <a:prstGeom prst="rect">
            <a:avLst/>
          </a:prstGeom>
          <a:ln w="190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Disney comics characters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107504" y="386789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Ambiguous</a:t>
            </a:r>
            <a:r>
              <a:rPr lang="it-IT" b="1" dirty="0" smtClean="0"/>
              <a:t> </a:t>
            </a:r>
            <a:r>
              <a:rPr lang="it-IT" b="1" dirty="0" err="1" smtClean="0"/>
              <a:t>hypernym</a:t>
            </a:r>
            <a:r>
              <a:rPr lang="it-IT" b="1" dirty="0" smtClean="0"/>
              <a:t>: </a:t>
            </a:r>
            <a:br>
              <a:rPr lang="it-IT" b="1" dirty="0" smtClean="0"/>
            </a:br>
            <a:r>
              <a:rPr lang="it-IT" b="1" i="1" dirty="0" err="1" smtClean="0"/>
              <a:t>Character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41166464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7" grpId="0"/>
      <p:bldP spid="108" grpId="0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446856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2. Category heuristic</a:t>
            </a:r>
            <a:endParaRPr lang="en-GB" dirty="0"/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446856" y="915566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 dirty="0"/>
              <a:t>Given a page and </a:t>
            </a:r>
            <a:r>
              <a:rPr lang="en-GB" sz="2400" dirty="0" smtClean="0"/>
              <a:t>its ambiguous </a:t>
            </a:r>
            <a:r>
              <a:rPr lang="en-GB" sz="2400" dirty="0" err="1" smtClean="0"/>
              <a:t>hypernym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980000"/>
                </a:solidFill>
              </a:rPr>
              <a:t>exploit </a:t>
            </a:r>
            <a:r>
              <a:rPr lang="en-GB" sz="2400" dirty="0">
                <a:solidFill>
                  <a:srgbClr val="980000"/>
                </a:solidFill>
              </a:rPr>
              <a:t>its categories to build a distribution of </a:t>
            </a:r>
            <a:r>
              <a:rPr lang="en-GB" sz="2400" dirty="0" smtClean="0">
                <a:solidFill>
                  <a:srgbClr val="980000"/>
                </a:solidFill>
              </a:rPr>
              <a:t>the </a:t>
            </a:r>
            <a:r>
              <a:rPr lang="en-GB" sz="2400" dirty="0" err="1" smtClean="0">
                <a:solidFill>
                  <a:srgbClr val="980000"/>
                </a:solidFill>
              </a:rPr>
              <a:t>hypernym’s</a:t>
            </a:r>
            <a:r>
              <a:rPr lang="en-GB" sz="2400" dirty="0" smtClean="0">
                <a:solidFill>
                  <a:srgbClr val="980000"/>
                </a:solidFill>
              </a:rPr>
              <a:t> senses</a:t>
            </a:r>
            <a:r>
              <a:rPr lang="en-GB" sz="2400" dirty="0">
                <a:solidFill>
                  <a:srgbClr val="980000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cxnSp>
        <p:nvCxnSpPr>
          <p:cNvPr id="591" name="Shape 591"/>
          <p:cNvCxnSpPr>
            <a:stCxn id="60" idx="3"/>
          </p:cNvCxnSpPr>
          <p:nvPr/>
        </p:nvCxnSpPr>
        <p:spPr>
          <a:xfrm flipV="1">
            <a:off x="1331640" y="2715766"/>
            <a:ext cx="694797" cy="536360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592" name="Shape 592"/>
          <p:cNvCxnSpPr>
            <a:stCxn id="60" idx="3"/>
          </p:cNvCxnSpPr>
          <p:nvPr/>
        </p:nvCxnSpPr>
        <p:spPr>
          <a:xfrm>
            <a:off x="1331640" y="3252126"/>
            <a:ext cx="669514" cy="687776"/>
          </a:xfrm>
          <a:prstGeom prst="straightConnector1">
            <a:avLst/>
          </a:prstGeom>
          <a:noFill/>
          <a:ln w="28575" cap="flat">
            <a:solidFill>
              <a:srgbClr val="009900"/>
            </a:solidFill>
            <a:prstDash val="dash"/>
            <a:round/>
            <a:headEnd type="none" w="lg" len="lg"/>
            <a:tailEnd type="none" w="lg" len="lg"/>
          </a:ln>
        </p:spPr>
      </p:cxnSp>
      <p:pic>
        <p:nvPicPr>
          <p:cNvPr id="60" name="Picture 6" descr="C:\Users\Tommaso\Pictures\Screenshots\wibi\Donald_Du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715766"/>
            <a:ext cx="648072" cy="1072719"/>
          </a:xfrm>
          <a:prstGeom prst="rect">
            <a:avLst/>
          </a:prstGeom>
          <a:noFill/>
        </p:spPr>
      </p:pic>
      <p:sp>
        <p:nvSpPr>
          <p:cNvPr id="62" name="CasellaDiTesto 61"/>
          <p:cNvSpPr txBox="1"/>
          <p:nvPr/>
        </p:nvSpPr>
        <p:spPr>
          <a:xfrm>
            <a:off x="335218" y="2283718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Donald </a:t>
            </a:r>
            <a:r>
              <a:rPr lang="it-IT" sz="1600" i="1" dirty="0" err="1" smtClean="0"/>
              <a:t>Duck</a:t>
            </a:r>
            <a:endParaRPr lang="it-IT" sz="1600" i="1" dirty="0"/>
          </a:p>
        </p:txBody>
      </p:sp>
      <p:cxnSp>
        <p:nvCxnSpPr>
          <p:cNvPr id="83" name="Connettore 1 82"/>
          <p:cNvCxnSpPr/>
          <p:nvPr/>
        </p:nvCxnSpPr>
        <p:spPr>
          <a:xfrm flipV="1">
            <a:off x="3995936" y="2051641"/>
            <a:ext cx="491699" cy="664125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ttore 1 84"/>
          <p:cNvCxnSpPr/>
          <p:nvPr/>
        </p:nvCxnSpPr>
        <p:spPr>
          <a:xfrm>
            <a:off x="3995936" y="2715766"/>
            <a:ext cx="332601" cy="576064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>
            <a:off x="3970653" y="3939902"/>
            <a:ext cx="451643" cy="571785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 flipV="1">
            <a:off x="3970653" y="3291830"/>
            <a:ext cx="357884" cy="648072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sellaDiTesto 102"/>
          <p:cNvSpPr txBox="1"/>
          <p:nvPr/>
        </p:nvSpPr>
        <p:spPr>
          <a:xfrm>
            <a:off x="4427984" y="3783529"/>
            <a:ext cx="3825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Goofy is a funny animal </a:t>
            </a:r>
            <a:r>
              <a:rPr lang="en-US" dirty="0" smtClean="0">
                <a:solidFill>
                  <a:schemeClr val="tx1"/>
                </a:solidFill>
              </a:rPr>
              <a:t>cartoon</a:t>
            </a:r>
            <a:r>
              <a:rPr lang="en-US" dirty="0" smtClean="0"/>
              <a:t> </a:t>
            </a:r>
            <a:r>
              <a:rPr lang="en-US" u="sng" dirty="0" smtClean="0">
                <a:solidFill>
                  <a:schemeClr val="accent1"/>
                </a:solidFill>
              </a:rPr>
              <a:t>character</a:t>
            </a:r>
            <a:r>
              <a:rPr lang="en-US" dirty="0" smtClean="0"/>
              <a:t> […]</a:t>
            </a:r>
            <a:endParaRPr lang="it-IT" dirty="0"/>
          </a:p>
        </p:txBody>
      </p:sp>
      <p:sp>
        <p:nvSpPr>
          <p:cNvPr id="104" name="CasellaDiTesto 103"/>
          <p:cNvSpPr txBox="1"/>
          <p:nvPr/>
        </p:nvSpPr>
        <p:spPr>
          <a:xfrm>
            <a:off x="4412656" y="4443958"/>
            <a:ext cx="3975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José Carioca </a:t>
            </a:r>
            <a:r>
              <a:rPr lang="en-US" dirty="0" smtClean="0"/>
              <a:t> is a Disney </a:t>
            </a:r>
            <a:r>
              <a:rPr lang="en-US" u="sng" dirty="0" smtClean="0">
                <a:solidFill>
                  <a:schemeClr val="accent1"/>
                </a:solidFill>
              </a:rPr>
              <a:t>cartoon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chemeClr val="accent1"/>
                </a:solidFill>
              </a:rPr>
              <a:t>character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[…]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5" name="CasellaDiTesto 104"/>
          <p:cNvSpPr txBox="1"/>
          <p:nvPr/>
        </p:nvSpPr>
        <p:spPr>
          <a:xfrm>
            <a:off x="4499992" y="255905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Captain</a:t>
            </a:r>
            <a:r>
              <a:rPr lang="it-IT" dirty="0" smtClean="0"/>
              <a:t> James </a:t>
            </a:r>
            <a:r>
              <a:rPr lang="it-IT" dirty="0" err="1" smtClean="0"/>
              <a:t>Hook</a:t>
            </a:r>
            <a:r>
              <a:rPr lang="it-IT" dirty="0" smtClean="0"/>
              <a:t>  </a:t>
            </a:r>
            <a:r>
              <a:rPr lang="it-IT" dirty="0" err="1" smtClean="0"/>
              <a:t>is</a:t>
            </a:r>
            <a:r>
              <a:rPr lang="it-IT" dirty="0" smtClean="0"/>
              <a:t> a </a:t>
            </a:r>
            <a:r>
              <a:rPr lang="it-IT" dirty="0" err="1" smtClean="0">
                <a:solidFill>
                  <a:schemeClr val="tx1"/>
                </a:solidFill>
              </a:rPr>
              <a:t>fictional</a:t>
            </a:r>
            <a:r>
              <a:rPr lang="it-IT" dirty="0" smtClean="0"/>
              <a:t> </a:t>
            </a:r>
            <a:r>
              <a:rPr lang="it-IT" u="sng" dirty="0" err="1" smtClean="0">
                <a:solidFill>
                  <a:schemeClr val="accent1"/>
                </a:solidFill>
              </a:rPr>
              <a:t>character</a:t>
            </a:r>
            <a:r>
              <a:rPr lang="it-IT" u="sng" dirty="0" smtClean="0">
                <a:solidFill>
                  <a:schemeClr val="accent1"/>
                </a:solidFill>
              </a:rPr>
              <a:t> </a:t>
            </a:r>
            <a:r>
              <a:rPr lang="it-IT" u="sng" dirty="0" smtClean="0">
                <a:solidFill>
                  <a:schemeClr val="tx1"/>
                </a:solidFill>
              </a:rPr>
              <a:t>[…]</a:t>
            </a:r>
            <a:endParaRPr lang="it-IT" u="sng" dirty="0">
              <a:solidFill>
                <a:schemeClr val="tx1"/>
              </a:solidFill>
            </a:endParaRPr>
          </a:p>
        </p:txBody>
      </p:sp>
      <p:sp>
        <p:nvSpPr>
          <p:cNvPr id="107" name="CasellaDiTesto 106"/>
          <p:cNvSpPr txBox="1"/>
          <p:nvPr/>
        </p:nvSpPr>
        <p:spPr>
          <a:xfrm>
            <a:off x="4427984" y="3080775"/>
            <a:ext cx="44919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Mickey Mouse is a </a:t>
            </a:r>
            <a:r>
              <a:rPr lang="en-US" u="sng" dirty="0" smtClean="0">
                <a:solidFill>
                  <a:schemeClr val="accent1"/>
                </a:solidFill>
              </a:rPr>
              <a:t>funny animal</a:t>
            </a:r>
            <a:r>
              <a:rPr lang="en-US" dirty="0" smtClean="0"/>
              <a:t> </a:t>
            </a:r>
            <a:r>
              <a:rPr lang="en-US" u="sng" dirty="0" smtClean="0">
                <a:solidFill>
                  <a:schemeClr val="accent1"/>
                </a:solidFill>
              </a:rPr>
              <a:t>cartoon</a:t>
            </a:r>
            <a:r>
              <a:rPr lang="en-US" dirty="0" smtClean="0"/>
              <a:t> </a:t>
            </a:r>
            <a:r>
              <a:rPr lang="en-US" u="sng" dirty="0" smtClean="0">
                <a:solidFill>
                  <a:schemeClr val="accent1"/>
                </a:solidFill>
              </a:rPr>
              <a:t>character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[…]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8" name="CasellaDiTesto 107"/>
          <p:cNvSpPr txBox="1"/>
          <p:nvPr/>
        </p:nvSpPr>
        <p:spPr>
          <a:xfrm>
            <a:off x="4393734" y="1818299"/>
            <a:ext cx="481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Pluto, also called Pluto the Pup, is a cartoon </a:t>
            </a:r>
            <a:r>
              <a:rPr lang="en-US" u="sng" dirty="0" smtClean="0">
                <a:solidFill>
                  <a:schemeClr val="accent1"/>
                </a:solidFill>
              </a:rPr>
              <a:t>character</a:t>
            </a:r>
            <a:r>
              <a:rPr lang="en-US" dirty="0" smtClean="0"/>
              <a:t> […]</a:t>
            </a: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109" name="Connettore 1 108"/>
          <p:cNvCxnSpPr>
            <a:endCxn id="125" idx="1"/>
          </p:cNvCxnSpPr>
          <p:nvPr/>
        </p:nvCxnSpPr>
        <p:spPr>
          <a:xfrm flipV="1">
            <a:off x="3995936" y="2713670"/>
            <a:ext cx="540913" cy="2096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>
            <a:endCxn id="103" idx="1"/>
          </p:cNvCxnSpPr>
          <p:nvPr/>
        </p:nvCxnSpPr>
        <p:spPr>
          <a:xfrm flipV="1">
            <a:off x="3970653" y="3937418"/>
            <a:ext cx="457331" cy="2484"/>
          </a:xfrm>
          <a:prstGeom prst="line">
            <a:avLst/>
          </a:prstGeom>
          <a:ln w="28575">
            <a:solidFill>
              <a:srgbClr val="0099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sellaDiTesto 121"/>
          <p:cNvSpPr txBox="1"/>
          <p:nvPr/>
        </p:nvSpPr>
        <p:spPr>
          <a:xfrm>
            <a:off x="4428000" y="3081600"/>
            <a:ext cx="449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Mickey Mouse is a </a:t>
            </a:r>
            <a:r>
              <a:rPr lang="en-US" u="sng" dirty="0" smtClean="0">
                <a:solidFill>
                  <a:schemeClr val="accent1"/>
                </a:solidFill>
              </a:rPr>
              <a:t>funny animal</a:t>
            </a:r>
            <a:r>
              <a:rPr lang="en-US" dirty="0" smtClean="0"/>
              <a:t> </a:t>
            </a:r>
            <a:r>
              <a:rPr lang="en-US" u="sng" dirty="0" smtClean="0">
                <a:solidFill>
                  <a:schemeClr val="accent1"/>
                </a:solidFill>
              </a:rPr>
              <a:t>cartoon</a:t>
            </a:r>
            <a:r>
              <a:rPr lang="en-US" dirty="0" smtClean="0"/>
              <a:t> </a:t>
            </a:r>
            <a:r>
              <a:rPr lang="en-US" u="sng" dirty="0" smtClean="0">
                <a:solidFill>
                  <a:schemeClr val="accent1"/>
                </a:solidFill>
              </a:rPr>
              <a:t>character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[…]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5" name="Rettangolo arrotondato 124"/>
          <p:cNvSpPr/>
          <p:nvPr/>
        </p:nvSpPr>
        <p:spPr>
          <a:xfrm>
            <a:off x="4536849" y="2533650"/>
            <a:ext cx="2820134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6" name="CasellaDiTesto 125"/>
          <p:cNvSpPr txBox="1"/>
          <p:nvPr/>
        </p:nvSpPr>
        <p:spPr>
          <a:xfrm>
            <a:off x="4499992" y="2533650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Character</a:t>
            </a:r>
            <a:r>
              <a:rPr lang="it-IT" dirty="0" smtClean="0"/>
              <a:t> (</a:t>
            </a:r>
            <a:r>
              <a:rPr lang="it-IT" dirty="0" err="1" smtClean="0"/>
              <a:t>arts</a:t>
            </a:r>
            <a:r>
              <a:rPr lang="it-IT" dirty="0" smtClean="0"/>
              <a:t>) 5, </a:t>
            </a:r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animal</a:t>
            </a:r>
            <a:r>
              <a:rPr lang="it-IT" dirty="0" smtClean="0"/>
              <a:t> 1 </a:t>
            </a:r>
            <a:endParaRPr lang="it-IT" dirty="0"/>
          </a:p>
        </p:txBody>
      </p:sp>
      <p:sp>
        <p:nvSpPr>
          <p:cNvPr id="128" name="Rettangolo arrotondato 127"/>
          <p:cNvSpPr/>
          <p:nvPr/>
        </p:nvSpPr>
        <p:spPr>
          <a:xfrm>
            <a:off x="4490713" y="3760171"/>
            <a:ext cx="3884372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accent6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29" name="CasellaDiTesto 128"/>
          <p:cNvSpPr txBox="1"/>
          <p:nvPr/>
        </p:nvSpPr>
        <p:spPr>
          <a:xfrm>
            <a:off x="4418705" y="3765826"/>
            <a:ext cx="410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Character</a:t>
            </a:r>
            <a:r>
              <a:rPr lang="it-IT" dirty="0" smtClean="0"/>
              <a:t> (</a:t>
            </a:r>
            <a:r>
              <a:rPr lang="it-IT" dirty="0" err="1" smtClean="0"/>
              <a:t>arts</a:t>
            </a:r>
            <a:r>
              <a:rPr lang="it-IT" dirty="0" smtClean="0"/>
              <a:t>) 3, </a:t>
            </a:r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animal</a:t>
            </a:r>
            <a:r>
              <a:rPr lang="it-IT" dirty="0" smtClean="0"/>
              <a:t> 1, Cartoon 1</a:t>
            </a:r>
            <a:endParaRPr lang="it-IT" dirty="0"/>
          </a:p>
        </p:txBody>
      </p:sp>
      <p:cxnSp>
        <p:nvCxnSpPr>
          <p:cNvPr id="131" name="Connettore 1 130"/>
          <p:cNvCxnSpPr>
            <a:endCxn id="134" idx="1"/>
          </p:cNvCxnSpPr>
          <p:nvPr/>
        </p:nvCxnSpPr>
        <p:spPr>
          <a:xfrm>
            <a:off x="1979712" y="4237226"/>
            <a:ext cx="1440160" cy="175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ttangolo arrotondato 133"/>
          <p:cNvSpPr/>
          <p:nvPr/>
        </p:nvSpPr>
        <p:spPr>
          <a:xfrm>
            <a:off x="3419872" y="4058965"/>
            <a:ext cx="3780518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accent6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5" name="CasellaDiTesto 134"/>
          <p:cNvSpPr txBox="1"/>
          <p:nvPr/>
        </p:nvSpPr>
        <p:spPr>
          <a:xfrm>
            <a:off x="3366189" y="4085958"/>
            <a:ext cx="3870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Character</a:t>
            </a:r>
            <a:r>
              <a:rPr lang="it-IT" dirty="0" smtClean="0"/>
              <a:t>(</a:t>
            </a:r>
            <a:r>
              <a:rPr lang="it-IT" dirty="0" err="1" smtClean="0"/>
              <a:t>arts</a:t>
            </a:r>
            <a:r>
              <a:rPr lang="it-IT" dirty="0" smtClean="0"/>
              <a:t>) 8, </a:t>
            </a:r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animal</a:t>
            </a:r>
            <a:r>
              <a:rPr lang="it-IT" dirty="0" smtClean="0"/>
              <a:t> 2, Cartoon 1</a:t>
            </a:r>
            <a:endParaRPr lang="it-IT" dirty="0"/>
          </a:p>
        </p:txBody>
      </p:sp>
      <p:sp>
        <p:nvSpPr>
          <p:cNvPr id="72" name="CasellaDiTesto 71"/>
          <p:cNvSpPr txBox="1"/>
          <p:nvPr/>
        </p:nvSpPr>
        <p:spPr>
          <a:xfrm>
            <a:off x="107504" y="386789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/>
              <a:t>Ambiguous</a:t>
            </a:r>
            <a:r>
              <a:rPr lang="it-IT" b="1" dirty="0" smtClean="0"/>
              <a:t> </a:t>
            </a:r>
            <a:r>
              <a:rPr lang="it-IT" b="1" dirty="0" err="1" smtClean="0"/>
              <a:t>hypernym</a:t>
            </a:r>
            <a:r>
              <a:rPr lang="it-IT" b="1" dirty="0" smtClean="0"/>
              <a:t>: </a:t>
            </a:r>
            <a:br>
              <a:rPr lang="it-IT" b="1" dirty="0" smtClean="0"/>
            </a:br>
            <a:r>
              <a:rPr lang="it-IT" b="1" i="1" dirty="0" err="1" smtClean="0"/>
              <a:t>Character</a:t>
            </a:r>
            <a:endParaRPr lang="it-IT" b="1" i="1" dirty="0"/>
          </a:p>
        </p:txBody>
      </p:sp>
      <p:sp>
        <p:nvSpPr>
          <p:cNvPr id="73" name="Shape 588"/>
          <p:cNvSpPr txBox="1"/>
          <p:nvPr/>
        </p:nvSpPr>
        <p:spPr>
          <a:xfrm>
            <a:off x="2026437" y="2427734"/>
            <a:ext cx="1969499" cy="576064"/>
          </a:xfrm>
          <a:prstGeom prst="rect">
            <a:avLst/>
          </a:prstGeom>
          <a:ln w="190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dirty="0"/>
              <a:t>Characters in Disney package films</a:t>
            </a:r>
          </a:p>
        </p:txBody>
      </p:sp>
      <p:sp>
        <p:nvSpPr>
          <p:cNvPr id="74" name="Shape 589"/>
          <p:cNvSpPr txBox="1"/>
          <p:nvPr/>
        </p:nvSpPr>
        <p:spPr>
          <a:xfrm>
            <a:off x="2001154" y="3651870"/>
            <a:ext cx="1969499" cy="576064"/>
          </a:xfrm>
          <a:prstGeom prst="rect">
            <a:avLst/>
          </a:prstGeom>
          <a:ln w="19050" cap="flat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Disney comics characters</a:t>
            </a:r>
          </a:p>
        </p:txBody>
      </p:sp>
    </p:spTree>
    <p:extLst>
      <p:ext uri="{BB962C8B-B14F-4D97-AF65-F5344CB8AC3E}">
        <p14:creationId xmlns:p14="http://schemas.microsoft.com/office/powerpoint/2010/main" val="27718348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4568E-6 L -0.00156 -0.113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0.00052 0.1447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4568E-6 L -0.00156 0.12408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83951E-6 L -0.00312 -0.12778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6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64198E-7 L -0.00868 0.2944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4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56 L -0.0118 0.29938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4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8 -3.7037E-7 L -0.06204 0.05586 " pathEditMode="fixed" rAng="0" ptsTypes="AA">
                                      <p:cBhvr>
                                        <p:cTn id="6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8 -1.7284E-6 L -0.06204 0.05586 " pathEditMode="fixed" rAng="0" ptsTypes="AA">
                                      <p:cBhvr>
                                        <p:cTn id="6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9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2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4" grpId="1"/>
      <p:bldP spid="104" grpId="2"/>
      <p:bldP spid="105" grpId="0"/>
      <p:bldP spid="107" grpId="0"/>
      <p:bldP spid="107" grpId="1"/>
      <p:bldP spid="108" grpId="0"/>
      <p:bldP spid="108" grpId="1"/>
      <p:bldP spid="122" grpId="0"/>
      <p:bldP spid="122" grpId="1"/>
      <p:bldP spid="125" grpId="0" animBg="1"/>
      <p:bldP spid="125" grpId="1" animBg="1"/>
      <p:bldP spid="125" grpId="2" animBg="1"/>
      <p:bldP spid="126" grpId="0"/>
      <p:bldP spid="126" grpId="1"/>
      <p:bldP spid="126" grpId="2"/>
      <p:bldP spid="128" grpId="0" animBg="1"/>
      <p:bldP spid="128" grpId="1" animBg="1"/>
      <p:bldP spid="128" grpId="2" animBg="1"/>
      <p:bldP spid="129" grpId="0"/>
      <p:bldP spid="129" grpId="1"/>
      <p:bldP spid="129" grpId="2"/>
      <p:bldP spid="135" grpId="0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arrotondato 42"/>
          <p:cNvSpPr/>
          <p:nvPr/>
        </p:nvSpPr>
        <p:spPr>
          <a:xfrm>
            <a:off x="3419872" y="4058965"/>
            <a:ext cx="3780518" cy="36004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chemeClr val="accent6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3366189" y="4085958"/>
            <a:ext cx="3870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Character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arts</a:t>
            </a:r>
            <a:r>
              <a:rPr lang="it-IT" dirty="0" smtClean="0">
                <a:solidFill>
                  <a:srgbClr val="FF0000"/>
                </a:solidFill>
              </a:rPr>
              <a:t>) </a:t>
            </a:r>
            <a:r>
              <a:rPr lang="it-IT" dirty="0" smtClean="0"/>
              <a:t>8, </a:t>
            </a:r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animal</a:t>
            </a:r>
            <a:r>
              <a:rPr lang="it-IT" dirty="0" smtClean="0"/>
              <a:t> 2, Cartoon 1</a:t>
            </a:r>
            <a:endParaRPr lang="it-IT" dirty="0"/>
          </a:p>
        </p:txBody>
      </p:sp>
      <p:sp>
        <p:nvSpPr>
          <p:cNvPr id="46" name="Rettangolo arrotondato 45"/>
          <p:cNvSpPr/>
          <p:nvPr/>
        </p:nvSpPr>
        <p:spPr>
          <a:xfrm>
            <a:off x="4067944" y="3147814"/>
            <a:ext cx="1296144" cy="432048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446856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mtClean="0"/>
              <a:t>2. Category </a:t>
            </a:r>
            <a:r>
              <a:rPr lang="en-GB" dirty="0" smtClean="0"/>
              <a:t>heuristic</a:t>
            </a:r>
            <a:endParaRPr lang="en-GB" dirty="0"/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446856" y="915567"/>
            <a:ext cx="8445624" cy="9361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GB" sz="2400" dirty="0" smtClean="0"/>
              <a:t>Given a page and its ambiguous </a:t>
            </a:r>
            <a:r>
              <a:rPr lang="en-GB" sz="2400" dirty="0" err="1" smtClean="0"/>
              <a:t>hypernym</a:t>
            </a:r>
            <a:r>
              <a:rPr lang="en-GB" sz="2400" dirty="0" smtClean="0"/>
              <a:t>, </a:t>
            </a:r>
            <a:r>
              <a:rPr lang="en-GB" sz="2400" dirty="0" smtClean="0">
                <a:solidFill>
                  <a:srgbClr val="980000"/>
                </a:solidFill>
              </a:rPr>
              <a:t>exploit its categories to build a distribution of the </a:t>
            </a:r>
            <a:r>
              <a:rPr lang="en-GB" sz="2400" dirty="0" err="1" smtClean="0">
                <a:solidFill>
                  <a:srgbClr val="980000"/>
                </a:solidFill>
              </a:rPr>
              <a:t>hypernym’s</a:t>
            </a:r>
            <a:r>
              <a:rPr lang="en-GB" sz="2400" dirty="0" smtClean="0">
                <a:solidFill>
                  <a:srgbClr val="980000"/>
                </a:solidFill>
              </a:rPr>
              <a:t> senses.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60" name="Picture 6" descr="C:\Users\Tommaso\Pictures\Screenshots\wibi\Donald_Du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715766"/>
            <a:ext cx="648072" cy="1072719"/>
          </a:xfrm>
          <a:prstGeom prst="rect">
            <a:avLst/>
          </a:prstGeom>
          <a:noFill/>
        </p:spPr>
      </p:pic>
      <p:sp>
        <p:nvSpPr>
          <p:cNvPr id="62" name="CasellaDiTesto 61"/>
          <p:cNvSpPr txBox="1"/>
          <p:nvPr/>
        </p:nvSpPr>
        <p:spPr>
          <a:xfrm>
            <a:off x="335218" y="2283718"/>
            <a:ext cx="1356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Donald </a:t>
            </a:r>
            <a:r>
              <a:rPr lang="it-IT" sz="1600" i="1" dirty="0" err="1" smtClean="0"/>
              <a:t>Duck</a:t>
            </a:r>
            <a:endParaRPr lang="it-IT" sz="1600" i="1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3366914" y="408391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Character</a:t>
            </a: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dirty="0" err="1" smtClean="0">
                <a:solidFill>
                  <a:srgbClr val="FF0000"/>
                </a:solidFill>
              </a:rPr>
              <a:t>arts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Tommaso\Pictures\Screenshots\wibi\charact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2113414"/>
            <a:ext cx="3867603" cy="2280794"/>
          </a:xfrm>
          <a:prstGeom prst="rect">
            <a:avLst/>
          </a:prstGeom>
          <a:noFill/>
        </p:spPr>
      </p:pic>
      <p:cxnSp>
        <p:nvCxnSpPr>
          <p:cNvPr id="49" name="Connettore 2 48"/>
          <p:cNvCxnSpPr>
            <a:stCxn id="60" idx="3"/>
            <a:endCxn id="2050" idx="1"/>
          </p:cNvCxnSpPr>
          <p:nvPr/>
        </p:nvCxnSpPr>
        <p:spPr>
          <a:xfrm>
            <a:off x="1331640" y="3252126"/>
            <a:ext cx="2232248" cy="168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07504" y="386789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/>
              <a:t>Ambiguous hypernym: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i="1" dirty="0" err="1" smtClean="0"/>
              <a:t>Character</a:t>
            </a:r>
            <a:endParaRPr lang="it-IT" b="1" i="1" dirty="0"/>
          </a:p>
        </p:txBody>
      </p:sp>
      <p:cxnSp>
        <p:nvCxnSpPr>
          <p:cNvPr id="52" name="Connettore 1 51"/>
          <p:cNvCxnSpPr/>
          <p:nvPr/>
        </p:nvCxnSpPr>
        <p:spPr>
          <a:xfrm>
            <a:off x="1979712" y="4237226"/>
            <a:ext cx="1440160" cy="175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3274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365E-6 L 0.07239 -0.172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8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6" grpId="0" animBg="1"/>
      <p:bldP spid="46" grpId="1" animBg="1"/>
      <p:bldP spid="45" grpId="0"/>
      <p:bldP spid="4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1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94307" y="3069223"/>
            <a:ext cx="1149299" cy="63623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25" name="Shape 15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199740" y="1892800"/>
            <a:ext cx="1249074" cy="60925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27" name="Shape 15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42027" y="3973664"/>
            <a:ext cx="1152280" cy="67986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pic>
        <p:nvPicPr>
          <p:cNvPr id="28" name="Shape 17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138628" y="4313594"/>
            <a:ext cx="1022398" cy="496803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</p:pic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Distributional </a:t>
            </a:r>
            <a:r>
              <a:rPr lang="en-GB" dirty="0" smtClean="0"/>
              <a:t>heuristic</a:t>
            </a:r>
            <a:endParaRPr lang="en-GB" dirty="0"/>
          </a:p>
        </p:txBody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457200" y="862675"/>
            <a:ext cx="86868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Exploit the </a:t>
            </a:r>
            <a:r>
              <a:rPr lang="en-GB" dirty="0" smtClean="0"/>
              <a:t>context of the </a:t>
            </a:r>
            <a:r>
              <a:rPr lang="en-GB" dirty="0" smtClean="0">
                <a:solidFill>
                  <a:srgbClr val="980000"/>
                </a:solidFill>
              </a:rPr>
              <a:t>glosses </a:t>
            </a:r>
            <a:r>
              <a:rPr lang="en-GB" dirty="0">
                <a:solidFill>
                  <a:srgbClr val="980000"/>
                </a:solidFill>
              </a:rPr>
              <a:t>where the lemma is linked</a:t>
            </a:r>
          </a:p>
        </p:txBody>
      </p:sp>
      <p:pic>
        <p:nvPicPr>
          <p:cNvPr id="629" name="Shape 629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385669" y="1978975"/>
            <a:ext cx="1538875" cy="814950"/>
          </a:xfrm>
          <a:prstGeom prst="rect">
            <a:avLst/>
          </a:prstGeom>
          <a:noFill/>
          <a:ln w="19050" cap="flat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634" name="Shape 634"/>
          <p:cNvCxnSpPr/>
          <p:nvPr/>
        </p:nvCxnSpPr>
        <p:spPr>
          <a:xfrm>
            <a:off x="828075" y="2275550"/>
            <a:ext cx="195299" cy="6599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5" name="Shape 635"/>
          <p:cNvCxnSpPr/>
          <p:nvPr/>
        </p:nvCxnSpPr>
        <p:spPr>
          <a:xfrm>
            <a:off x="2905924" y="2128385"/>
            <a:ext cx="195299" cy="6599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7" name="Shape 637"/>
          <p:cNvCxnSpPr/>
          <p:nvPr/>
        </p:nvCxnSpPr>
        <p:spPr>
          <a:xfrm>
            <a:off x="1125518" y="4156721"/>
            <a:ext cx="195299" cy="6599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8" name="Shape 638"/>
          <p:cNvCxnSpPr/>
          <p:nvPr/>
        </p:nvCxnSpPr>
        <p:spPr>
          <a:xfrm>
            <a:off x="2622336" y="4590649"/>
            <a:ext cx="195299" cy="6599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39" name="Shape 639"/>
          <p:cNvCxnSpPr>
            <a:endCxn id="645" idx="1"/>
          </p:cNvCxnSpPr>
          <p:nvPr/>
        </p:nvCxnSpPr>
        <p:spPr>
          <a:xfrm flipV="1">
            <a:off x="1924544" y="2613496"/>
            <a:ext cx="2754306" cy="10629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40" name="Shape 640"/>
          <p:cNvCxnSpPr/>
          <p:nvPr/>
        </p:nvCxnSpPr>
        <p:spPr>
          <a:xfrm>
            <a:off x="3482513" y="2134984"/>
            <a:ext cx="1196336" cy="2462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41" name="Shape 641"/>
          <p:cNvCxnSpPr>
            <a:stCxn id="22" idx="3"/>
          </p:cNvCxnSpPr>
          <p:nvPr/>
        </p:nvCxnSpPr>
        <p:spPr>
          <a:xfrm flipV="1">
            <a:off x="2943606" y="2842096"/>
            <a:ext cx="1735244" cy="54524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42" name="Shape 642"/>
          <p:cNvCxnSpPr/>
          <p:nvPr/>
        </p:nvCxnSpPr>
        <p:spPr>
          <a:xfrm flipV="1">
            <a:off x="1794307" y="4018794"/>
            <a:ext cx="2834275" cy="173904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643" name="Shape 643"/>
          <p:cNvCxnSpPr/>
          <p:nvPr/>
        </p:nvCxnSpPr>
        <p:spPr>
          <a:xfrm flipV="1">
            <a:off x="3161026" y="4192697"/>
            <a:ext cx="1626998" cy="4796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44" name="Shape 644"/>
          <p:cNvSpPr/>
          <p:nvPr/>
        </p:nvSpPr>
        <p:spPr>
          <a:xfrm>
            <a:off x="5055975" y="2478921"/>
            <a:ext cx="3924900" cy="350100"/>
          </a:xfrm>
          <a:prstGeom prst="rect">
            <a:avLst/>
          </a:prstGeom>
          <a:solidFill>
            <a:srgbClr val="F4CCCC"/>
          </a:solidFill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sz="1200" dirty="0" smtClean="0"/>
              <a:t>Mickey_Mouse:100, cartoon:89, TV:34, Goofy:10…</a:t>
            </a:r>
            <a:endParaRPr sz="1200" dirty="0"/>
          </a:p>
        </p:txBody>
      </p:sp>
      <p:sp>
        <p:nvSpPr>
          <p:cNvPr id="645" name="Shape 645"/>
          <p:cNvSpPr txBox="1"/>
          <p:nvPr/>
        </p:nvSpPr>
        <p:spPr>
          <a:xfrm>
            <a:off x="4678850" y="2384896"/>
            <a:ext cx="464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b="1" dirty="0"/>
              <a:t>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053647" y="1859398"/>
            <a:ext cx="3631122" cy="400110"/>
          </a:xfrm>
          <a:prstGeom prst="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b="1" dirty="0" err="1" smtClean="0"/>
              <a:t>Hypernym</a:t>
            </a:r>
            <a:r>
              <a:rPr lang="it-IT" sz="2000" b="1" dirty="0" smtClean="0"/>
              <a:t> lemma: </a:t>
            </a:r>
            <a:r>
              <a:rPr lang="it-IT" sz="2000" b="1" dirty="0" err="1" smtClean="0"/>
              <a:t>character</a:t>
            </a:r>
            <a:endParaRPr lang="en-US" sz="2000" b="1" dirty="0"/>
          </a:p>
        </p:txBody>
      </p:sp>
      <p:cxnSp>
        <p:nvCxnSpPr>
          <p:cNvPr id="29" name="Shape 635"/>
          <p:cNvCxnSpPr/>
          <p:nvPr/>
        </p:nvCxnSpPr>
        <p:spPr>
          <a:xfrm>
            <a:off x="2368956" y="3306985"/>
            <a:ext cx="195299" cy="6599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3" name="Shape 644"/>
          <p:cNvSpPr/>
          <p:nvPr/>
        </p:nvSpPr>
        <p:spPr>
          <a:xfrm>
            <a:off x="5077678" y="3798614"/>
            <a:ext cx="3924900" cy="350100"/>
          </a:xfrm>
          <a:prstGeom prst="rect">
            <a:avLst/>
          </a:prstGeom>
          <a:solidFill>
            <a:srgbClr val="F4CCCC"/>
          </a:solidFill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sz="1200" dirty="0" smtClean="0"/>
              <a:t>Unicode:100, font:92, encoding:24, keyboard:15</a:t>
            </a:r>
            <a:endParaRPr sz="1200" dirty="0"/>
          </a:p>
        </p:txBody>
      </p:sp>
      <p:sp>
        <p:nvSpPr>
          <p:cNvPr id="44" name="Shape 645"/>
          <p:cNvSpPr txBox="1"/>
          <p:nvPr/>
        </p:nvSpPr>
        <p:spPr>
          <a:xfrm>
            <a:off x="4628582" y="3704589"/>
            <a:ext cx="464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b="1" dirty="0" smtClean="0"/>
              <a:t>s’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085822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Distributional heuristic (15%)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4801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 dirty="0"/>
              <a:t>Build the </a:t>
            </a:r>
            <a:r>
              <a:rPr lang="en-GB" sz="2400" dirty="0">
                <a:solidFill>
                  <a:srgbClr val="980000"/>
                </a:solidFill>
              </a:rPr>
              <a:t>vector v</a:t>
            </a:r>
            <a:r>
              <a:rPr lang="en-GB" sz="2400" dirty="0"/>
              <a:t> for the target page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 dirty="0"/>
              <a:t>Build a </a:t>
            </a:r>
            <a:r>
              <a:rPr lang="en-GB" sz="2400" dirty="0">
                <a:solidFill>
                  <a:srgbClr val="980000"/>
                </a:solidFill>
              </a:rPr>
              <a:t>vector s</a:t>
            </a:r>
            <a:r>
              <a:rPr lang="en-GB" sz="2400" dirty="0"/>
              <a:t> for each sense of the lemma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 dirty="0">
                <a:solidFill>
                  <a:srgbClr val="980000"/>
                </a:solidFill>
              </a:rPr>
              <a:t>Compute dot product</a:t>
            </a:r>
            <a:r>
              <a:rPr lang="en-GB" sz="2400" dirty="0"/>
              <a:t> s x v</a:t>
            </a:r>
          </a:p>
          <a:p>
            <a:pPr marL="457200" lvl="0" indent="-3810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GB" sz="2400" dirty="0"/>
              <a:t>Select the </a:t>
            </a:r>
            <a:r>
              <a:rPr lang="en-GB" sz="2400" dirty="0">
                <a:solidFill>
                  <a:srgbClr val="980000"/>
                </a:solidFill>
              </a:rPr>
              <a:t>best sense</a:t>
            </a:r>
            <a:r>
              <a:rPr lang="en-GB" sz="2400" dirty="0"/>
              <a:t> s</a:t>
            </a:r>
          </a:p>
        </p:txBody>
      </p:sp>
      <p:sp>
        <p:nvSpPr>
          <p:cNvPr id="652" name="Shape 652"/>
          <p:cNvSpPr/>
          <p:nvPr/>
        </p:nvSpPr>
        <p:spPr>
          <a:xfrm>
            <a:off x="5145100" y="2896580"/>
            <a:ext cx="3924900" cy="350100"/>
          </a:xfrm>
          <a:prstGeom prst="rect">
            <a:avLst/>
          </a:prstGeom>
          <a:solidFill>
            <a:srgbClr val="F4CCCC"/>
          </a:solidFill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sz="1200" dirty="0" smtClean="0"/>
              <a:t>Animal:1, cartoon:1, funny:1, Walt_Disney:1</a:t>
            </a:r>
            <a:endParaRPr sz="1200" dirty="0"/>
          </a:p>
        </p:txBody>
      </p:sp>
      <p:sp>
        <p:nvSpPr>
          <p:cNvPr id="653" name="Shape 653"/>
          <p:cNvSpPr txBox="1"/>
          <p:nvPr/>
        </p:nvSpPr>
        <p:spPr>
          <a:xfrm>
            <a:off x="4767975" y="2781511"/>
            <a:ext cx="464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/>
              <a:t>v</a:t>
            </a:r>
          </a:p>
        </p:txBody>
      </p:sp>
      <p:sp>
        <p:nvSpPr>
          <p:cNvPr id="655" name="Shape 655"/>
          <p:cNvSpPr txBox="1"/>
          <p:nvPr/>
        </p:nvSpPr>
        <p:spPr>
          <a:xfrm>
            <a:off x="4767975" y="3597511"/>
            <a:ext cx="4643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/>
              <a:t>s</a:t>
            </a:r>
          </a:p>
        </p:txBody>
      </p:sp>
      <p:cxnSp>
        <p:nvCxnSpPr>
          <p:cNvPr id="656" name="Shape 656"/>
          <p:cNvCxnSpPr/>
          <p:nvPr/>
        </p:nvCxnSpPr>
        <p:spPr>
          <a:xfrm>
            <a:off x="7076350" y="4227934"/>
            <a:ext cx="8850" cy="41445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57" name="Shape 657"/>
          <p:cNvSpPr txBox="1"/>
          <p:nvPr/>
        </p:nvSpPr>
        <p:spPr>
          <a:xfrm>
            <a:off x="6100904" y="4489911"/>
            <a:ext cx="22137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3000" b="1" dirty="0"/>
              <a:t>score(v, s)</a:t>
            </a:r>
          </a:p>
        </p:txBody>
      </p:sp>
      <p:sp>
        <p:nvSpPr>
          <p:cNvPr id="658" name="Shape 658"/>
          <p:cNvSpPr/>
          <p:nvPr/>
        </p:nvSpPr>
        <p:spPr>
          <a:xfrm>
            <a:off x="6844450" y="3302586"/>
            <a:ext cx="312000" cy="312000"/>
          </a:xfrm>
          <a:prstGeom prst="flowChartOr">
            <a:avLst/>
          </a:prstGeom>
          <a:solidFill>
            <a:srgbClr val="F4CCCC"/>
          </a:solidFill>
          <a:ln w="1905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644"/>
          <p:cNvSpPr/>
          <p:nvPr/>
        </p:nvSpPr>
        <p:spPr>
          <a:xfrm>
            <a:off x="5145100" y="3725655"/>
            <a:ext cx="3924900" cy="350100"/>
          </a:xfrm>
          <a:prstGeom prst="rect">
            <a:avLst/>
          </a:prstGeom>
          <a:solidFill>
            <a:srgbClr val="F4CCCC"/>
          </a:solidFill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it-IT" sz="1200" dirty="0"/>
              <a:t>Mickey_Mouse:100, cartoon:89, TV:34, Goofy:10…</a:t>
            </a:r>
          </a:p>
        </p:txBody>
      </p:sp>
      <p:pic>
        <p:nvPicPr>
          <p:cNvPr id="12" name="Shape 5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560290" y="1059582"/>
            <a:ext cx="2880320" cy="138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9392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Page taxonomy linking heuristics</a:t>
            </a:r>
          </a:p>
        </p:txBody>
      </p:sp>
      <p:pic>
        <p:nvPicPr>
          <p:cNvPr id="554" name="Shape 5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17250" y="1370350"/>
            <a:ext cx="6909499" cy="3495124"/>
          </a:xfrm>
          <a:prstGeom prst="rect">
            <a:avLst/>
          </a:prstGeom>
        </p:spPr>
      </p:pic>
      <p:pic>
        <p:nvPicPr>
          <p:cNvPr id="555" name="Shape 555"/>
          <p:cNvPicPr preferRelativeResize="0"/>
          <p:nvPr/>
        </p:nvPicPr>
        <p:blipFill rotWithShape="1">
          <a:blip r:embed="rId3"/>
          <a:srcRect r="83333" b="82577"/>
          <a:stretch/>
        </p:blipFill>
        <p:spPr>
          <a:xfrm>
            <a:off x="1117250" y="1370350"/>
            <a:ext cx="1151550" cy="608949"/>
          </a:xfrm>
          <a:prstGeom prst="rect">
            <a:avLst/>
          </a:prstGeom>
        </p:spPr>
      </p:pic>
      <p:pic>
        <p:nvPicPr>
          <p:cNvPr id="556" name="Shape 556"/>
          <p:cNvPicPr preferRelativeResize="0"/>
          <p:nvPr/>
        </p:nvPicPr>
        <p:blipFill rotWithShape="1">
          <a:blip r:embed="rId3"/>
          <a:srcRect l="39075" r="44944" b="90859"/>
          <a:stretch/>
        </p:blipFill>
        <p:spPr>
          <a:xfrm>
            <a:off x="3817225" y="1370350"/>
            <a:ext cx="1104099" cy="319474"/>
          </a:xfrm>
          <a:prstGeom prst="rect">
            <a:avLst/>
          </a:prstGeom>
        </p:spPr>
      </p:pic>
      <p:pic>
        <p:nvPicPr>
          <p:cNvPr id="557" name="Shape 557"/>
          <p:cNvPicPr preferRelativeResize="0"/>
          <p:nvPr/>
        </p:nvPicPr>
        <p:blipFill rotWithShape="1">
          <a:blip r:embed="rId3"/>
          <a:srcRect l="69183" t="5288" r="10063" b="86429"/>
          <a:stretch/>
        </p:blipFill>
        <p:spPr>
          <a:xfrm>
            <a:off x="5897525" y="1555175"/>
            <a:ext cx="1433974" cy="289474"/>
          </a:xfrm>
          <a:prstGeom prst="rect">
            <a:avLst/>
          </a:prstGeom>
        </p:spPr>
      </p:pic>
      <p:pic>
        <p:nvPicPr>
          <p:cNvPr id="558" name="Shape 558"/>
          <p:cNvPicPr preferRelativeResize="0"/>
          <p:nvPr/>
        </p:nvPicPr>
        <p:blipFill rotWithShape="1">
          <a:blip r:embed="rId3"/>
          <a:srcRect l="78440" t="41882" b="47715"/>
          <a:stretch/>
        </p:blipFill>
        <p:spPr>
          <a:xfrm>
            <a:off x="6537100" y="2834300"/>
            <a:ext cx="1489650" cy="363550"/>
          </a:xfrm>
          <a:prstGeom prst="rect">
            <a:avLst/>
          </a:prstGeom>
        </p:spPr>
      </p:pic>
      <p:pic>
        <p:nvPicPr>
          <p:cNvPr id="559" name="Shape 559"/>
          <p:cNvPicPr preferRelativeResize="0"/>
          <p:nvPr/>
        </p:nvPicPr>
        <p:blipFill rotWithShape="1">
          <a:blip r:embed="rId3"/>
          <a:srcRect l="74153" t="73667" b="19013"/>
          <a:stretch/>
        </p:blipFill>
        <p:spPr>
          <a:xfrm>
            <a:off x="6240875" y="3945150"/>
            <a:ext cx="1785875" cy="255825"/>
          </a:xfrm>
          <a:prstGeom prst="rect">
            <a:avLst/>
          </a:prstGeom>
        </p:spPr>
      </p:pic>
      <p:sp>
        <p:nvSpPr>
          <p:cNvPr id="560" name="Shape 560"/>
          <p:cNvSpPr txBox="1"/>
          <p:nvPr/>
        </p:nvSpPr>
        <p:spPr>
          <a:xfrm>
            <a:off x="1021100" y="1689825"/>
            <a:ext cx="1247699" cy="5057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b="1"/>
              <a:t>Category</a:t>
            </a:r>
            <a:br>
              <a:rPr lang="en-GB" b="1"/>
            </a:br>
            <a:r>
              <a:rPr lang="en-GB" b="1"/>
              <a:t>(1.603M)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x="3673625" y="1447012"/>
            <a:ext cx="1247699" cy="5057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/>
              <a:t>Multiword</a:t>
            </a:r>
            <a:br>
              <a:rPr lang="en-GB" b="1"/>
            </a:br>
            <a:r>
              <a:rPr lang="en-GB" b="1"/>
              <a:t>(65K)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5897525" y="1581200"/>
            <a:ext cx="1489800" cy="5057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/>
              <a:t>Monosemous</a:t>
            </a:r>
            <a:br>
              <a:rPr lang="en-GB" b="1"/>
            </a:br>
            <a:r>
              <a:rPr lang="en-GB" b="1"/>
              <a:t>(161K)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6537025" y="2922125"/>
            <a:ext cx="1489800" cy="5057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/>
              <a:t>Distributional</a:t>
            </a:r>
            <a:br>
              <a:rPr lang="en-GB" b="1"/>
            </a:br>
            <a:r>
              <a:rPr lang="en-GB" b="1"/>
              <a:t>(561K)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6240875" y="3945150"/>
            <a:ext cx="1704000" cy="5057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 dirty="0" err="1"/>
              <a:t>Crowdsourced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(1.338M)</a:t>
            </a:r>
          </a:p>
        </p:txBody>
      </p:sp>
      <p:sp>
        <p:nvSpPr>
          <p:cNvPr id="565" name="Shape 565"/>
          <p:cNvSpPr/>
          <p:nvPr/>
        </p:nvSpPr>
        <p:spPr>
          <a:xfrm>
            <a:off x="1676350" y="3367050"/>
            <a:ext cx="1030050" cy="1379250"/>
          </a:xfrm>
          <a:custGeom>
            <a:avLst/>
            <a:gdLst/>
            <a:ahLst/>
            <a:cxnLst/>
            <a:rect l="0" t="0" r="0" b="0"/>
            <a:pathLst>
              <a:path w="41202" h="55170" extrusionOk="0">
                <a:moveTo>
                  <a:pt x="0" y="0"/>
                </a:moveTo>
                <a:cubicBezTo>
                  <a:pt x="269" y="3943"/>
                  <a:pt x="-1436" y="16397"/>
                  <a:pt x="1616" y="23662"/>
                </a:cubicBezTo>
                <a:cubicBezTo>
                  <a:pt x="4668" y="30927"/>
                  <a:pt x="11714" y="38338"/>
                  <a:pt x="18312" y="43590"/>
                </a:cubicBezTo>
                <a:cubicBezTo>
                  <a:pt x="24909" y="48841"/>
                  <a:pt x="37387" y="53240"/>
                  <a:pt x="41202" y="55170"/>
                </a:cubicBezTo>
              </a:path>
            </a:pathLst>
          </a:custGeom>
          <a:noFill/>
          <a:ln w="38100" cap="flat">
            <a:solidFill>
              <a:srgbClr val="980000"/>
            </a:solidFill>
            <a:prstDash val="solid"/>
            <a:round/>
            <a:headEnd type="stealth" w="lg" len="lg"/>
            <a:tailEnd type="none" w="lg" len="lg"/>
          </a:ln>
        </p:spPr>
      </p:sp>
      <p:sp>
        <p:nvSpPr>
          <p:cNvPr id="566" name="Shape 566"/>
          <p:cNvSpPr/>
          <p:nvPr/>
        </p:nvSpPr>
        <p:spPr>
          <a:xfrm>
            <a:off x="6952000" y="4505400"/>
            <a:ext cx="363600" cy="363600"/>
          </a:xfrm>
          <a:prstGeom prst="ellipse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b="1">
                <a:solidFill>
                  <a:srgbClr val="980000"/>
                </a:solidFill>
              </a:rPr>
              <a:t>1</a:t>
            </a:r>
          </a:p>
        </p:txBody>
      </p:sp>
      <p:sp>
        <p:nvSpPr>
          <p:cNvPr id="567" name="Shape 567"/>
          <p:cNvSpPr/>
          <p:nvPr/>
        </p:nvSpPr>
        <p:spPr>
          <a:xfrm>
            <a:off x="1402125" y="2195625"/>
            <a:ext cx="363600" cy="363600"/>
          </a:xfrm>
          <a:prstGeom prst="ellipse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980000"/>
                </a:solidFill>
              </a:rPr>
              <a:t>2</a:t>
            </a:r>
          </a:p>
        </p:txBody>
      </p:sp>
      <p:sp>
        <p:nvSpPr>
          <p:cNvPr id="568" name="Shape 568"/>
          <p:cNvSpPr/>
          <p:nvPr/>
        </p:nvSpPr>
        <p:spPr>
          <a:xfrm>
            <a:off x="4115675" y="1063375"/>
            <a:ext cx="363600" cy="363600"/>
          </a:xfrm>
          <a:prstGeom prst="ellipse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980000"/>
                </a:solidFill>
              </a:rPr>
              <a:t>3</a:t>
            </a:r>
          </a:p>
        </p:txBody>
      </p:sp>
      <p:sp>
        <p:nvSpPr>
          <p:cNvPr id="569" name="Shape 569"/>
          <p:cNvSpPr/>
          <p:nvPr/>
        </p:nvSpPr>
        <p:spPr>
          <a:xfrm>
            <a:off x="6503200" y="1276350"/>
            <a:ext cx="363600" cy="363600"/>
          </a:xfrm>
          <a:prstGeom prst="ellipse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980000"/>
                </a:solidFill>
              </a:rPr>
              <a:t>4</a:t>
            </a:r>
          </a:p>
        </p:txBody>
      </p:sp>
      <p:sp>
        <p:nvSpPr>
          <p:cNvPr id="570" name="Shape 570"/>
          <p:cNvSpPr/>
          <p:nvPr/>
        </p:nvSpPr>
        <p:spPr>
          <a:xfrm>
            <a:off x="7100125" y="2559225"/>
            <a:ext cx="363600" cy="363600"/>
          </a:xfrm>
          <a:prstGeom prst="ellipse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>
                <a:solidFill>
                  <a:srgbClr val="98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576804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980000"/>
                </a:solidFill>
              </a:rPr>
              <a:t>Page</a:t>
            </a:r>
            <a:r>
              <a:rPr lang="en-GB" dirty="0"/>
              <a:t> </a:t>
            </a:r>
            <a:r>
              <a:rPr lang="en-GB" dirty="0" smtClean="0"/>
              <a:t>taxonomy </a:t>
            </a:r>
            <a:r>
              <a:rPr lang="en-GB" dirty="0"/>
              <a:t>evaluation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19919"/>
          <a:stretch/>
        </p:blipFill>
        <p:spPr>
          <a:xfrm>
            <a:off x="755576" y="1169480"/>
            <a:ext cx="7321486" cy="39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815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Measures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C00000"/>
                </a:solidFill>
              </a:rPr>
              <a:t>Precision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b="1" dirty="0" err="1" smtClean="0">
                <a:solidFill>
                  <a:srgbClr val="C00000"/>
                </a:solidFill>
              </a:rPr>
              <a:t>Recall</a:t>
            </a:r>
            <a:endParaRPr lang="it-IT" b="1" dirty="0" smtClean="0">
              <a:solidFill>
                <a:srgbClr val="C00000"/>
              </a:solidFill>
            </a:endParaRPr>
          </a:p>
          <a:p>
            <a:endParaRPr lang="it-IT" dirty="0"/>
          </a:p>
          <a:p>
            <a:endParaRPr lang="it-IT" dirty="0" smtClean="0"/>
          </a:p>
          <a:p>
            <a:r>
              <a:rPr lang="it-IT" b="1" dirty="0" err="1" smtClean="0">
                <a:solidFill>
                  <a:srgbClr val="C00000"/>
                </a:solidFill>
              </a:rPr>
              <a:t>Coverage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1131590"/>
            <a:ext cx="62646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average ratio of correct </a:t>
            </a:r>
            <a:r>
              <a:rPr lang="en-US" sz="1800" dirty="0" err="1"/>
              <a:t>hypernym</a:t>
            </a:r>
            <a:r>
              <a:rPr lang="en-US" sz="1800" dirty="0"/>
              <a:t> lemmas (senses) to the total number of lemmas (senses) returned for the 1,000 pages in the </a:t>
            </a:r>
            <a:r>
              <a:rPr lang="en-US" sz="1800" dirty="0" smtClean="0"/>
              <a:t>dataset</a:t>
            </a:r>
            <a:r>
              <a:rPr lang="en-US" sz="1800" dirty="0"/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770672" y="2643758"/>
            <a:ext cx="62646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number of correct lemmas (senses) over the total number of lemmas (senses) in the </a:t>
            </a:r>
            <a:r>
              <a:rPr lang="en-US" sz="1800" dirty="0" smtClean="0"/>
              <a:t>dataset.</a:t>
            </a:r>
            <a:endParaRPr lang="en-US" sz="1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70672" y="3957028"/>
            <a:ext cx="62646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dirty="0"/>
              <a:t>The fraction of pages for which at least one lemma was returned, independently of its correctness.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23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Measures</a:t>
            </a:r>
            <a:endParaRPr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C00000"/>
                </a:solidFill>
              </a:rPr>
              <a:t>Specificity</a:t>
            </a:r>
            <a:endParaRPr lang="it-IT" b="1" dirty="0" smtClean="0">
              <a:solidFill>
                <a:srgbClr val="C00000"/>
              </a:solidFill>
            </a:endParaRP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b="1" dirty="0" err="1" smtClean="0">
                <a:solidFill>
                  <a:srgbClr val="C00000"/>
                </a:solidFill>
              </a:rPr>
              <a:t>Granularity</a:t>
            </a:r>
            <a:endParaRPr lang="it-IT" b="1" dirty="0" smtClean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1270089"/>
            <a:ext cx="626469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percentage of times a system outputs a more specific answer than another </a:t>
            </a:r>
            <a:r>
              <a:rPr lang="en-US" sz="1800" dirty="0" smtClean="0"/>
              <a:t>system.</a:t>
            </a:r>
            <a:endParaRPr lang="en-US" sz="1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70672" y="3218364"/>
            <a:ext cx="62646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800" dirty="0" smtClean="0"/>
              <a:t>It is determined </a:t>
            </a:r>
            <a:r>
              <a:rPr lang="en-US" sz="1800" dirty="0"/>
              <a:t>by drawing each resource on a </a:t>
            </a:r>
            <a:r>
              <a:rPr lang="en-US" sz="1800" dirty="0" err="1"/>
              <a:t>bidimensional</a:t>
            </a:r>
            <a:r>
              <a:rPr lang="en-US" sz="1800" dirty="0"/>
              <a:t> plane with the number of distinct </a:t>
            </a:r>
            <a:r>
              <a:rPr lang="en-US" sz="1800" dirty="0" err="1"/>
              <a:t>hypernyms</a:t>
            </a:r>
            <a:r>
              <a:rPr lang="en-US" sz="1800" dirty="0"/>
              <a:t> on the x axis and the total number of </a:t>
            </a:r>
            <a:r>
              <a:rPr lang="en-US" sz="1800" dirty="0" err="1"/>
              <a:t>hypernyms</a:t>
            </a:r>
            <a:r>
              <a:rPr lang="en-US" sz="1800" dirty="0"/>
              <a:t> (i.e., edges) in the taxonomy on the y axis.</a:t>
            </a:r>
          </a:p>
        </p:txBody>
      </p:sp>
    </p:spTree>
    <p:extLst>
      <p:ext uri="{BB962C8B-B14F-4D97-AF65-F5344CB8AC3E}">
        <p14:creationId xmlns:p14="http://schemas.microsoft.com/office/powerpoint/2010/main" val="4337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mtClean="0"/>
              <a:t>The Wikipedia structure: an example</a:t>
            </a:r>
            <a:endParaRPr lang="en-GB"/>
          </a:p>
        </p:txBody>
      </p:sp>
      <p:sp>
        <p:nvSpPr>
          <p:cNvPr id="145" name="Shape 145"/>
          <p:cNvSpPr txBox="1"/>
          <p:nvPr/>
        </p:nvSpPr>
        <p:spPr>
          <a:xfrm>
            <a:off x="946025" y="1063374"/>
            <a:ext cx="2085300" cy="583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chemeClr val="accent6"/>
                </a:solidFill>
              </a:rPr>
              <a:t>Pages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832919" y="1063378"/>
            <a:ext cx="2254199" cy="58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B5394"/>
                </a:solidFill>
              </a:rPr>
              <a:t>Categories</a:t>
            </a:r>
          </a:p>
        </p:txBody>
      </p:sp>
      <p:pic>
        <p:nvPicPr>
          <p:cNvPr id="1030" name="Picture 6" descr="C:\Users\Tommaso\Pictures\Screenshots\wibi\Donald_Du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2596575"/>
            <a:ext cx="504056" cy="834337"/>
          </a:xfrm>
          <a:prstGeom prst="rect">
            <a:avLst/>
          </a:prstGeom>
          <a:noFill/>
        </p:spPr>
      </p:pic>
      <p:pic>
        <p:nvPicPr>
          <p:cNvPr id="1032" name="Picture 8" descr="C:\Users\Tommaso\Pictures\Screenshots\wibi\Super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6032" y="3723878"/>
            <a:ext cx="654618" cy="1008112"/>
          </a:xfrm>
          <a:prstGeom prst="rect">
            <a:avLst/>
          </a:prstGeom>
          <a:noFill/>
        </p:spPr>
      </p:pic>
      <p:pic>
        <p:nvPicPr>
          <p:cNvPr id="1033" name="Picture 9" descr="C:\Users\Tommaso\Pictures\Screenshots\wibi\Pluto_and_Goofy_-_Cartoon_dog_vs._funny_anima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242" y="3867894"/>
            <a:ext cx="792088" cy="744563"/>
          </a:xfrm>
          <a:prstGeom prst="rect">
            <a:avLst/>
          </a:prstGeom>
          <a:noFill/>
        </p:spPr>
      </p:pic>
      <p:pic>
        <p:nvPicPr>
          <p:cNvPr id="1034" name="Picture 10" descr="C:\Users\Tommaso\Pictures\Screenshots\wibi\Mickey_Mous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1635646"/>
            <a:ext cx="1043608" cy="1043608"/>
          </a:xfrm>
          <a:prstGeom prst="rect">
            <a:avLst/>
          </a:prstGeom>
          <a:noFill/>
        </p:spPr>
      </p:pic>
      <p:sp>
        <p:nvSpPr>
          <p:cNvPr id="45" name="CasellaDiTesto 44"/>
          <p:cNvSpPr txBox="1"/>
          <p:nvPr/>
        </p:nvSpPr>
        <p:spPr>
          <a:xfrm>
            <a:off x="74438" y="2715766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Mickey Mouse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179512" y="4587974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Animal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3129739" y="4712245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Superman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3275856" y="2658950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Cartoon</a:t>
            </a:r>
          </a:p>
        </p:txBody>
      </p:sp>
      <p:cxnSp>
        <p:nvCxnSpPr>
          <p:cNvPr id="50" name="Connettore 1 49"/>
          <p:cNvCxnSpPr>
            <a:stCxn id="40" idx="2"/>
            <a:endCxn id="1032" idx="1"/>
          </p:cNvCxnSpPr>
          <p:nvPr/>
        </p:nvCxnSpPr>
        <p:spPr>
          <a:xfrm>
            <a:off x="2152958" y="3743623"/>
            <a:ext cx="1213074" cy="4843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547664" y="3435846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Donald </a:t>
            </a:r>
            <a:r>
              <a:rPr lang="it-IT" dirty="0" err="1" smtClean="0"/>
              <a:t>Duck</a:t>
            </a:r>
            <a:endParaRPr lang="it-IT" dirty="0"/>
          </a:p>
        </p:txBody>
      </p:sp>
      <p:cxnSp>
        <p:nvCxnSpPr>
          <p:cNvPr id="53" name="Connettore 1 52"/>
          <p:cNvCxnSpPr>
            <a:stCxn id="1030" idx="1"/>
            <a:endCxn id="1034" idx="3"/>
          </p:cNvCxnSpPr>
          <p:nvPr/>
        </p:nvCxnSpPr>
        <p:spPr>
          <a:xfrm flipH="1" flipV="1">
            <a:off x="1295128" y="2157450"/>
            <a:ext cx="684584" cy="85629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40" idx="2"/>
            <a:endCxn id="1033" idx="3"/>
          </p:cNvCxnSpPr>
          <p:nvPr/>
        </p:nvCxnSpPr>
        <p:spPr>
          <a:xfrm flipH="1">
            <a:off x="1140330" y="3743623"/>
            <a:ext cx="1012628" cy="49655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1030" idx="3"/>
            <a:endCxn id="1035" idx="1"/>
          </p:cNvCxnSpPr>
          <p:nvPr/>
        </p:nvCxnSpPr>
        <p:spPr>
          <a:xfrm flipV="1">
            <a:off x="2483768" y="2151414"/>
            <a:ext cx="720080" cy="8623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Connettore 1 60"/>
          <p:cNvCxnSpPr>
            <a:stCxn id="1033" idx="0"/>
            <a:endCxn id="45" idx="2"/>
          </p:cNvCxnSpPr>
          <p:nvPr/>
        </p:nvCxnSpPr>
        <p:spPr>
          <a:xfrm flipH="1" flipV="1">
            <a:off x="739043" y="3023543"/>
            <a:ext cx="5243" cy="844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stCxn id="1035" idx="1"/>
            <a:endCxn id="1034" idx="3"/>
          </p:cNvCxnSpPr>
          <p:nvPr/>
        </p:nvCxnSpPr>
        <p:spPr>
          <a:xfrm flipH="1">
            <a:off x="1295128" y="2151414"/>
            <a:ext cx="1908720" cy="603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5" name="Picture 11" descr="C:\Users\Tommaso\Pictures\Screenshots\wibi\Dr._Seuss_WikiWorl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848" y="1578830"/>
            <a:ext cx="936104" cy="1145167"/>
          </a:xfrm>
          <a:prstGeom prst="rect">
            <a:avLst/>
          </a:prstGeom>
          <a:noFill/>
        </p:spPr>
      </p:pic>
      <p:cxnSp>
        <p:nvCxnSpPr>
          <p:cNvPr id="76" name="Connettore 1 75"/>
          <p:cNvCxnSpPr>
            <a:stCxn id="1032" idx="0"/>
            <a:endCxn id="48" idx="2"/>
          </p:cNvCxnSpPr>
          <p:nvPr/>
        </p:nvCxnSpPr>
        <p:spPr>
          <a:xfrm flipH="1" flipV="1">
            <a:off x="3686386" y="2966727"/>
            <a:ext cx="6955" cy="7571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Shape 162"/>
          <p:cNvSpPr txBox="1"/>
          <p:nvPr/>
        </p:nvSpPr>
        <p:spPr>
          <a:xfrm>
            <a:off x="6356709" y="4613287"/>
            <a:ext cx="1434599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-IT" dirty="0" smtClean="0"/>
              <a:t>Disney </a:t>
            </a:r>
            <a:r>
              <a:rPr lang="it-IT" dirty="0" err="1" smtClean="0"/>
              <a:t>comics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endParaRPr lang="it-IT" dirty="0"/>
          </a:p>
        </p:txBody>
      </p:sp>
      <p:sp>
        <p:nvSpPr>
          <p:cNvPr id="81" name="Shape 163"/>
          <p:cNvSpPr txBox="1"/>
          <p:nvPr/>
        </p:nvSpPr>
        <p:spPr>
          <a:xfrm>
            <a:off x="7560046" y="3681332"/>
            <a:ext cx="1434599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smtClean="0"/>
              <a:t>Disney comics</a:t>
            </a:r>
            <a:endParaRPr lang="en-GB" dirty="0"/>
          </a:p>
        </p:txBody>
      </p:sp>
      <p:sp>
        <p:nvSpPr>
          <p:cNvPr id="82" name="Shape 164"/>
          <p:cNvSpPr txBox="1"/>
          <p:nvPr/>
        </p:nvSpPr>
        <p:spPr>
          <a:xfrm>
            <a:off x="4692125" y="3699420"/>
            <a:ext cx="1919099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smtClean="0"/>
              <a:t>Disney character</a:t>
            </a:r>
            <a:endParaRPr lang="en-GB" dirty="0"/>
          </a:p>
        </p:txBody>
      </p:sp>
      <p:sp>
        <p:nvSpPr>
          <p:cNvPr id="83" name="Shape 166"/>
          <p:cNvSpPr txBox="1"/>
          <p:nvPr/>
        </p:nvSpPr>
        <p:spPr>
          <a:xfrm>
            <a:off x="5977223" y="2691052"/>
            <a:ext cx="1728191" cy="57606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-IT" dirty="0" err="1" smtClean="0"/>
              <a:t>Fictional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medium</a:t>
            </a:r>
          </a:p>
          <a:p>
            <a:pPr lvl="0" algn="ctr" rtl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84" name="Shape 167"/>
          <p:cNvSpPr txBox="1"/>
          <p:nvPr/>
        </p:nvSpPr>
        <p:spPr>
          <a:xfrm>
            <a:off x="7577754" y="2709725"/>
            <a:ext cx="1399199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smtClean="0"/>
              <a:t>Comics by genre</a:t>
            </a:r>
            <a:endParaRPr lang="en-GB" dirty="0"/>
          </a:p>
        </p:txBody>
      </p:sp>
      <p:cxnSp>
        <p:nvCxnSpPr>
          <p:cNvPr id="85" name="Shape 168"/>
          <p:cNvCxnSpPr>
            <a:stCxn id="80" idx="0"/>
            <a:endCxn id="82" idx="2"/>
          </p:cNvCxnSpPr>
          <p:nvPr/>
        </p:nvCxnSpPr>
        <p:spPr>
          <a:xfrm rot="10800000">
            <a:off x="5651674" y="4093620"/>
            <a:ext cx="1422334" cy="51966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6" name="Shape 169"/>
          <p:cNvCxnSpPr>
            <a:stCxn id="80" idx="0"/>
            <a:endCxn id="81" idx="2"/>
          </p:cNvCxnSpPr>
          <p:nvPr/>
        </p:nvCxnSpPr>
        <p:spPr>
          <a:xfrm rot="10800000" flipH="1">
            <a:off x="7074009" y="4075532"/>
            <a:ext cx="1203337" cy="53775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7" name="Shape 170"/>
          <p:cNvCxnSpPr>
            <a:stCxn id="82" idx="0"/>
          </p:cNvCxnSpPr>
          <p:nvPr/>
        </p:nvCxnSpPr>
        <p:spPr>
          <a:xfrm flipV="1">
            <a:off x="5651675" y="3147814"/>
            <a:ext cx="1080565" cy="55160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8" name="Shape 171"/>
          <p:cNvCxnSpPr>
            <a:stCxn id="82" idx="0"/>
          </p:cNvCxnSpPr>
          <p:nvPr/>
        </p:nvCxnSpPr>
        <p:spPr>
          <a:xfrm flipH="1" flipV="1">
            <a:off x="5184068" y="3075029"/>
            <a:ext cx="467607" cy="62439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9" name="Shape 173"/>
          <p:cNvCxnSpPr>
            <a:stCxn id="81" idx="0"/>
            <a:endCxn id="84" idx="2"/>
          </p:cNvCxnSpPr>
          <p:nvPr/>
        </p:nvCxnSpPr>
        <p:spPr>
          <a:xfrm rot="10800000" flipH="1">
            <a:off x="8277346" y="3103925"/>
            <a:ext cx="7" cy="57740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90" name="Shape 174"/>
          <p:cNvSpPr txBox="1"/>
          <p:nvPr/>
        </p:nvSpPr>
        <p:spPr>
          <a:xfrm>
            <a:off x="5436096" y="1851670"/>
            <a:ext cx="1296144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-IT" dirty="0" err="1" smtClean="0"/>
              <a:t>Fictional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endParaRPr lang="it-IT" dirty="0" smtClean="0"/>
          </a:p>
          <a:p>
            <a:pPr lvl="0" algn="ctr" rtl="0">
              <a:spcBef>
                <a:spcPts val="0"/>
              </a:spcBef>
              <a:buNone/>
            </a:pPr>
            <a:endParaRPr lang="en-GB" dirty="0"/>
          </a:p>
        </p:txBody>
      </p:sp>
      <p:cxnSp>
        <p:nvCxnSpPr>
          <p:cNvPr id="91" name="Shape 175"/>
          <p:cNvCxnSpPr>
            <a:endCxn id="90" idx="2"/>
          </p:cNvCxnSpPr>
          <p:nvPr/>
        </p:nvCxnSpPr>
        <p:spPr>
          <a:xfrm flipV="1">
            <a:off x="5184068" y="2245870"/>
            <a:ext cx="900100" cy="43495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2" name="Shape 176"/>
          <p:cNvCxnSpPr>
            <a:endCxn id="90" idx="2"/>
          </p:cNvCxnSpPr>
          <p:nvPr/>
        </p:nvCxnSpPr>
        <p:spPr>
          <a:xfrm flipH="1" flipV="1">
            <a:off x="6084168" y="2245870"/>
            <a:ext cx="792088" cy="39788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35" name="Shape 165"/>
          <p:cNvSpPr txBox="1"/>
          <p:nvPr/>
        </p:nvSpPr>
        <p:spPr>
          <a:xfrm>
            <a:off x="4355976" y="2680829"/>
            <a:ext cx="1656184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-IT" dirty="0" smtClean="0"/>
              <a:t>The Walt Disney Company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02695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story so far</a:t>
            </a:r>
            <a:endParaRPr lang="en-US" dirty="0"/>
          </a:p>
        </p:txBody>
      </p:sp>
      <p:cxnSp>
        <p:nvCxnSpPr>
          <p:cNvPr id="83" name="Connettore 2 82"/>
          <p:cNvCxnSpPr/>
          <p:nvPr/>
        </p:nvCxnSpPr>
        <p:spPr>
          <a:xfrm>
            <a:off x="3563888" y="2794118"/>
            <a:ext cx="2160240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Shape 4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67944" y="1604764"/>
            <a:ext cx="906265" cy="1027748"/>
          </a:xfrm>
          <a:prstGeom prst="rect">
            <a:avLst/>
          </a:prstGeom>
        </p:spPr>
      </p:pic>
      <p:sp>
        <p:nvSpPr>
          <p:cNvPr id="85" name="Shape 498"/>
          <p:cNvSpPr txBox="1"/>
          <p:nvPr/>
        </p:nvSpPr>
        <p:spPr>
          <a:xfrm>
            <a:off x="4211960" y="1905932"/>
            <a:ext cx="258116" cy="39218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6000" dirty="0">
                <a:solidFill>
                  <a:schemeClr val="dk1"/>
                </a:solidFill>
              </a:rPr>
              <a:t>1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859410" y="4563879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err="1" smtClean="0"/>
              <a:t>Noisy</a:t>
            </a:r>
            <a:r>
              <a:rPr lang="it-IT" sz="1800" b="1" dirty="0" smtClean="0"/>
              <a:t> page </a:t>
            </a:r>
            <a:r>
              <a:rPr lang="it-IT" sz="1800" b="1" dirty="0" err="1" smtClean="0"/>
              <a:t>graph</a:t>
            </a:r>
            <a:endParaRPr lang="en-US" sz="1800" b="1" dirty="0"/>
          </a:p>
        </p:txBody>
      </p:sp>
      <p:sp>
        <p:nvSpPr>
          <p:cNvPr id="82" name="CasellaDiTesto 81"/>
          <p:cNvSpPr txBox="1"/>
          <p:nvPr/>
        </p:nvSpPr>
        <p:spPr>
          <a:xfrm>
            <a:off x="6255855" y="456387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1" dirty="0" smtClean="0"/>
              <a:t>Page </a:t>
            </a:r>
            <a:r>
              <a:rPr lang="it-IT" sz="1800" b="1" dirty="0" err="1" smtClean="0"/>
              <a:t>taxonomy</a:t>
            </a:r>
            <a:endParaRPr lang="en-US" sz="1800" b="1" dirty="0"/>
          </a:p>
        </p:txBody>
      </p:sp>
      <p:sp>
        <p:nvSpPr>
          <p:cNvPr id="158" name="Shape 65"/>
          <p:cNvSpPr/>
          <p:nvPr/>
        </p:nvSpPr>
        <p:spPr>
          <a:xfrm>
            <a:off x="2953320" y="3758335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66"/>
          <p:cNvSpPr/>
          <p:nvPr/>
        </p:nvSpPr>
        <p:spPr>
          <a:xfrm>
            <a:off x="2504680" y="2336921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67"/>
          <p:cNvSpPr/>
          <p:nvPr/>
        </p:nvSpPr>
        <p:spPr>
          <a:xfrm>
            <a:off x="2784799" y="2871359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68"/>
          <p:cNvSpPr/>
          <p:nvPr/>
        </p:nvSpPr>
        <p:spPr>
          <a:xfrm>
            <a:off x="3182934" y="3269493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69"/>
          <p:cNvSpPr/>
          <p:nvPr/>
        </p:nvSpPr>
        <p:spPr>
          <a:xfrm>
            <a:off x="2415204" y="4174798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70"/>
          <p:cNvSpPr/>
          <p:nvPr/>
        </p:nvSpPr>
        <p:spPr>
          <a:xfrm>
            <a:off x="1087696" y="3734571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71"/>
          <p:cNvSpPr/>
          <p:nvPr/>
        </p:nvSpPr>
        <p:spPr>
          <a:xfrm>
            <a:off x="736650" y="3269493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72"/>
          <p:cNvSpPr/>
          <p:nvPr/>
        </p:nvSpPr>
        <p:spPr>
          <a:xfrm>
            <a:off x="1680000" y="4070921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73"/>
          <p:cNvSpPr/>
          <p:nvPr/>
        </p:nvSpPr>
        <p:spPr>
          <a:xfrm>
            <a:off x="584737" y="2373234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74"/>
          <p:cNvSpPr/>
          <p:nvPr/>
        </p:nvSpPr>
        <p:spPr>
          <a:xfrm>
            <a:off x="1448800" y="2871359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75"/>
          <p:cNvSpPr/>
          <p:nvPr/>
        </p:nvSpPr>
        <p:spPr>
          <a:xfrm>
            <a:off x="1680000" y="3332191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76"/>
          <p:cNvSpPr/>
          <p:nvPr/>
        </p:nvSpPr>
        <p:spPr>
          <a:xfrm>
            <a:off x="2078135" y="3730326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77"/>
          <p:cNvSpPr/>
          <p:nvPr/>
        </p:nvSpPr>
        <p:spPr>
          <a:xfrm>
            <a:off x="1799062" y="2473224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78"/>
          <p:cNvSpPr/>
          <p:nvPr/>
        </p:nvSpPr>
        <p:spPr>
          <a:xfrm>
            <a:off x="2415204" y="3269493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79"/>
          <p:cNvSpPr/>
          <p:nvPr/>
        </p:nvSpPr>
        <p:spPr>
          <a:xfrm>
            <a:off x="2415204" y="1843890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80"/>
          <p:cNvSpPr/>
          <p:nvPr/>
        </p:nvSpPr>
        <p:spPr>
          <a:xfrm>
            <a:off x="1205713" y="1894832"/>
            <a:ext cx="231300" cy="23130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4" name="Shape 81"/>
          <p:cNvCxnSpPr>
            <a:stCxn id="164" idx="7"/>
            <a:endCxn id="167" idx="3"/>
          </p:cNvCxnSpPr>
          <p:nvPr/>
        </p:nvCxnSpPr>
        <p:spPr>
          <a:xfrm rot="10800000" flipH="1">
            <a:off x="934077" y="3068786"/>
            <a:ext cx="548595" cy="234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5" name="Shape 82"/>
          <p:cNvCxnSpPr>
            <a:stCxn id="166" idx="7"/>
            <a:endCxn id="173" idx="3"/>
          </p:cNvCxnSpPr>
          <p:nvPr/>
        </p:nvCxnSpPr>
        <p:spPr>
          <a:xfrm rot="10800000" flipH="1">
            <a:off x="782164" y="2092259"/>
            <a:ext cx="457421" cy="31484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6" name="Shape 83"/>
          <p:cNvCxnSpPr>
            <a:stCxn id="164" idx="0"/>
            <a:endCxn id="166" idx="4"/>
          </p:cNvCxnSpPr>
          <p:nvPr/>
        </p:nvCxnSpPr>
        <p:spPr>
          <a:xfrm rot="10800000">
            <a:off x="700387" y="2604534"/>
            <a:ext cx="151913" cy="66495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7" name="Shape 84"/>
          <p:cNvCxnSpPr>
            <a:stCxn id="170" idx="0"/>
            <a:endCxn id="173" idx="5"/>
          </p:cNvCxnSpPr>
          <p:nvPr/>
        </p:nvCxnSpPr>
        <p:spPr>
          <a:xfrm rot="10800000">
            <a:off x="1403140" y="2092259"/>
            <a:ext cx="511572" cy="38096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8" name="Shape 85"/>
          <p:cNvCxnSpPr>
            <a:stCxn id="167" idx="7"/>
            <a:endCxn id="170" idx="4"/>
          </p:cNvCxnSpPr>
          <p:nvPr/>
        </p:nvCxnSpPr>
        <p:spPr>
          <a:xfrm rot="10800000" flipH="1">
            <a:off x="1646227" y="2704524"/>
            <a:ext cx="268485" cy="20070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79" name="Shape 86"/>
          <p:cNvCxnSpPr>
            <a:stCxn id="159" idx="0"/>
            <a:endCxn id="172" idx="4"/>
          </p:cNvCxnSpPr>
          <p:nvPr/>
        </p:nvCxnSpPr>
        <p:spPr>
          <a:xfrm rot="10800000">
            <a:off x="2530854" y="2075190"/>
            <a:ext cx="89475" cy="26173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0" name="Shape 87"/>
          <p:cNvCxnSpPr>
            <a:stCxn id="171" idx="7"/>
            <a:endCxn id="160" idx="3"/>
          </p:cNvCxnSpPr>
          <p:nvPr/>
        </p:nvCxnSpPr>
        <p:spPr>
          <a:xfrm rot="10800000" flipH="1">
            <a:off x="2612631" y="3068786"/>
            <a:ext cx="206040" cy="234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1" name="Shape 88"/>
          <p:cNvCxnSpPr>
            <a:stCxn id="160" idx="1"/>
            <a:endCxn id="170" idx="5"/>
          </p:cNvCxnSpPr>
          <p:nvPr/>
        </p:nvCxnSpPr>
        <p:spPr>
          <a:xfrm rot="10800000">
            <a:off x="1996489" y="2670651"/>
            <a:ext cx="822182" cy="234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2" name="Shape 89"/>
          <p:cNvCxnSpPr>
            <a:stCxn id="160" idx="0"/>
            <a:endCxn id="159" idx="5"/>
          </p:cNvCxnSpPr>
          <p:nvPr/>
        </p:nvCxnSpPr>
        <p:spPr>
          <a:xfrm rot="10800000">
            <a:off x="2702107" y="2534348"/>
            <a:ext cx="198341" cy="33701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183" name="Shape 90"/>
          <p:cNvCxnSpPr>
            <a:stCxn id="168" idx="0"/>
            <a:endCxn id="167" idx="5"/>
          </p:cNvCxnSpPr>
          <p:nvPr/>
        </p:nvCxnSpPr>
        <p:spPr>
          <a:xfrm rot="10800000">
            <a:off x="1646227" y="3068786"/>
            <a:ext cx="149423" cy="26340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4" name="Shape 91"/>
          <p:cNvCxnSpPr>
            <a:stCxn id="164" idx="4"/>
            <a:endCxn id="163" idx="1"/>
          </p:cNvCxnSpPr>
          <p:nvPr/>
        </p:nvCxnSpPr>
        <p:spPr>
          <a:xfrm>
            <a:off x="852300" y="3500793"/>
            <a:ext cx="269268" cy="26765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5" name="Shape 92"/>
          <p:cNvCxnSpPr>
            <a:stCxn id="163" idx="5"/>
            <a:endCxn id="165" idx="1"/>
          </p:cNvCxnSpPr>
          <p:nvPr/>
        </p:nvCxnSpPr>
        <p:spPr>
          <a:xfrm>
            <a:off x="1285123" y="3931998"/>
            <a:ext cx="428750" cy="17279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6" name="Shape 93"/>
          <p:cNvCxnSpPr>
            <a:stCxn id="165" idx="6"/>
            <a:endCxn id="162" idx="2"/>
          </p:cNvCxnSpPr>
          <p:nvPr/>
        </p:nvCxnSpPr>
        <p:spPr>
          <a:xfrm>
            <a:off x="1911300" y="4186571"/>
            <a:ext cx="503904" cy="10387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7" name="Shape 94"/>
          <p:cNvCxnSpPr>
            <a:stCxn id="162" idx="7"/>
            <a:endCxn id="158" idx="3"/>
          </p:cNvCxnSpPr>
          <p:nvPr/>
        </p:nvCxnSpPr>
        <p:spPr>
          <a:xfrm rot="10800000" flipH="1">
            <a:off x="2612631" y="3955762"/>
            <a:ext cx="374561" cy="25290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8" name="Shape 95"/>
          <p:cNvCxnSpPr>
            <a:stCxn id="158" idx="7"/>
            <a:endCxn id="161" idx="4"/>
          </p:cNvCxnSpPr>
          <p:nvPr/>
        </p:nvCxnSpPr>
        <p:spPr>
          <a:xfrm rot="10800000" flipH="1">
            <a:off x="3150747" y="3500793"/>
            <a:ext cx="147836" cy="29141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89" name="Shape 96"/>
          <p:cNvCxnSpPr>
            <a:stCxn id="158" idx="1"/>
            <a:endCxn id="171" idx="5"/>
          </p:cNvCxnSpPr>
          <p:nvPr/>
        </p:nvCxnSpPr>
        <p:spPr>
          <a:xfrm rot="10800000">
            <a:off x="2612631" y="3466920"/>
            <a:ext cx="374561" cy="3252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0" name="Shape 97"/>
          <p:cNvCxnSpPr>
            <a:stCxn id="169" idx="7"/>
            <a:endCxn id="171" idx="3"/>
          </p:cNvCxnSpPr>
          <p:nvPr/>
        </p:nvCxnSpPr>
        <p:spPr>
          <a:xfrm rot="10800000" flipH="1">
            <a:off x="2275562" y="3466920"/>
            <a:ext cx="173515" cy="29727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1" name="Shape 98"/>
          <p:cNvCxnSpPr>
            <a:stCxn id="168" idx="5"/>
            <a:endCxn id="169" idx="1"/>
          </p:cNvCxnSpPr>
          <p:nvPr/>
        </p:nvCxnSpPr>
        <p:spPr>
          <a:xfrm>
            <a:off x="1877427" y="3529618"/>
            <a:ext cx="234581" cy="23458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2" name="Shape 99"/>
          <p:cNvCxnSpPr>
            <a:stCxn id="169" idx="5"/>
            <a:endCxn id="162" idx="1"/>
          </p:cNvCxnSpPr>
          <p:nvPr/>
        </p:nvCxnSpPr>
        <p:spPr>
          <a:xfrm>
            <a:off x="2275562" y="3927753"/>
            <a:ext cx="173515" cy="28091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3" name="Shape 100"/>
          <p:cNvCxnSpPr>
            <a:stCxn id="163" idx="7"/>
            <a:endCxn id="167" idx="4"/>
          </p:cNvCxnSpPr>
          <p:nvPr/>
        </p:nvCxnSpPr>
        <p:spPr>
          <a:xfrm rot="10800000" flipH="1">
            <a:off x="1285123" y="3102659"/>
            <a:ext cx="279326" cy="66578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4" name="Shape 101"/>
          <p:cNvCxnSpPr>
            <a:stCxn id="166" idx="6"/>
            <a:endCxn id="160" idx="2"/>
          </p:cNvCxnSpPr>
          <p:nvPr/>
        </p:nvCxnSpPr>
        <p:spPr>
          <a:xfrm>
            <a:off x="816037" y="2488884"/>
            <a:ext cx="1968761" cy="498125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5" name="Shape 102"/>
          <p:cNvCxnSpPr>
            <a:stCxn id="168" idx="4"/>
            <a:endCxn id="165" idx="0"/>
          </p:cNvCxnSpPr>
          <p:nvPr/>
        </p:nvCxnSpPr>
        <p:spPr>
          <a:xfrm>
            <a:off x="1795650" y="3563491"/>
            <a:ext cx="0" cy="50743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6" name="Shape 103"/>
          <p:cNvCxnSpPr>
            <a:stCxn id="173" idx="6"/>
            <a:endCxn id="172" idx="2"/>
          </p:cNvCxnSpPr>
          <p:nvPr/>
        </p:nvCxnSpPr>
        <p:spPr>
          <a:xfrm rot="10800000" flipH="1">
            <a:off x="1437013" y="1959540"/>
            <a:ext cx="978191" cy="5094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197" name="Shape 104"/>
          <p:cNvCxnSpPr>
            <a:stCxn id="172" idx="6"/>
            <a:endCxn id="161" idx="0"/>
          </p:cNvCxnSpPr>
          <p:nvPr/>
        </p:nvCxnSpPr>
        <p:spPr>
          <a:xfrm>
            <a:off x="2646504" y="1959540"/>
            <a:ext cx="652079" cy="130995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grpSp>
        <p:nvGrpSpPr>
          <p:cNvPr id="3" name="Gruppo 2"/>
          <p:cNvGrpSpPr/>
          <p:nvPr/>
        </p:nvGrpSpPr>
        <p:grpSpPr>
          <a:xfrm>
            <a:off x="5819521" y="1283628"/>
            <a:ext cx="3039701" cy="3122470"/>
            <a:chOff x="6104299" y="2266306"/>
            <a:chExt cx="2041817" cy="2097414"/>
          </a:xfrm>
        </p:grpSpPr>
        <p:sp>
          <p:nvSpPr>
            <p:cNvPr id="230" name="Shape 391"/>
            <p:cNvSpPr/>
            <p:nvPr/>
          </p:nvSpPr>
          <p:spPr>
            <a:xfrm>
              <a:off x="6104299" y="2266306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394"/>
            <p:cNvSpPr/>
            <p:nvPr/>
          </p:nvSpPr>
          <p:spPr>
            <a:xfrm>
              <a:off x="7808668" y="392184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395"/>
            <p:cNvSpPr/>
            <p:nvPr/>
          </p:nvSpPr>
          <p:spPr>
            <a:xfrm>
              <a:off x="7523092" y="306634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398"/>
            <p:cNvSpPr/>
            <p:nvPr/>
          </p:nvSpPr>
          <p:spPr>
            <a:xfrm>
              <a:off x="7701397" y="3388003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399"/>
            <p:cNvSpPr/>
            <p:nvPr/>
          </p:nvSpPr>
          <p:spPr>
            <a:xfrm>
              <a:off x="7954826" y="3627628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400"/>
            <p:cNvSpPr/>
            <p:nvPr/>
          </p:nvSpPr>
          <p:spPr>
            <a:xfrm>
              <a:off x="7466138" y="4172503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401"/>
            <p:cNvSpPr/>
            <p:nvPr/>
          </p:nvSpPr>
          <p:spPr>
            <a:xfrm>
              <a:off x="6621130" y="390754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402"/>
            <p:cNvSpPr/>
            <p:nvPr/>
          </p:nvSpPr>
          <p:spPr>
            <a:xfrm>
              <a:off x="6397676" y="3627628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403"/>
            <p:cNvSpPr/>
            <p:nvPr/>
          </p:nvSpPr>
          <p:spPr>
            <a:xfrm>
              <a:off x="6998153" y="4109983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404"/>
            <p:cNvSpPr/>
            <p:nvPr/>
          </p:nvSpPr>
          <p:spPr>
            <a:xfrm>
              <a:off x="6300978" y="308819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405"/>
            <p:cNvSpPr/>
            <p:nvPr/>
          </p:nvSpPr>
          <p:spPr>
            <a:xfrm>
              <a:off x="6850985" y="3388003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406"/>
            <p:cNvSpPr/>
            <p:nvPr/>
          </p:nvSpPr>
          <p:spPr>
            <a:xfrm>
              <a:off x="6998153" y="366536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2" name="Shape 407"/>
            <p:cNvSpPr/>
            <p:nvPr/>
          </p:nvSpPr>
          <p:spPr>
            <a:xfrm>
              <a:off x="7251580" y="3904989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408"/>
            <p:cNvSpPr/>
            <p:nvPr/>
          </p:nvSpPr>
          <p:spPr>
            <a:xfrm>
              <a:off x="7073940" y="3148378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409"/>
            <p:cNvSpPr/>
            <p:nvPr/>
          </p:nvSpPr>
          <p:spPr>
            <a:xfrm>
              <a:off x="7466138" y="3627628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410"/>
            <p:cNvSpPr/>
            <p:nvPr/>
          </p:nvSpPr>
          <p:spPr>
            <a:xfrm>
              <a:off x="7466138" y="27696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411"/>
            <p:cNvSpPr/>
            <p:nvPr/>
          </p:nvSpPr>
          <p:spPr>
            <a:xfrm>
              <a:off x="6696252" y="280026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47" name="Shape 412"/>
            <p:cNvCxnSpPr>
              <a:stCxn id="239" idx="7"/>
              <a:endCxn id="246" idx="3"/>
            </p:cNvCxnSpPr>
            <p:nvPr/>
          </p:nvCxnSpPr>
          <p:spPr>
            <a:xfrm rot="10800000" flipH="1">
              <a:off x="6426655" y="2919094"/>
              <a:ext cx="291160" cy="18949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48" name="Shape 413"/>
            <p:cNvCxnSpPr>
              <a:stCxn id="237" idx="0"/>
              <a:endCxn id="239" idx="4"/>
            </p:cNvCxnSpPr>
            <p:nvPr/>
          </p:nvCxnSpPr>
          <p:spPr>
            <a:xfrm rot="10800000">
              <a:off x="6374598" y="3227417"/>
              <a:ext cx="96698" cy="40021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49" name="Shape 414"/>
            <p:cNvCxnSpPr>
              <a:stCxn id="243" idx="0"/>
              <a:endCxn id="246" idx="5"/>
            </p:cNvCxnSpPr>
            <p:nvPr/>
          </p:nvCxnSpPr>
          <p:spPr>
            <a:xfrm rot="10800000">
              <a:off x="6821928" y="2919094"/>
              <a:ext cx="325631" cy="2292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50" name="Shape 415"/>
            <p:cNvCxnSpPr>
              <a:stCxn id="240" idx="7"/>
              <a:endCxn id="243" idx="4"/>
            </p:cNvCxnSpPr>
            <p:nvPr/>
          </p:nvCxnSpPr>
          <p:spPr>
            <a:xfrm rot="10800000" flipH="1">
              <a:off x="6976662" y="3287599"/>
              <a:ext cx="170897" cy="12079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51" name="Shape 416"/>
            <p:cNvCxnSpPr>
              <a:stCxn id="232" idx="0"/>
              <a:endCxn id="245" idx="4"/>
            </p:cNvCxnSpPr>
            <p:nvPr/>
          </p:nvCxnSpPr>
          <p:spPr>
            <a:xfrm rot="10800000">
              <a:off x="7539757" y="2908821"/>
              <a:ext cx="56954" cy="15751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52" name="Shape 417"/>
            <p:cNvCxnSpPr>
              <a:stCxn id="244" idx="7"/>
              <a:endCxn id="233" idx="3"/>
            </p:cNvCxnSpPr>
            <p:nvPr/>
          </p:nvCxnSpPr>
          <p:spPr>
            <a:xfrm rot="10800000" flipH="1">
              <a:off x="7591814" y="3506835"/>
              <a:ext cx="131145" cy="14118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53" name="Shape 418"/>
            <p:cNvCxnSpPr>
              <a:stCxn id="233" idx="0"/>
              <a:endCxn id="232" idx="5"/>
            </p:cNvCxnSpPr>
            <p:nvPr/>
          </p:nvCxnSpPr>
          <p:spPr>
            <a:xfrm rot="10800000">
              <a:off x="7648769" y="3185173"/>
              <a:ext cx="126247" cy="20282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54" name="Shape 419"/>
            <p:cNvCxnSpPr>
              <a:stCxn id="241" idx="0"/>
              <a:endCxn id="240" idx="5"/>
            </p:cNvCxnSpPr>
            <p:nvPr/>
          </p:nvCxnSpPr>
          <p:spPr>
            <a:xfrm rot="10800000">
              <a:off x="6976662" y="3506835"/>
              <a:ext cx="95110" cy="15852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55" name="Shape 420"/>
            <p:cNvCxnSpPr>
              <a:stCxn id="231" idx="1"/>
              <a:endCxn id="244" idx="5"/>
            </p:cNvCxnSpPr>
            <p:nvPr/>
          </p:nvCxnSpPr>
          <p:spPr>
            <a:xfrm rot="10800000">
              <a:off x="7591814" y="3746460"/>
              <a:ext cx="238416" cy="19577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56" name="Shape 421"/>
            <p:cNvCxnSpPr>
              <a:stCxn id="242" idx="7"/>
              <a:endCxn id="244" idx="3"/>
            </p:cNvCxnSpPr>
            <p:nvPr/>
          </p:nvCxnSpPr>
          <p:spPr>
            <a:xfrm rot="10800000" flipH="1">
              <a:off x="7377258" y="3746460"/>
              <a:ext cx="110443" cy="17891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57" name="Shape 422"/>
            <p:cNvCxnSpPr>
              <a:stCxn id="242" idx="5"/>
              <a:endCxn id="235" idx="1"/>
            </p:cNvCxnSpPr>
            <p:nvPr/>
          </p:nvCxnSpPr>
          <p:spPr>
            <a:xfrm>
              <a:off x="7377258" y="4023821"/>
              <a:ext cx="110443" cy="16907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258" name="Shape 423"/>
            <p:cNvCxnSpPr>
              <a:stCxn id="236" idx="7"/>
              <a:endCxn id="240" idx="4"/>
            </p:cNvCxnSpPr>
            <p:nvPr/>
          </p:nvCxnSpPr>
          <p:spPr>
            <a:xfrm rot="10800000" flipH="1">
              <a:off x="6746807" y="3527224"/>
              <a:ext cx="177798" cy="40070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59" name="Shape 424"/>
            <p:cNvCxnSpPr>
              <a:stCxn id="241" idx="4"/>
              <a:endCxn id="238" idx="0"/>
            </p:cNvCxnSpPr>
            <p:nvPr/>
          </p:nvCxnSpPr>
          <p:spPr>
            <a:xfrm>
              <a:off x="7071773" y="3804585"/>
              <a:ext cx="0" cy="30539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260" name="Shape 425"/>
            <p:cNvCxnSpPr>
              <a:stCxn id="246" idx="6"/>
              <a:endCxn id="245" idx="2"/>
            </p:cNvCxnSpPr>
            <p:nvPr/>
          </p:nvCxnSpPr>
          <p:spPr>
            <a:xfrm rot="10800000" flipH="1">
              <a:off x="6843491" y="2839211"/>
              <a:ext cx="622645" cy="3066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61" name="Shape 426"/>
            <p:cNvCxnSpPr>
              <a:stCxn id="245" idx="6"/>
              <a:endCxn id="234" idx="0"/>
            </p:cNvCxnSpPr>
            <p:nvPr/>
          </p:nvCxnSpPr>
          <p:spPr>
            <a:xfrm>
              <a:off x="7613377" y="2839211"/>
              <a:ext cx="415068" cy="7884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4494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Shape 6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1315" y="708899"/>
            <a:ext cx="3285310" cy="3725700"/>
          </a:xfrm>
          <a:prstGeom prst="rect">
            <a:avLst/>
          </a:prstGeom>
        </p:spPr>
      </p:pic>
      <p:sp>
        <p:nvSpPr>
          <p:cNvPr id="670" name="Shape 670"/>
          <p:cNvSpPr txBox="1"/>
          <p:nvPr/>
        </p:nvSpPr>
        <p:spPr>
          <a:xfrm>
            <a:off x="1369450" y="1860900"/>
            <a:ext cx="935699" cy="1421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0" dirty="0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671" name="Shape 671"/>
          <p:cNvSpPr txBox="1"/>
          <p:nvPr/>
        </p:nvSpPr>
        <p:spPr>
          <a:xfrm>
            <a:off x="4120200" y="1582100"/>
            <a:ext cx="4672199" cy="127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>
                <a:solidFill>
                  <a:schemeClr val="dk1"/>
                </a:solidFill>
              </a:rPr>
              <a:t>The Bitaxonomy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3600" b="1">
                <a:solidFill>
                  <a:schemeClr val="dk1"/>
                </a:solidFill>
              </a:rPr>
              <a:t>algorithm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The </a:t>
            </a:r>
            <a:r>
              <a:rPr lang="en-GB" dirty="0" err="1"/>
              <a:t>Bitaxonomy</a:t>
            </a:r>
            <a:r>
              <a:rPr lang="en-GB" dirty="0"/>
              <a:t> algorithm</a:t>
            </a:r>
          </a:p>
        </p:txBody>
      </p:sp>
      <p:sp>
        <p:nvSpPr>
          <p:cNvPr id="677" name="Shape 6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/>
              <a:t>The information available in the two taxonomies is </a:t>
            </a:r>
            <a:r>
              <a:rPr lang="en-GB" dirty="0">
                <a:solidFill>
                  <a:schemeClr val="accent6"/>
                </a:solidFill>
              </a:rPr>
              <a:t>mutually beneficial</a:t>
            </a:r>
            <a:r>
              <a:rPr lang="en-GB" dirty="0"/>
              <a:t>;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dirty="0">
                <a:solidFill>
                  <a:srgbClr val="000000"/>
                </a:solidFill>
              </a:rPr>
              <a:t>At each step </a:t>
            </a:r>
            <a:r>
              <a:rPr lang="en-GB" dirty="0">
                <a:solidFill>
                  <a:schemeClr val="accent6"/>
                </a:solidFill>
              </a:rPr>
              <a:t>exploit one taxonomy to update the other</a:t>
            </a:r>
            <a:r>
              <a:rPr lang="en-GB" dirty="0"/>
              <a:t> </a:t>
            </a:r>
            <a:r>
              <a:rPr lang="en-GB"/>
              <a:t>and </a:t>
            </a:r>
            <a:r>
              <a:rPr lang="en-GB" smtClean="0"/>
              <a:t>vice versa</a:t>
            </a:r>
            <a:r>
              <a:rPr lang="en-GB" dirty="0"/>
              <a:t>;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dirty="0"/>
              <a:t>Repeat until </a:t>
            </a:r>
            <a:r>
              <a:rPr lang="en-GB" dirty="0">
                <a:solidFill>
                  <a:schemeClr val="accent6"/>
                </a:solidFill>
              </a:rPr>
              <a:t>convergence</a:t>
            </a:r>
            <a:r>
              <a:rPr lang="en-GB" dirty="0"/>
              <a:t>.</a:t>
            </a:r>
          </a:p>
        </p:txBody>
      </p:sp>
      <p:pic>
        <p:nvPicPr>
          <p:cNvPr id="678" name="Shape 6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41550" y="3056900"/>
            <a:ext cx="2302449" cy="20865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282"/>
            <a:ext cx="5781656" cy="500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/>
        </p:nvSpPr>
        <p:spPr>
          <a:xfrm>
            <a:off x="1829427" y="4633401"/>
            <a:ext cx="1651499" cy="462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686" name="Shape 686"/>
          <p:cNvSpPr txBox="1"/>
          <p:nvPr/>
        </p:nvSpPr>
        <p:spPr>
          <a:xfrm>
            <a:off x="5501955" y="4633384"/>
            <a:ext cx="1785299" cy="46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B5394"/>
                </a:solidFill>
              </a:rPr>
              <a:t>categories</a:t>
            </a:r>
          </a:p>
        </p:txBody>
      </p:sp>
      <p:sp>
        <p:nvSpPr>
          <p:cNvPr id="687" name="Shape 687"/>
          <p:cNvSpPr txBox="1"/>
          <p:nvPr/>
        </p:nvSpPr>
        <p:spPr>
          <a:xfrm>
            <a:off x="755576" y="3698726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/>
              <a:t>Real Madrid</a:t>
            </a:r>
            <a:br>
              <a:rPr lang="en-GB"/>
            </a:br>
            <a:r>
              <a:rPr lang="en-GB"/>
              <a:t>F.C.</a:t>
            </a:r>
          </a:p>
        </p:txBody>
      </p:sp>
      <p:sp>
        <p:nvSpPr>
          <p:cNvPr id="688" name="Shape 688"/>
          <p:cNvSpPr txBox="1"/>
          <p:nvPr/>
        </p:nvSpPr>
        <p:spPr>
          <a:xfrm>
            <a:off x="1554301" y="1462638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team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x="6035601" y="1462638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teams</a:t>
            </a:r>
          </a:p>
        </p:txBody>
      </p:sp>
      <p:sp>
        <p:nvSpPr>
          <p:cNvPr id="690" name="Shape 690"/>
          <p:cNvSpPr txBox="1"/>
          <p:nvPr/>
        </p:nvSpPr>
        <p:spPr>
          <a:xfrm>
            <a:off x="6953051" y="3698713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Football clubs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/>
              <a:t>in Madrid</a:t>
            </a:r>
          </a:p>
        </p:txBody>
      </p:sp>
      <p:cxnSp>
        <p:nvCxnSpPr>
          <p:cNvPr id="691" name="Shape 691"/>
          <p:cNvCxnSpPr>
            <a:stCxn id="688" idx="3"/>
            <a:endCxn id="689" idx="1"/>
          </p:cNvCxnSpPr>
          <p:nvPr/>
        </p:nvCxnSpPr>
        <p:spPr>
          <a:xfrm>
            <a:off x="2941201" y="1691238"/>
            <a:ext cx="3094399" cy="0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692" name="Shape 692"/>
          <p:cNvCxnSpPr>
            <a:stCxn id="687" idx="3"/>
            <a:endCxn id="21" idx="2"/>
          </p:cNvCxnSpPr>
          <p:nvPr/>
        </p:nvCxnSpPr>
        <p:spPr>
          <a:xfrm>
            <a:off x="2142476" y="3927326"/>
            <a:ext cx="4685307" cy="2307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693" name="Shape 693"/>
          <p:cNvCxnSpPr>
            <a:stCxn id="687" idx="0"/>
            <a:endCxn id="688" idx="2"/>
          </p:cNvCxnSpPr>
          <p:nvPr/>
        </p:nvCxnSpPr>
        <p:spPr>
          <a:xfrm rot="10800000" flipH="1">
            <a:off x="1449026" y="1919838"/>
            <a:ext cx="798725" cy="1778887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94" name="Shape 694"/>
          <p:cNvSpPr txBox="1"/>
          <p:nvPr/>
        </p:nvSpPr>
        <p:spPr>
          <a:xfrm rot="-3855587">
            <a:off x="1352863" y="2496245"/>
            <a:ext cx="549861" cy="347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is a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2409276" y="3393926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err="1"/>
              <a:t>Atlético</a:t>
            </a:r>
            <a:r>
              <a:rPr lang="en-GB" dirty="0"/>
              <a:t> Madrid</a:t>
            </a:r>
          </a:p>
        </p:txBody>
      </p:sp>
      <p:cxnSp>
        <p:nvCxnSpPr>
          <p:cNvPr id="696" name="Shape 696"/>
          <p:cNvCxnSpPr>
            <a:stCxn id="695" idx="3"/>
            <a:endCxn id="21" idx="2"/>
          </p:cNvCxnSpPr>
          <p:nvPr/>
        </p:nvCxnSpPr>
        <p:spPr>
          <a:xfrm>
            <a:off x="3796176" y="3622526"/>
            <a:ext cx="3031607" cy="307107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18" name="Shape 6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The </a:t>
            </a:r>
            <a:r>
              <a:rPr lang="en-GB" dirty="0" err="1"/>
              <a:t>Bitaxonomy</a:t>
            </a:r>
            <a:r>
              <a:rPr lang="en-GB" dirty="0"/>
              <a:t> algorithm</a:t>
            </a:r>
          </a:p>
        </p:txBody>
      </p:sp>
      <p:sp>
        <p:nvSpPr>
          <p:cNvPr id="16" name="Shape 690"/>
          <p:cNvSpPr txBox="1"/>
          <p:nvPr/>
        </p:nvSpPr>
        <p:spPr>
          <a:xfrm>
            <a:off x="5147598" y="3190830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</a:t>
            </a:r>
            <a:r>
              <a:rPr lang="en-GB" dirty="0" smtClean="0"/>
              <a:t>clubs</a:t>
            </a:r>
            <a:endParaRPr lang="en-GB" dirty="0"/>
          </a:p>
        </p:txBody>
      </p:sp>
      <p:cxnSp>
        <p:nvCxnSpPr>
          <p:cNvPr id="19" name="Connettore 1 18"/>
          <p:cNvCxnSpPr>
            <a:stCxn id="695" idx="3"/>
            <a:endCxn id="16" idx="1"/>
          </p:cNvCxnSpPr>
          <p:nvPr/>
        </p:nvCxnSpPr>
        <p:spPr>
          <a:xfrm flipV="1">
            <a:off x="3796176" y="3419430"/>
            <a:ext cx="1351422" cy="203096"/>
          </a:xfrm>
          <a:prstGeom prst="line">
            <a:avLst/>
          </a:prstGeom>
          <a:ln w="28575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29144" y="1261957"/>
            <a:ext cx="1556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rgbClr val="C00000"/>
                </a:solidFill>
              </a:rPr>
              <a:t>Starting</a:t>
            </a:r>
            <a:r>
              <a:rPr lang="it-IT" sz="2000" dirty="0" smtClean="0"/>
              <a:t> </a:t>
            </a:r>
            <a:r>
              <a:rPr lang="it-IT" sz="2000" dirty="0" err="1" smtClean="0"/>
              <a:t>from</a:t>
            </a:r>
            <a:r>
              <a:rPr lang="it-IT" sz="2000" dirty="0" smtClean="0"/>
              <a:t> the </a:t>
            </a:r>
          </a:p>
          <a:p>
            <a:r>
              <a:rPr lang="it-IT" sz="2000" dirty="0" err="1" smtClean="0">
                <a:solidFill>
                  <a:srgbClr val="C00000"/>
                </a:solidFill>
              </a:rPr>
              <a:t>page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err="1" smtClean="0">
                <a:solidFill>
                  <a:srgbClr val="C00000"/>
                </a:solidFill>
              </a:rPr>
              <a:t>taxonomy</a:t>
            </a:r>
            <a:endParaRPr lang="it-IT" sz="2000" dirty="0">
              <a:solidFill>
                <a:srgbClr val="C00000"/>
              </a:solidFill>
            </a:endParaRPr>
          </a:p>
        </p:txBody>
      </p:sp>
      <p:cxnSp>
        <p:nvCxnSpPr>
          <p:cNvPr id="26" name="Shape 703"/>
          <p:cNvCxnSpPr/>
          <p:nvPr/>
        </p:nvCxnSpPr>
        <p:spPr>
          <a:xfrm>
            <a:off x="4451519" y="1491630"/>
            <a:ext cx="0" cy="2736304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23" name="Figura a mano libera 22"/>
          <p:cNvSpPr/>
          <p:nvPr/>
        </p:nvSpPr>
        <p:spPr>
          <a:xfrm rot="5015306">
            <a:off x="6376565" y="2589545"/>
            <a:ext cx="1622515" cy="252441"/>
          </a:xfrm>
          <a:custGeom>
            <a:avLst/>
            <a:gdLst>
              <a:gd name="connsiteX0" fmla="*/ 0 w 5753686"/>
              <a:gd name="connsiteY0" fmla="*/ 771378 h 804203"/>
              <a:gd name="connsiteX1" fmla="*/ 1209821 w 5753686"/>
              <a:gd name="connsiteY1" fmla="*/ 124265 h 804203"/>
              <a:gd name="connsiteX2" fmla="*/ 2293033 w 5753686"/>
              <a:gd name="connsiteY2" fmla="*/ 799514 h 804203"/>
              <a:gd name="connsiteX3" fmla="*/ 3235569 w 5753686"/>
              <a:gd name="connsiteY3" fmla="*/ 152400 h 804203"/>
              <a:gd name="connsiteX4" fmla="*/ 4079630 w 5753686"/>
              <a:gd name="connsiteY4" fmla="*/ 715108 h 804203"/>
              <a:gd name="connsiteX5" fmla="*/ 4867421 w 5753686"/>
              <a:gd name="connsiteY5" fmla="*/ 110197 h 804203"/>
              <a:gd name="connsiteX6" fmla="*/ 5753686 w 5753686"/>
              <a:gd name="connsiteY6" fmla="*/ 53926 h 80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86" h="804203">
                <a:moveTo>
                  <a:pt x="0" y="771378"/>
                </a:moveTo>
                <a:cubicBezTo>
                  <a:pt x="413824" y="445477"/>
                  <a:pt x="827649" y="119576"/>
                  <a:pt x="1209821" y="124265"/>
                </a:cubicBezTo>
                <a:cubicBezTo>
                  <a:pt x="1591993" y="128954"/>
                  <a:pt x="1955408" y="794825"/>
                  <a:pt x="2293033" y="799514"/>
                </a:cubicBezTo>
                <a:cubicBezTo>
                  <a:pt x="2630658" y="804203"/>
                  <a:pt x="2937803" y="166468"/>
                  <a:pt x="3235569" y="152400"/>
                </a:cubicBezTo>
                <a:cubicBezTo>
                  <a:pt x="3533335" y="138332"/>
                  <a:pt x="3807655" y="722142"/>
                  <a:pt x="4079630" y="715108"/>
                </a:cubicBezTo>
                <a:cubicBezTo>
                  <a:pt x="4351605" y="708074"/>
                  <a:pt x="4588412" y="220394"/>
                  <a:pt x="4867421" y="110197"/>
                </a:cubicBezTo>
                <a:cubicBezTo>
                  <a:pt x="5146430" y="0"/>
                  <a:pt x="5450058" y="26963"/>
                  <a:pt x="5753686" y="53926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igura a mano libera 26"/>
          <p:cNvSpPr/>
          <p:nvPr/>
        </p:nvSpPr>
        <p:spPr>
          <a:xfrm rot="7580936">
            <a:off x="5362530" y="2555407"/>
            <a:ext cx="1648617" cy="158049"/>
          </a:xfrm>
          <a:custGeom>
            <a:avLst/>
            <a:gdLst>
              <a:gd name="connsiteX0" fmla="*/ 0 w 5753686"/>
              <a:gd name="connsiteY0" fmla="*/ 771378 h 804203"/>
              <a:gd name="connsiteX1" fmla="*/ 1209821 w 5753686"/>
              <a:gd name="connsiteY1" fmla="*/ 124265 h 804203"/>
              <a:gd name="connsiteX2" fmla="*/ 2293033 w 5753686"/>
              <a:gd name="connsiteY2" fmla="*/ 799514 h 804203"/>
              <a:gd name="connsiteX3" fmla="*/ 3235569 w 5753686"/>
              <a:gd name="connsiteY3" fmla="*/ 152400 h 804203"/>
              <a:gd name="connsiteX4" fmla="*/ 4079630 w 5753686"/>
              <a:gd name="connsiteY4" fmla="*/ 715108 h 804203"/>
              <a:gd name="connsiteX5" fmla="*/ 4867421 w 5753686"/>
              <a:gd name="connsiteY5" fmla="*/ 110197 h 804203"/>
              <a:gd name="connsiteX6" fmla="*/ 5753686 w 5753686"/>
              <a:gd name="connsiteY6" fmla="*/ 53926 h 80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86" h="804203">
                <a:moveTo>
                  <a:pt x="0" y="771378"/>
                </a:moveTo>
                <a:cubicBezTo>
                  <a:pt x="413824" y="445477"/>
                  <a:pt x="827649" y="119576"/>
                  <a:pt x="1209821" y="124265"/>
                </a:cubicBezTo>
                <a:cubicBezTo>
                  <a:pt x="1591993" y="128954"/>
                  <a:pt x="1955408" y="794825"/>
                  <a:pt x="2293033" y="799514"/>
                </a:cubicBezTo>
                <a:cubicBezTo>
                  <a:pt x="2630658" y="804203"/>
                  <a:pt x="2937803" y="166468"/>
                  <a:pt x="3235569" y="152400"/>
                </a:cubicBezTo>
                <a:cubicBezTo>
                  <a:pt x="3533335" y="138332"/>
                  <a:pt x="3807655" y="722142"/>
                  <a:pt x="4079630" y="715108"/>
                </a:cubicBezTo>
                <a:cubicBezTo>
                  <a:pt x="4351605" y="708074"/>
                  <a:pt x="4588412" y="220394"/>
                  <a:pt x="4867421" y="110197"/>
                </a:cubicBezTo>
                <a:cubicBezTo>
                  <a:pt x="5146430" y="0"/>
                  <a:pt x="5450058" y="26963"/>
                  <a:pt x="5753686" y="53926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hape 861"/>
          <p:cNvSpPr/>
          <p:nvPr/>
        </p:nvSpPr>
        <p:spPr>
          <a:xfrm>
            <a:off x="6827783" y="3579862"/>
            <a:ext cx="1554372" cy="699542"/>
          </a:xfrm>
          <a:prstGeom prst="ellipse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4" name="Shape 691"/>
          <p:cNvCxnSpPr>
            <a:stCxn id="21" idx="2"/>
            <a:endCxn id="687" idx="3"/>
          </p:cNvCxnSpPr>
          <p:nvPr/>
        </p:nvCxnSpPr>
        <p:spPr>
          <a:xfrm flipH="1" flipV="1">
            <a:off x="2142476" y="3927326"/>
            <a:ext cx="4685307" cy="2307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0"/>
      <p:bldP spid="686" grpId="0"/>
      <p:bldP spid="687" grpId="0"/>
      <p:bldP spid="688" grpId="0"/>
      <p:bldP spid="689" grpId="0"/>
      <p:bldP spid="690" grpId="0"/>
      <p:bldP spid="694" grpId="0"/>
      <p:bldP spid="695" grpId="0"/>
      <p:bldP spid="16" grpId="0"/>
      <p:bldP spid="25" grpId="0"/>
      <p:bldP spid="23" grpId="0" animBg="1"/>
      <p:bldP spid="27" grpId="0" animBg="1"/>
      <p:bldP spid="2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/>
        </p:nvSpPr>
        <p:spPr>
          <a:xfrm>
            <a:off x="754361" y="3698726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Real Madrid</a:t>
            </a:r>
            <a:br>
              <a:rPr lang="en-GB" dirty="0"/>
            </a:br>
            <a:r>
              <a:rPr lang="en-GB" dirty="0"/>
              <a:t>F.C.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1553086" y="1462638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Football team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6034386" y="1462638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Football teams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6951836" y="3698713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clubs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in Madrid</a:t>
            </a:r>
          </a:p>
        </p:txBody>
      </p:sp>
      <p:cxnSp>
        <p:nvCxnSpPr>
          <p:cNvPr id="712" name="Shape 712"/>
          <p:cNvCxnSpPr>
            <a:stCxn id="706" idx="3"/>
            <a:endCxn id="25" idx="2"/>
          </p:cNvCxnSpPr>
          <p:nvPr/>
        </p:nvCxnSpPr>
        <p:spPr>
          <a:xfrm>
            <a:off x="2141261" y="3927326"/>
            <a:ext cx="4685307" cy="2307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3" name="Shape 713"/>
          <p:cNvCxnSpPr>
            <a:stCxn id="706" idx="0"/>
          </p:cNvCxnSpPr>
          <p:nvPr/>
        </p:nvCxnSpPr>
        <p:spPr>
          <a:xfrm rot="10800000" flipH="1">
            <a:off x="1447811" y="1919838"/>
            <a:ext cx="798725" cy="1778887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14" name="Shape 714"/>
          <p:cNvSpPr txBox="1"/>
          <p:nvPr/>
        </p:nvSpPr>
        <p:spPr>
          <a:xfrm rot="-3855587">
            <a:off x="1351648" y="2496245"/>
            <a:ext cx="549861" cy="347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sp>
        <p:nvSpPr>
          <p:cNvPr id="716" name="Shape 716"/>
          <p:cNvSpPr txBox="1"/>
          <p:nvPr/>
        </p:nvSpPr>
        <p:spPr>
          <a:xfrm rot="3837950">
            <a:off x="7127085" y="2578988"/>
            <a:ext cx="550230" cy="347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is a</a:t>
            </a:r>
          </a:p>
        </p:txBody>
      </p:sp>
      <p:cxnSp>
        <p:nvCxnSpPr>
          <p:cNvPr id="717" name="Shape 717"/>
          <p:cNvCxnSpPr>
            <a:endCxn id="25" idx="2"/>
          </p:cNvCxnSpPr>
          <p:nvPr/>
        </p:nvCxnSpPr>
        <p:spPr>
          <a:xfrm>
            <a:off x="3794961" y="3622526"/>
            <a:ext cx="3031607" cy="307107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0" name="Shape 6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The </a:t>
            </a:r>
            <a:r>
              <a:rPr lang="en-GB" dirty="0" err="1"/>
              <a:t>Bitaxonomy</a:t>
            </a:r>
            <a:r>
              <a:rPr lang="en-GB" dirty="0"/>
              <a:t> algorithm</a:t>
            </a:r>
          </a:p>
        </p:txBody>
      </p:sp>
      <p:sp>
        <p:nvSpPr>
          <p:cNvPr id="19" name="Shape 690"/>
          <p:cNvSpPr txBox="1"/>
          <p:nvPr/>
        </p:nvSpPr>
        <p:spPr>
          <a:xfrm>
            <a:off x="5146383" y="3190830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</a:t>
            </a:r>
            <a:r>
              <a:rPr lang="en-GB" dirty="0" smtClean="0"/>
              <a:t>clubs</a:t>
            </a:r>
            <a:endParaRPr lang="en-GB" dirty="0"/>
          </a:p>
        </p:txBody>
      </p:sp>
      <p:cxnSp>
        <p:nvCxnSpPr>
          <p:cNvPr id="21" name="Connettore 1 20"/>
          <p:cNvCxnSpPr>
            <a:endCxn id="19" idx="1"/>
          </p:cNvCxnSpPr>
          <p:nvPr/>
        </p:nvCxnSpPr>
        <p:spPr>
          <a:xfrm flipV="1">
            <a:off x="3794961" y="3419430"/>
            <a:ext cx="1351422" cy="203096"/>
          </a:xfrm>
          <a:prstGeom prst="line">
            <a:avLst/>
          </a:prstGeom>
          <a:ln w="28575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11560" y="1059582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smtClean="0">
                <a:solidFill>
                  <a:srgbClr val="C00000"/>
                </a:solidFill>
              </a:rPr>
              <a:t>Exploit</a:t>
            </a:r>
            <a:r>
              <a:rPr lang="it-IT" sz="1800" smtClean="0"/>
              <a:t> </a:t>
            </a:r>
            <a:r>
              <a:rPr lang="it-IT" sz="1800" dirty="0" smtClean="0"/>
              <a:t>the </a:t>
            </a:r>
            <a:r>
              <a:rPr lang="it-IT" sz="1800" dirty="0" smtClean="0">
                <a:solidFill>
                  <a:srgbClr val="C00000"/>
                </a:solidFill>
              </a:rPr>
              <a:t>cross </a:t>
            </a:r>
            <a:r>
              <a:rPr lang="it-IT" sz="1800" dirty="0" err="1" smtClean="0">
                <a:solidFill>
                  <a:srgbClr val="C00000"/>
                </a:solidFill>
              </a:rPr>
              <a:t>links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/>
              <a:t>to</a:t>
            </a:r>
            <a:r>
              <a:rPr lang="it-IT" sz="1800" dirty="0" smtClean="0"/>
              <a:t> </a:t>
            </a:r>
            <a:r>
              <a:rPr lang="it-IT" sz="1800" dirty="0" err="1" smtClean="0"/>
              <a:t>infer</a:t>
            </a:r>
            <a:r>
              <a:rPr lang="it-IT" sz="1800" dirty="0" smtClean="0"/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hypernym</a:t>
            </a:r>
            <a:r>
              <a:rPr lang="it-IT" sz="1800" dirty="0" smtClean="0"/>
              <a:t> relations in the </a:t>
            </a:r>
            <a:r>
              <a:rPr lang="it-IT" sz="1800" dirty="0" err="1" smtClean="0"/>
              <a:t>category</a:t>
            </a:r>
            <a:r>
              <a:rPr lang="it-IT" sz="1800" dirty="0" smtClean="0"/>
              <a:t> </a:t>
            </a:r>
            <a:r>
              <a:rPr lang="it-IT" sz="1800" dirty="0" err="1" smtClean="0"/>
              <a:t>taxonomy</a:t>
            </a:r>
            <a:endParaRPr lang="it-IT" sz="1800" dirty="0"/>
          </a:p>
        </p:txBody>
      </p:sp>
      <p:cxnSp>
        <p:nvCxnSpPr>
          <p:cNvPr id="30" name="Shape 703"/>
          <p:cNvCxnSpPr/>
          <p:nvPr/>
        </p:nvCxnSpPr>
        <p:spPr>
          <a:xfrm>
            <a:off x="4450304" y="1491630"/>
            <a:ext cx="0" cy="2736304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22" name="Figura a mano libera 21"/>
          <p:cNvSpPr/>
          <p:nvPr/>
        </p:nvSpPr>
        <p:spPr>
          <a:xfrm rot="7580936">
            <a:off x="5361315" y="2555407"/>
            <a:ext cx="1648617" cy="158049"/>
          </a:xfrm>
          <a:custGeom>
            <a:avLst/>
            <a:gdLst>
              <a:gd name="connsiteX0" fmla="*/ 0 w 5753686"/>
              <a:gd name="connsiteY0" fmla="*/ 771378 h 804203"/>
              <a:gd name="connsiteX1" fmla="*/ 1209821 w 5753686"/>
              <a:gd name="connsiteY1" fmla="*/ 124265 h 804203"/>
              <a:gd name="connsiteX2" fmla="*/ 2293033 w 5753686"/>
              <a:gd name="connsiteY2" fmla="*/ 799514 h 804203"/>
              <a:gd name="connsiteX3" fmla="*/ 3235569 w 5753686"/>
              <a:gd name="connsiteY3" fmla="*/ 152400 h 804203"/>
              <a:gd name="connsiteX4" fmla="*/ 4079630 w 5753686"/>
              <a:gd name="connsiteY4" fmla="*/ 715108 h 804203"/>
              <a:gd name="connsiteX5" fmla="*/ 4867421 w 5753686"/>
              <a:gd name="connsiteY5" fmla="*/ 110197 h 804203"/>
              <a:gd name="connsiteX6" fmla="*/ 5753686 w 5753686"/>
              <a:gd name="connsiteY6" fmla="*/ 53926 h 80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86" h="804203">
                <a:moveTo>
                  <a:pt x="0" y="771378"/>
                </a:moveTo>
                <a:cubicBezTo>
                  <a:pt x="413824" y="445477"/>
                  <a:pt x="827649" y="119576"/>
                  <a:pt x="1209821" y="124265"/>
                </a:cubicBezTo>
                <a:cubicBezTo>
                  <a:pt x="1591993" y="128954"/>
                  <a:pt x="1955408" y="794825"/>
                  <a:pt x="2293033" y="799514"/>
                </a:cubicBezTo>
                <a:cubicBezTo>
                  <a:pt x="2630658" y="804203"/>
                  <a:pt x="2937803" y="166468"/>
                  <a:pt x="3235569" y="152400"/>
                </a:cubicBezTo>
                <a:cubicBezTo>
                  <a:pt x="3533335" y="138332"/>
                  <a:pt x="3807655" y="722142"/>
                  <a:pt x="4079630" y="715108"/>
                </a:cubicBezTo>
                <a:cubicBezTo>
                  <a:pt x="4351605" y="708074"/>
                  <a:pt x="4588412" y="220394"/>
                  <a:pt x="4867421" y="110197"/>
                </a:cubicBezTo>
                <a:cubicBezTo>
                  <a:pt x="5146430" y="0"/>
                  <a:pt x="5450058" y="26963"/>
                  <a:pt x="5753686" y="53926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Shape 861"/>
          <p:cNvSpPr/>
          <p:nvPr/>
        </p:nvSpPr>
        <p:spPr>
          <a:xfrm>
            <a:off x="6826568" y="3579862"/>
            <a:ext cx="1554372" cy="699542"/>
          </a:xfrm>
          <a:prstGeom prst="ellipse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6" name="Shape 691"/>
          <p:cNvCxnSpPr/>
          <p:nvPr/>
        </p:nvCxnSpPr>
        <p:spPr>
          <a:xfrm flipH="1" flipV="1">
            <a:off x="2141261" y="3927326"/>
            <a:ext cx="4685307" cy="2307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31" name="Figura a mano libera 30"/>
          <p:cNvSpPr/>
          <p:nvPr/>
        </p:nvSpPr>
        <p:spPr>
          <a:xfrm rot="5015306">
            <a:off x="6375350" y="2589545"/>
            <a:ext cx="1622515" cy="252441"/>
          </a:xfrm>
          <a:custGeom>
            <a:avLst/>
            <a:gdLst>
              <a:gd name="connsiteX0" fmla="*/ 0 w 5753686"/>
              <a:gd name="connsiteY0" fmla="*/ 771378 h 804203"/>
              <a:gd name="connsiteX1" fmla="*/ 1209821 w 5753686"/>
              <a:gd name="connsiteY1" fmla="*/ 124265 h 804203"/>
              <a:gd name="connsiteX2" fmla="*/ 2293033 w 5753686"/>
              <a:gd name="connsiteY2" fmla="*/ 799514 h 804203"/>
              <a:gd name="connsiteX3" fmla="*/ 3235569 w 5753686"/>
              <a:gd name="connsiteY3" fmla="*/ 152400 h 804203"/>
              <a:gd name="connsiteX4" fmla="*/ 4079630 w 5753686"/>
              <a:gd name="connsiteY4" fmla="*/ 715108 h 804203"/>
              <a:gd name="connsiteX5" fmla="*/ 4867421 w 5753686"/>
              <a:gd name="connsiteY5" fmla="*/ 110197 h 804203"/>
              <a:gd name="connsiteX6" fmla="*/ 5753686 w 5753686"/>
              <a:gd name="connsiteY6" fmla="*/ 53926 h 80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86" h="804203">
                <a:moveTo>
                  <a:pt x="0" y="771378"/>
                </a:moveTo>
                <a:cubicBezTo>
                  <a:pt x="413824" y="445477"/>
                  <a:pt x="827649" y="119576"/>
                  <a:pt x="1209821" y="124265"/>
                </a:cubicBezTo>
                <a:cubicBezTo>
                  <a:pt x="1591993" y="128954"/>
                  <a:pt x="1955408" y="794825"/>
                  <a:pt x="2293033" y="799514"/>
                </a:cubicBezTo>
                <a:cubicBezTo>
                  <a:pt x="2630658" y="804203"/>
                  <a:pt x="2937803" y="166468"/>
                  <a:pt x="3235569" y="152400"/>
                </a:cubicBezTo>
                <a:cubicBezTo>
                  <a:pt x="3533335" y="138332"/>
                  <a:pt x="3807655" y="722142"/>
                  <a:pt x="4079630" y="715108"/>
                </a:cubicBezTo>
                <a:cubicBezTo>
                  <a:pt x="4351605" y="708074"/>
                  <a:pt x="4588412" y="220394"/>
                  <a:pt x="4867421" y="110197"/>
                </a:cubicBezTo>
                <a:cubicBezTo>
                  <a:pt x="5146430" y="0"/>
                  <a:pt x="5450058" y="26963"/>
                  <a:pt x="5753686" y="53926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15" name="Shape 715"/>
          <p:cNvCxnSpPr>
            <a:stCxn id="25" idx="0"/>
          </p:cNvCxnSpPr>
          <p:nvPr/>
        </p:nvCxnSpPr>
        <p:spPr>
          <a:xfrm flipH="1" flipV="1">
            <a:off x="6727836" y="1919838"/>
            <a:ext cx="875918" cy="1660024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29" name="Shape 695"/>
          <p:cNvSpPr txBox="1"/>
          <p:nvPr/>
        </p:nvSpPr>
        <p:spPr>
          <a:xfrm>
            <a:off x="2409276" y="3393926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err="1"/>
              <a:t>Atlético</a:t>
            </a:r>
            <a:r>
              <a:rPr lang="en-GB" dirty="0"/>
              <a:t> Madrid</a:t>
            </a:r>
          </a:p>
        </p:txBody>
      </p:sp>
      <p:sp>
        <p:nvSpPr>
          <p:cNvPr id="32" name="Shape 685"/>
          <p:cNvSpPr txBox="1"/>
          <p:nvPr/>
        </p:nvSpPr>
        <p:spPr>
          <a:xfrm>
            <a:off x="1829427" y="4633401"/>
            <a:ext cx="1651499" cy="462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33" name="Shape 686"/>
          <p:cNvSpPr txBox="1"/>
          <p:nvPr/>
        </p:nvSpPr>
        <p:spPr>
          <a:xfrm>
            <a:off x="5501955" y="4633384"/>
            <a:ext cx="1785299" cy="46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B5394"/>
                </a:solidFill>
              </a:rPr>
              <a:t>categories</a:t>
            </a:r>
          </a:p>
        </p:txBody>
      </p:sp>
      <p:cxnSp>
        <p:nvCxnSpPr>
          <p:cNvPr id="27" name="Shape 691"/>
          <p:cNvCxnSpPr/>
          <p:nvPr/>
        </p:nvCxnSpPr>
        <p:spPr>
          <a:xfrm>
            <a:off x="2939986" y="1691238"/>
            <a:ext cx="3072174" cy="0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24" name="Shape 691"/>
          <p:cNvCxnSpPr>
            <a:stCxn id="707" idx="3"/>
            <a:endCxn id="709" idx="1"/>
          </p:cNvCxnSpPr>
          <p:nvPr/>
        </p:nvCxnSpPr>
        <p:spPr>
          <a:xfrm>
            <a:off x="2939986" y="1691238"/>
            <a:ext cx="3094400" cy="0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" grpId="0"/>
      <p:bldP spid="28" grpId="0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/>
          <p:nvPr/>
        </p:nvSpPr>
        <p:spPr>
          <a:xfrm>
            <a:off x="758952" y="3694455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Real Madrid</a:t>
            </a:r>
            <a:br>
              <a:rPr lang="en-GB" dirty="0"/>
            </a:br>
            <a:r>
              <a:rPr lang="en-GB" dirty="0"/>
              <a:t>F.C.</a:t>
            </a:r>
          </a:p>
        </p:txBody>
      </p:sp>
      <p:sp>
        <p:nvSpPr>
          <p:cNvPr id="728" name="Shape 728"/>
          <p:cNvSpPr txBox="1"/>
          <p:nvPr/>
        </p:nvSpPr>
        <p:spPr>
          <a:xfrm>
            <a:off x="1554480" y="1458367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team</a:t>
            </a:r>
          </a:p>
        </p:txBody>
      </p:sp>
      <p:sp>
        <p:nvSpPr>
          <p:cNvPr id="729" name="Shape 729"/>
          <p:cNvSpPr txBox="1"/>
          <p:nvPr/>
        </p:nvSpPr>
        <p:spPr>
          <a:xfrm>
            <a:off x="6035040" y="1458367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teams</a:t>
            </a:r>
          </a:p>
        </p:txBody>
      </p:sp>
      <p:sp>
        <p:nvSpPr>
          <p:cNvPr id="730" name="Shape 730"/>
          <p:cNvSpPr txBox="1"/>
          <p:nvPr/>
        </p:nvSpPr>
        <p:spPr>
          <a:xfrm>
            <a:off x="6949440" y="3694442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clubs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in </a:t>
            </a:r>
            <a:r>
              <a:rPr lang="en-GB" dirty="0">
                <a:solidFill>
                  <a:schemeClr val="dk1"/>
                </a:solidFill>
              </a:rPr>
              <a:t>Madrid</a:t>
            </a:r>
          </a:p>
        </p:txBody>
      </p:sp>
      <p:cxnSp>
        <p:nvCxnSpPr>
          <p:cNvPr id="731" name="Shape 731"/>
          <p:cNvCxnSpPr>
            <a:stCxn id="728" idx="3"/>
            <a:endCxn id="729" idx="1"/>
          </p:cNvCxnSpPr>
          <p:nvPr/>
        </p:nvCxnSpPr>
        <p:spPr>
          <a:xfrm>
            <a:off x="2941380" y="1686967"/>
            <a:ext cx="3093660" cy="0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32" name="Shape 732"/>
          <p:cNvCxnSpPr>
            <a:stCxn id="727" idx="3"/>
            <a:endCxn id="730" idx="1"/>
          </p:cNvCxnSpPr>
          <p:nvPr/>
        </p:nvCxnSpPr>
        <p:spPr>
          <a:xfrm flipV="1">
            <a:off x="2145852" y="3923042"/>
            <a:ext cx="4803588" cy="13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33" name="Shape 733"/>
          <p:cNvCxnSpPr>
            <a:stCxn id="727" idx="0"/>
            <a:endCxn id="728" idx="2"/>
          </p:cNvCxnSpPr>
          <p:nvPr/>
        </p:nvCxnSpPr>
        <p:spPr>
          <a:xfrm flipV="1">
            <a:off x="1452402" y="1915567"/>
            <a:ext cx="795528" cy="1778888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34" name="Shape 734"/>
          <p:cNvSpPr txBox="1"/>
          <p:nvPr/>
        </p:nvSpPr>
        <p:spPr>
          <a:xfrm rot="-3855587">
            <a:off x="1357795" y="2491974"/>
            <a:ext cx="549861" cy="347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cxnSp>
        <p:nvCxnSpPr>
          <p:cNvPr id="735" name="Shape 735"/>
          <p:cNvCxnSpPr>
            <a:stCxn id="730" idx="0"/>
            <a:endCxn id="729" idx="2"/>
          </p:cNvCxnSpPr>
          <p:nvPr/>
        </p:nvCxnSpPr>
        <p:spPr>
          <a:xfrm flipH="1" flipV="1">
            <a:off x="6728490" y="1915567"/>
            <a:ext cx="914400" cy="1778875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36" name="Shape 736"/>
          <p:cNvSpPr txBox="1"/>
          <p:nvPr/>
        </p:nvSpPr>
        <p:spPr>
          <a:xfrm rot="3837950">
            <a:off x="7133232" y="2574717"/>
            <a:ext cx="550230" cy="347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cxnSp>
        <p:nvCxnSpPr>
          <p:cNvPr id="737" name="Shape 737"/>
          <p:cNvCxnSpPr/>
          <p:nvPr/>
        </p:nvCxnSpPr>
        <p:spPr>
          <a:xfrm rot="10800000">
            <a:off x="2252683" y="1915567"/>
            <a:ext cx="854974" cy="1474087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39" name="Shape 739"/>
          <p:cNvSpPr txBox="1"/>
          <p:nvPr/>
        </p:nvSpPr>
        <p:spPr>
          <a:xfrm rot="3655995">
            <a:off x="2647070" y="2430805"/>
            <a:ext cx="550194" cy="3474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is a</a:t>
            </a:r>
          </a:p>
        </p:txBody>
      </p:sp>
      <p:sp>
        <p:nvSpPr>
          <p:cNvPr id="22" name="Shape 6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The </a:t>
            </a:r>
            <a:r>
              <a:rPr lang="en-GB" dirty="0" err="1"/>
              <a:t>Bitaxonomy</a:t>
            </a:r>
            <a:r>
              <a:rPr lang="en-GB" dirty="0"/>
              <a:t> algorithm</a:t>
            </a:r>
          </a:p>
        </p:txBody>
      </p:sp>
      <p:sp>
        <p:nvSpPr>
          <p:cNvPr id="24" name="Shape 690"/>
          <p:cNvSpPr txBox="1"/>
          <p:nvPr/>
        </p:nvSpPr>
        <p:spPr>
          <a:xfrm>
            <a:off x="5148072" y="3186559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</a:t>
            </a:r>
            <a:r>
              <a:rPr lang="en-GB" dirty="0" smtClean="0"/>
              <a:t>clubs</a:t>
            </a:r>
            <a:endParaRPr lang="en-GB" dirty="0"/>
          </a:p>
        </p:txBody>
      </p:sp>
      <p:cxnSp>
        <p:nvCxnSpPr>
          <p:cNvPr id="25" name="Connettore 1 24"/>
          <p:cNvCxnSpPr>
            <a:endCxn id="24" idx="1"/>
          </p:cNvCxnSpPr>
          <p:nvPr/>
        </p:nvCxnSpPr>
        <p:spPr>
          <a:xfrm flipV="1">
            <a:off x="3791772" y="3415159"/>
            <a:ext cx="1356300" cy="205865"/>
          </a:xfrm>
          <a:prstGeom prst="line">
            <a:avLst/>
          </a:prstGeom>
          <a:ln w="28575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717"/>
          <p:cNvCxnSpPr/>
          <p:nvPr/>
        </p:nvCxnSpPr>
        <p:spPr>
          <a:xfrm>
            <a:off x="3801108" y="3618255"/>
            <a:ext cx="3156874" cy="304787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9" name="CasellaDiTesto 28"/>
          <p:cNvSpPr txBox="1"/>
          <p:nvPr/>
        </p:nvSpPr>
        <p:spPr>
          <a:xfrm>
            <a:off x="486780" y="4223663"/>
            <a:ext cx="8343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Take </a:t>
            </a:r>
            <a:r>
              <a:rPr lang="it-IT" sz="1800" dirty="0" err="1" smtClean="0"/>
              <a:t>advantage</a:t>
            </a:r>
            <a:r>
              <a:rPr lang="it-IT" sz="1800" dirty="0" smtClean="0"/>
              <a:t> of </a:t>
            </a:r>
            <a:r>
              <a:rPr lang="it-IT" sz="1800" dirty="0" smtClean="0">
                <a:solidFill>
                  <a:srgbClr val="C00000"/>
                </a:solidFill>
              </a:rPr>
              <a:t>cross </a:t>
            </a:r>
            <a:r>
              <a:rPr lang="it-IT" sz="1800" dirty="0" err="1" smtClean="0">
                <a:solidFill>
                  <a:srgbClr val="C00000"/>
                </a:solidFill>
              </a:rPr>
              <a:t>links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smtClean="0"/>
              <a:t>to </a:t>
            </a:r>
            <a:r>
              <a:rPr lang="it-IT" sz="1800" dirty="0" err="1" smtClean="0">
                <a:solidFill>
                  <a:srgbClr val="C00000"/>
                </a:solidFill>
              </a:rPr>
              <a:t>infer</a:t>
            </a:r>
            <a:r>
              <a:rPr lang="it-IT" sz="1800" dirty="0" smtClean="0">
                <a:solidFill>
                  <a:srgbClr val="C00000"/>
                </a:solidFill>
              </a:rPr>
              <a:t> back </a:t>
            </a:r>
            <a:r>
              <a:rPr lang="it-IT" sz="1800" dirty="0" err="1" smtClean="0">
                <a:solidFill>
                  <a:srgbClr val="C00000"/>
                </a:solidFill>
              </a:rPr>
              <a:t>is</a:t>
            </a:r>
            <a:r>
              <a:rPr lang="it-IT" sz="1800" dirty="0" smtClean="0">
                <a:solidFill>
                  <a:srgbClr val="C00000"/>
                </a:solidFill>
              </a:rPr>
              <a:t>-a relations</a:t>
            </a:r>
            <a:r>
              <a:rPr lang="it-IT" sz="1800" dirty="0" smtClean="0"/>
              <a:t> in the page </a:t>
            </a:r>
            <a:r>
              <a:rPr lang="it-IT" sz="1800" dirty="0" err="1" smtClean="0"/>
              <a:t>taxonomy</a:t>
            </a:r>
            <a:endParaRPr lang="it-IT" sz="1800" dirty="0"/>
          </a:p>
        </p:txBody>
      </p:sp>
      <p:sp>
        <p:nvSpPr>
          <p:cNvPr id="27" name="Figura a mano libera 26"/>
          <p:cNvSpPr/>
          <p:nvPr/>
        </p:nvSpPr>
        <p:spPr>
          <a:xfrm rot="7580936">
            <a:off x="5367462" y="2551136"/>
            <a:ext cx="1648617" cy="158049"/>
          </a:xfrm>
          <a:custGeom>
            <a:avLst/>
            <a:gdLst>
              <a:gd name="connsiteX0" fmla="*/ 0 w 5753686"/>
              <a:gd name="connsiteY0" fmla="*/ 771378 h 804203"/>
              <a:gd name="connsiteX1" fmla="*/ 1209821 w 5753686"/>
              <a:gd name="connsiteY1" fmla="*/ 124265 h 804203"/>
              <a:gd name="connsiteX2" fmla="*/ 2293033 w 5753686"/>
              <a:gd name="connsiteY2" fmla="*/ 799514 h 804203"/>
              <a:gd name="connsiteX3" fmla="*/ 3235569 w 5753686"/>
              <a:gd name="connsiteY3" fmla="*/ 152400 h 804203"/>
              <a:gd name="connsiteX4" fmla="*/ 4079630 w 5753686"/>
              <a:gd name="connsiteY4" fmla="*/ 715108 h 804203"/>
              <a:gd name="connsiteX5" fmla="*/ 4867421 w 5753686"/>
              <a:gd name="connsiteY5" fmla="*/ 110197 h 804203"/>
              <a:gd name="connsiteX6" fmla="*/ 5753686 w 5753686"/>
              <a:gd name="connsiteY6" fmla="*/ 53926 h 80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86" h="804203">
                <a:moveTo>
                  <a:pt x="0" y="771378"/>
                </a:moveTo>
                <a:cubicBezTo>
                  <a:pt x="413824" y="445477"/>
                  <a:pt x="827649" y="119576"/>
                  <a:pt x="1209821" y="124265"/>
                </a:cubicBezTo>
                <a:cubicBezTo>
                  <a:pt x="1591993" y="128954"/>
                  <a:pt x="1955408" y="794825"/>
                  <a:pt x="2293033" y="799514"/>
                </a:cubicBezTo>
                <a:cubicBezTo>
                  <a:pt x="2630658" y="804203"/>
                  <a:pt x="2937803" y="166468"/>
                  <a:pt x="3235569" y="152400"/>
                </a:cubicBezTo>
                <a:cubicBezTo>
                  <a:pt x="3533335" y="138332"/>
                  <a:pt x="3807655" y="722142"/>
                  <a:pt x="4079630" y="715108"/>
                </a:cubicBezTo>
                <a:cubicBezTo>
                  <a:pt x="4351605" y="708074"/>
                  <a:pt x="4588412" y="220394"/>
                  <a:pt x="4867421" y="110197"/>
                </a:cubicBezTo>
                <a:cubicBezTo>
                  <a:pt x="5146430" y="0"/>
                  <a:pt x="5450058" y="26963"/>
                  <a:pt x="5753686" y="53926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41" name="Shape 741"/>
          <p:cNvCxnSpPr/>
          <p:nvPr/>
        </p:nvCxnSpPr>
        <p:spPr>
          <a:xfrm>
            <a:off x="3707904" y="3618255"/>
            <a:ext cx="3231887" cy="307568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28" name="Shape 703"/>
          <p:cNvCxnSpPr/>
          <p:nvPr/>
        </p:nvCxnSpPr>
        <p:spPr>
          <a:xfrm>
            <a:off x="4450304" y="1491630"/>
            <a:ext cx="0" cy="2736304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30" name="Shape 695"/>
          <p:cNvSpPr txBox="1"/>
          <p:nvPr/>
        </p:nvSpPr>
        <p:spPr>
          <a:xfrm>
            <a:off x="2409276" y="3393926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err="1"/>
              <a:t>Atlético</a:t>
            </a:r>
            <a:r>
              <a:rPr lang="en-GB" dirty="0"/>
              <a:t> Madrid</a:t>
            </a:r>
          </a:p>
        </p:txBody>
      </p:sp>
      <p:sp>
        <p:nvSpPr>
          <p:cNvPr id="31" name="Shape 685"/>
          <p:cNvSpPr txBox="1"/>
          <p:nvPr/>
        </p:nvSpPr>
        <p:spPr>
          <a:xfrm>
            <a:off x="1829427" y="4633401"/>
            <a:ext cx="1651499" cy="462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33" name="Shape 686"/>
          <p:cNvSpPr txBox="1"/>
          <p:nvPr/>
        </p:nvSpPr>
        <p:spPr>
          <a:xfrm>
            <a:off x="5501955" y="4633384"/>
            <a:ext cx="1785299" cy="46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B5394"/>
                </a:solidFill>
              </a:rPr>
              <a:t>categories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nettore 1 29"/>
          <p:cNvCxnSpPr/>
          <p:nvPr/>
        </p:nvCxnSpPr>
        <p:spPr>
          <a:xfrm flipV="1">
            <a:off x="3851454" y="3406854"/>
            <a:ext cx="1351422" cy="203096"/>
          </a:xfrm>
          <a:prstGeom prst="line">
            <a:avLst/>
          </a:prstGeom>
          <a:ln w="28575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igura a mano libera 26"/>
          <p:cNvSpPr/>
          <p:nvPr/>
        </p:nvSpPr>
        <p:spPr>
          <a:xfrm rot="7580936">
            <a:off x="5362530" y="2555407"/>
            <a:ext cx="1648617" cy="158049"/>
          </a:xfrm>
          <a:custGeom>
            <a:avLst/>
            <a:gdLst>
              <a:gd name="connsiteX0" fmla="*/ 0 w 5753686"/>
              <a:gd name="connsiteY0" fmla="*/ 771378 h 804203"/>
              <a:gd name="connsiteX1" fmla="*/ 1209821 w 5753686"/>
              <a:gd name="connsiteY1" fmla="*/ 124265 h 804203"/>
              <a:gd name="connsiteX2" fmla="*/ 2293033 w 5753686"/>
              <a:gd name="connsiteY2" fmla="*/ 799514 h 804203"/>
              <a:gd name="connsiteX3" fmla="*/ 3235569 w 5753686"/>
              <a:gd name="connsiteY3" fmla="*/ 152400 h 804203"/>
              <a:gd name="connsiteX4" fmla="*/ 4079630 w 5753686"/>
              <a:gd name="connsiteY4" fmla="*/ 715108 h 804203"/>
              <a:gd name="connsiteX5" fmla="*/ 4867421 w 5753686"/>
              <a:gd name="connsiteY5" fmla="*/ 110197 h 804203"/>
              <a:gd name="connsiteX6" fmla="*/ 5753686 w 5753686"/>
              <a:gd name="connsiteY6" fmla="*/ 53926 h 80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3686" h="804203">
                <a:moveTo>
                  <a:pt x="0" y="771378"/>
                </a:moveTo>
                <a:cubicBezTo>
                  <a:pt x="413824" y="445477"/>
                  <a:pt x="827649" y="119576"/>
                  <a:pt x="1209821" y="124265"/>
                </a:cubicBezTo>
                <a:cubicBezTo>
                  <a:pt x="1591993" y="128954"/>
                  <a:pt x="1955408" y="794825"/>
                  <a:pt x="2293033" y="799514"/>
                </a:cubicBezTo>
                <a:cubicBezTo>
                  <a:pt x="2630658" y="804203"/>
                  <a:pt x="2937803" y="166468"/>
                  <a:pt x="3235569" y="152400"/>
                </a:cubicBezTo>
                <a:cubicBezTo>
                  <a:pt x="3533335" y="138332"/>
                  <a:pt x="3807655" y="722142"/>
                  <a:pt x="4079630" y="715108"/>
                </a:cubicBezTo>
                <a:cubicBezTo>
                  <a:pt x="4351605" y="708074"/>
                  <a:pt x="4588412" y="220394"/>
                  <a:pt x="4867421" y="110197"/>
                </a:cubicBezTo>
                <a:cubicBezTo>
                  <a:pt x="5146430" y="0"/>
                  <a:pt x="5450058" y="26963"/>
                  <a:pt x="5753686" y="53926"/>
                </a:cubicBez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27" name="Shape 727"/>
          <p:cNvSpPr txBox="1"/>
          <p:nvPr/>
        </p:nvSpPr>
        <p:spPr>
          <a:xfrm>
            <a:off x="755576" y="3698726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Real Madrid</a:t>
            </a:r>
            <a:br>
              <a:rPr lang="en-GB"/>
            </a:br>
            <a:r>
              <a:rPr lang="en-GB"/>
              <a:t>F.C.</a:t>
            </a:r>
          </a:p>
        </p:txBody>
      </p:sp>
      <p:sp>
        <p:nvSpPr>
          <p:cNvPr id="728" name="Shape 728"/>
          <p:cNvSpPr txBox="1"/>
          <p:nvPr/>
        </p:nvSpPr>
        <p:spPr>
          <a:xfrm>
            <a:off x="1554301" y="1462638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Football team</a:t>
            </a:r>
          </a:p>
        </p:txBody>
      </p:sp>
      <p:sp>
        <p:nvSpPr>
          <p:cNvPr id="729" name="Shape 729"/>
          <p:cNvSpPr txBox="1"/>
          <p:nvPr/>
        </p:nvSpPr>
        <p:spPr>
          <a:xfrm>
            <a:off x="6035601" y="1462638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Football teams</a:t>
            </a:r>
          </a:p>
        </p:txBody>
      </p:sp>
      <p:sp>
        <p:nvSpPr>
          <p:cNvPr id="730" name="Shape 730"/>
          <p:cNvSpPr txBox="1"/>
          <p:nvPr/>
        </p:nvSpPr>
        <p:spPr>
          <a:xfrm>
            <a:off x="6953051" y="3698713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Football clubs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/>
              <a:t>in </a:t>
            </a:r>
            <a:r>
              <a:rPr lang="en-GB">
                <a:solidFill>
                  <a:schemeClr val="dk1"/>
                </a:solidFill>
              </a:rPr>
              <a:t>Madrid</a:t>
            </a:r>
          </a:p>
        </p:txBody>
      </p:sp>
      <p:cxnSp>
        <p:nvCxnSpPr>
          <p:cNvPr id="731" name="Shape 731"/>
          <p:cNvCxnSpPr>
            <a:stCxn id="728" idx="3"/>
            <a:endCxn id="729" idx="1"/>
          </p:cNvCxnSpPr>
          <p:nvPr/>
        </p:nvCxnSpPr>
        <p:spPr>
          <a:xfrm>
            <a:off x="2941201" y="1691238"/>
            <a:ext cx="3094399" cy="0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32" name="Shape 732"/>
          <p:cNvCxnSpPr>
            <a:stCxn id="727" idx="3"/>
            <a:endCxn id="730" idx="1"/>
          </p:cNvCxnSpPr>
          <p:nvPr/>
        </p:nvCxnSpPr>
        <p:spPr>
          <a:xfrm flipV="1">
            <a:off x="2142476" y="3927313"/>
            <a:ext cx="4810575" cy="13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33" name="Shape 733"/>
          <p:cNvCxnSpPr>
            <a:stCxn id="727" idx="0"/>
            <a:endCxn id="728" idx="2"/>
          </p:cNvCxnSpPr>
          <p:nvPr/>
        </p:nvCxnSpPr>
        <p:spPr>
          <a:xfrm rot="10800000" flipH="1">
            <a:off x="1449026" y="1919838"/>
            <a:ext cx="798725" cy="1778887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34" name="Shape 734"/>
          <p:cNvSpPr txBox="1"/>
          <p:nvPr/>
        </p:nvSpPr>
        <p:spPr>
          <a:xfrm rot="-3855587">
            <a:off x="1352863" y="2496245"/>
            <a:ext cx="549861" cy="347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cxnSp>
        <p:nvCxnSpPr>
          <p:cNvPr id="735" name="Shape 735"/>
          <p:cNvCxnSpPr>
            <a:stCxn id="730" idx="0"/>
            <a:endCxn id="729" idx="2"/>
          </p:cNvCxnSpPr>
          <p:nvPr/>
        </p:nvCxnSpPr>
        <p:spPr>
          <a:xfrm rot="10800000">
            <a:off x="6729051" y="1919838"/>
            <a:ext cx="917450" cy="1778874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36" name="Shape 736"/>
          <p:cNvSpPr txBox="1"/>
          <p:nvPr/>
        </p:nvSpPr>
        <p:spPr>
          <a:xfrm rot="3837950">
            <a:off x="7128300" y="2578988"/>
            <a:ext cx="550230" cy="347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cxnSp>
        <p:nvCxnSpPr>
          <p:cNvPr id="737" name="Shape 737"/>
          <p:cNvCxnSpPr>
            <a:endCxn id="728" idx="2"/>
          </p:cNvCxnSpPr>
          <p:nvPr/>
        </p:nvCxnSpPr>
        <p:spPr>
          <a:xfrm rot="10800000">
            <a:off x="2247751" y="1919838"/>
            <a:ext cx="854974" cy="1474087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39" name="Shape 739"/>
          <p:cNvSpPr txBox="1"/>
          <p:nvPr/>
        </p:nvSpPr>
        <p:spPr>
          <a:xfrm rot="3655995">
            <a:off x="2642138" y="2435076"/>
            <a:ext cx="550194" cy="3474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is a</a:t>
            </a:r>
          </a:p>
        </p:txBody>
      </p:sp>
      <p:cxnSp>
        <p:nvCxnSpPr>
          <p:cNvPr id="741" name="Shape 741"/>
          <p:cNvCxnSpPr/>
          <p:nvPr/>
        </p:nvCxnSpPr>
        <p:spPr>
          <a:xfrm>
            <a:off x="3796176" y="3622526"/>
            <a:ext cx="3156899" cy="304799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2" name="Shape 6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The </a:t>
            </a:r>
            <a:r>
              <a:rPr lang="en-GB" dirty="0" err="1"/>
              <a:t>Bitaxonomy</a:t>
            </a:r>
            <a:r>
              <a:rPr lang="en-GB" dirty="0"/>
              <a:t> algorithm</a:t>
            </a:r>
          </a:p>
        </p:txBody>
      </p:sp>
      <p:sp>
        <p:nvSpPr>
          <p:cNvPr id="24" name="Shape 690"/>
          <p:cNvSpPr txBox="1"/>
          <p:nvPr/>
        </p:nvSpPr>
        <p:spPr>
          <a:xfrm>
            <a:off x="5147598" y="3190830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</a:t>
            </a:r>
            <a:r>
              <a:rPr lang="en-GB" dirty="0" smtClean="0"/>
              <a:t>clubs</a:t>
            </a:r>
            <a:endParaRPr lang="en-GB" dirty="0"/>
          </a:p>
        </p:txBody>
      </p:sp>
      <p:cxnSp>
        <p:nvCxnSpPr>
          <p:cNvPr id="25" name="Connettore 1 24"/>
          <p:cNvCxnSpPr>
            <a:endCxn id="24" idx="1"/>
          </p:cNvCxnSpPr>
          <p:nvPr/>
        </p:nvCxnSpPr>
        <p:spPr>
          <a:xfrm flipV="1">
            <a:off x="3796176" y="3419430"/>
            <a:ext cx="1351422" cy="203096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24" idx="0"/>
            <a:endCxn id="729" idx="2"/>
          </p:cNvCxnSpPr>
          <p:nvPr/>
        </p:nvCxnSpPr>
        <p:spPr>
          <a:xfrm flipV="1">
            <a:off x="5841048" y="1919838"/>
            <a:ext cx="888003" cy="1270992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736"/>
          <p:cNvSpPr txBox="1"/>
          <p:nvPr/>
        </p:nvSpPr>
        <p:spPr>
          <a:xfrm rot="18255343">
            <a:off x="5832457" y="2330436"/>
            <a:ext cx="550230" cy="347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868288" y="4218642"/>
            <a:ext cx="732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rgbClr val="C00000"/>
                </a:solidFill>
              </a:rPr>
              <a:t>Use</a:t>
            </a:r>
            <a:r>
              <a:rPr lang="it-IT" sz="1800" dirty="0" smtClean="0"/>
              <a:t> the </a:t>
            </a:r>
            <a:r>
              <a:rPr lang="it-IT" sz="1800" dirty="0" smtClean="0">
                <a:solidFill>
                  <a:srgbClr val="C00000"/>
                </a:solidFill>
              </a:rPr>
              <a:t>relations </a:t>
            </a:r>
            <a:r>
              <a:rPr lang="it-IT" sz="1800" dirty="0" err="1" smtClean="0">
                <a:solidFill>
                  <a:srgbClr val="C00000"/>
                </a:solidFill>
              </a:rPr>
              <a:t>found</a:t>
            </a:r>
            <a:r>
              <a:rPr lang="it-IT" sz="1800" dirty="0" smtClean="0">
                <a:solidFill>
                  <a:srgbClr val="C00000"/>
                </a:solidFill>
              </a:rPr>
              <a:t> in </a:t>
            </a:r>
            <a:r>
              <a:rPr lang="it-IT" sz="1800" dirty="0" err="1" smtClean="0">
                <a:solidFill>
                  <a:srgbClr val="C00000"/>
                </a:solidFill>
              </a:rPr>
              <a:t>previous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step</a:t>
            </a:r>
            <a:r>
              <a:rPr lang="it-IT" sz="1800" dirty="0" smtClean="0"/>
              <a:t> to </a:t>
            </a:r>
            <a:r>
              <a:rPr lang="it-IT" sz="1800" dirty="0" err="1" smtClean="0"/>
              <a:t>infer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C00000"/>
                </a:solidFill>
              </a:rPr>
              <a:t>new </a:t>
            </a:r>
            <a:r>
              <a:rPr lang="it-IT" sz="1800" dirty="0" err="1" smtClean="0">
                <a:solidFill>
                  <a:srgbClr val="C00000"/>
                </a:solidFill>
              </a:rPr>
              <a:t>hypernym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/>
              <a:t>edges</a:t>
            </a:r>
            <a:endParaRPr lang="it-IT" sz="1800" dirty="0"/>
          </a:p>
        </p:txBody>
      </p:sp>
      <p:cxnSp>
        <p:nvCxnSpPr>
          <p:cNvPr id="29" name="Shape 703"/>
          <p:cNvCxnSpPr/>
          <p:nvPr/>
        </p:nvCxnSpPr>
        <p:spPr>
          <a:xfrm>
            <a:off x="4450304" y="1491630"/>
            <a:ext cx="0" cy="2736304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31" name="Shape 695"/>
          <p:cNvSpPr txBox="1"/>
          <p:nvPr/>
        </p:nvSpPr>
        <p:spPr>
          <a:xfrm>
            <a:off x="2409276" y="3393926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err="1"/>
              <a:t>Atlético</a:t>
            </a:r>
            <a:r>
              <a:rPr lang="en-GB" dirty="0"/>
              <a:t> Madrid</a:t>
            </a:r>
          </a:p>
        </p:txBody>
      </p:sp>
      <p:sp>
        <p:nvSpPr>
          <p:cNvPr id="36" name="Shape 685"/>
          <p:cNvSpPr txBox="1"/>
          <p:nvPr/>
        </p:nvSpPr>
        <p:spPr>
          <a:xfrm>
            <a:off x="1829427" y="4633401"/>
            <a:ext cx="1651499" cy="462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37" name="Shape 686"/>
          <p:cNvSpPr txBox="1"/>
          <p:nvPr/>
        </p:nvSpPr>
        <p:spPr>
          <a:xfrm>
            <a:off x="5501955" y="4633384"/>
            <a:ext cx="1785299" cy="46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B5394"/>
                </a:solidFill>
              </a:rPr>
              <a:t>categories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695"/>
          <p:cNvSpPr txBox="1"/>
          <p:nvPr/>
        </p:nvSpPr>
        <p:spPr>
          <a:xfrm>
            <a:off x="2409276" y="3393926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err="1"/>
              <a:t>Atlético</a:t>
            </a:r>
            <a:r>
              <a:rPr lang="en-GB" dirty="0"/>
              <a:t> Madrid</a:t>
            </a:r>
          </a:p>
        </p:txBody>
      </p:sp>
      <p:cxnSp>
        <p:nvCxnSpPr>
          <p:cNvPr id="30" name="Shape 703"/>
          <p:cNvCxnSpPr/>
          <p:nvPr/>
        </p:nvCxnSpPr>
        <p:spPr>
          <a:xfrm>
            <a:off x="4451519" y="1491630"/>
            <a:ext cx="0" cy="2736304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lgDash"/>
            <a:round/>
            <a:headEnd type="none" w="lg" len="lg"/>
            <a:tailEnd type="none" w="lg" len="lg"/>
          </a:ln>
        </p:spPr>
      </p:cxnSp>
      <p:sp>
        <p:nvSpPr>
          <p:cNvPr id="727" name="Shape 727"/>
          <p:cNvSpPr txBox="1"/>
          <p:nvPr/>
        </p:nvSpPr>
        <p:spPr>
          <a:xfrm>
            <a:off x="755576" y="3698726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Real Madrid</a:t>
            </a:r>
            <a:br>
              <a:rPr lang="en-GB"/>
            </a:br>
            <a:r>
              <a:rPr lang="en-GB"/>
              <a:t>F.C.</a:t>
            </a:r>
          </a:p>
        </p:txBody>
      </p:sp>
      <p:sp>
        <p:nvSpPr>
          <p:cNvPr id="728" name="Shape 728"/>
          <p:cNvSpPr txBox="1"/>
          <p:nvPr/>
        </p:nvSpPr>
        <p:spPr>
          <a:xfrm>
            <a:off x="1554301" y="1462638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Football team</a:t>
            </a:r>
          </a:p>
        </p:txBody>
      </p:sp>
      <p:sp>
        <p:nvSpPr>
          <p:cNvPr id="729" name="Shape 729"/>
          <p:cNvSpPr txBox="1"/>
          <p:nvPr/>
        </p:nvSpPr>
        <p:spPr>
          <a:xfrm>
            <a:off x="6035601" y="1462638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Football teams</a:t>
            </a:r>
          </a:p>
        </p:txBody>
      </p:sp>
      <p:sp>
        <p:nvSpPr>
          <p:cNvPr id="730" name="Shape 730"/>
          <p:cNvSpPr txBox="1"/>
          <p:nvPr/>
        </p:nvSpPr>
        <p:spPr>
          <a:xfrm>
            <a:off x="6953051" y="3698713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Football clubs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/>
              <a:t>in </a:t>
            </a:r>
            <a:r>
              <a:rPr lang="en-GB">
                <a:solidFill>
                  <a:schemeClr val="dk1"/>
                </a:solidFill>
              </a:rPr>
              <a:t>Madrid</a:t>
            </a:r>
          </a:p>
        </p:txBody>
      </p:sp>
      <p:cxnSp>
        <p:nvCxnSpPr>
          <p:cNvPr id="731" name="Shape 731"/>
          <p:cNvCxnSpPr>
            <a:stCxn id="728" idx="3"/>
            <a:endCxn id="729" idx="1"/>
          </p:cNvCxnSpPr>
          <p:nvPr/>
        </p:nvCxnSpPr>
        <p:spPr>
          <a:xfrm>
            <a:off x="2941201" y="1691238"/>
            <a:ext cx="3094399" cy="0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32" name="Shape 732"/>
          <p:cNvCxnSpPr>
            <a:stCxn id="727" idx="3"/>
            <a:endCxn id="730" idx="1"/>
          </p:cNvCxnSpPr>
          <p:nvPr/>
        </p:nvCxnSpPr>
        <p:spPr>
          <a:xfrm flipV="1">
            <a:off x="2142476" y="3927313"/>
            <a:ext cx="4810575" cy="13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33" name="Shape 733"/>
          <p:cNvCxnSpPr>
            <a:stCxn id="727" idx="0"/>
            <a:endCxn id="728" idx="2"/>
          </p:cNvCxnSpPr>
          <p:nvPr/>
        </p:nvCxnSpPr>
        <p:spPr>
          <a:xfrm rot="10800000" flipH="1">
            <a:off x="1449026" y="1919838"/>
            <a:ext cx="798725" cy="1778887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34" name="Shape 734"/>
          <p:cNvSpPr txBox="1"/>
          <p:nvPr/>
        </p:nvSpPr>
        <p:spPr>
          <a:xfrm rot="-3855587">
            <a:off x="1352863" y="2496245"/>
            <a:ext cx="549861" cy="347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cxnSp>
        <p:nvCxnSpPr>
          <p:cNvPr id="735" name="Shape 735"/>
          <p:cNvCxnSpPr>
            <a:stCxn id="730" idx="0"/>
            <a:endCxn id="729" idx="2"/>
          </p:cNvCxnSpPr>
          <p:nvPr/>
        </p:nvCxnSpPr>
        <p:spPr>
          <a:xfrm rot="10800000">
            <a:off x="6729051" y="1919838"/>
            <a:ext cx="917450" cy="1778874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36" name="Shape 736"/>
          <p:cNvSpPr txBox="1"/>
          <p:nvPr/>
        </p:nvSpPr>
        <p:spPr>
          <a:xfrm rot="3837950">
            <a:off x="7128300" y="2578988"/>
            <a:ext cx="550230" cy="347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cxnSp>
        <p:nvCxnSpPr>
          <p:cNvPr id="737" name="Shape 737"/>
          <p:cNvCxnSpPr>
            <a:endCxn id="728" idx="2"/>
          </p:cNvCxnSpPr>
          <p:nvPr/>
        </p:nvCxnSpPr>
        <p:spPr>
          <a:xfrm rot="10800000">
            <a:off x="2247751" y="1919838"/>
            <a:ext cx="854974" cy="1474087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39" name="Shape 739"/>
          <p:cNvSpPr txBox="1"/>
          <p:nvPr/>
        </p:nvSpPr>
        <p:spPr>
          <a:xfrm rot="3655995">
            <a:off x="2642138" y="2435076"/>
            <a:ext cx="550194" cy="3474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 dirty="0"/>
              <a:t>is a</a:t>
            </a:r>
          </a:p>
        </p:txBody>
      </p:sp>
      <p:cxnSp>
        <p:nvCxnSpPr>
          <p:cNvPr id="741" name="Shape 741"/>
          <p:cNvCxnSpPr/>
          <p:nvPr/>
        </p:nvCxnSpPr>
        <p:spPr>
          <a:xfrm>
            <a:off x="3796176" y="3622526"/>
            <a:ext cx="3156899" cy="304799"/>
          </a:xfrm>
          <a:prstGeom prst="straightConnector1">
            <a:avLst/>
          </a:prstGeom>
          <a:noFill/>
          <a:ln w="28575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22" name="Shape 6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The </a:t>
            </a:r>
            <a:r>
              <a:rPr lang="en-GB" dirty="0" err="1"/>
              <a:t>Bitaxonomy</a:t>
            </a:r>
            <a:r>
              <a:rPr lang="en-GB" dirty="0"/>
              <a:t> algorithm</a:t>
            </a:r>
          </a:p>
        </p:txBody>
      </p:sp>
      <p:sp>
        <p:nvSpPr>
          <p:cNvPr id="24" name="Shape 690"/>
          <p:cNvSpPr txBox="1"/>
          <p:nvPr/>
        </p:nvSpPr>
        <p:spPr>
          <a:xfrm>
            <a:off x="5147598" y="3190830"/>
            <a:ext cx="13869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Football </a:t>
            </a:r>
            <a:r>
              <a:rPr lang="en-GB" dirty="0" smtClean="0"/>
              <a:t>clubs</a:t>
            </a:r>
            <a:endParaRPr lang="en-GB" dirty="0"/>
          </a:p>
        </p:txBody>
      </p:sp>
      <p:cxnSp>
        <p:nvCxnSpPr>
          <p:cNvPr id="25" name="Connettore 1 24"/>
          <p:cNvCxnSpPr>
            <a:endCxn id="24" idx="1"/>
          </p:cNvCxnSpPr>
          <p:nvPr/>
        </p:nvCxnSpPr>
        <p:spPr>
          <a:xfrm flipV="1">
            <a:off x="3796176" y="3419430"/>
            <a:ext cx="1351422" cy="203096"/>
          </a:xfrm>
          <a:prstGeom prst="line">
            <a:avLst/>
          </a:prstGeom>
          <a:ln w="28575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24" idx="0"/>
            <a:endCxn id="729" idx="2"/>
          </p:cNvCxnSpPr>
          <p:nvPr/>
        </p:nvCxnSpPr>
        <p:spPr>
          <a:xfrm flipV="1">
            <a:off x="5841048" y="1919838"/>
            <a:ext cx="888003" cy="1270992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hape 736"/>
          <p:cNvSpPr txBox="1"/>
          <p:nvPr/>
        </p:nvSpPr>
        <p:spPr>
          <a:xfrm rot="18255343">
            <a:off x="5832457" y="2330436"/>
            <a:ext cx="550230" cy="3473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pic>
        <p:nvPicPr>
          <p:cNvPr id="26" name="Shape 7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80209" y="1491630"/>
            <a:ext cx="2838025" cy="2571975"/>
          </a:xfrm>
          <a:prstGeom prst="rect">
            <a:avLst/>
          </a:prstGeom>
        </p:spPr>
      </p:pic>
      <p:sp>
        <p:nvSpPr>
          <p:cNvPr id="29" name="CasellaDiTesto 28"/>
          <p:cNvSpPr txBox="1"/>
          <p:nvPr/>
        </p:nvSpPr>
        <p:spPr>
          <a:xfrm>
            <a:off x="1715215" y="1059582"/>
            <a:ext cx="596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 err="1" smtClean="0">
                <a:solidFill>
                  <a:srgbClr val="C00000"/>
                </a:solidFill>
              </a:rPr>
              <a:t>Mutual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enrichment</a:t>
            </a:r>
            <a:r>
              <a:rPr lang="it-IT" sz="1800" dirty="0" smtClean="0"/>
              <a:t> </a:t>
            </a:r>
            <a:r>
              <a:rPr lang="it-IT" sz="1800" dirty="0" err="1" smtClean="0"/>
              <a:t>of</a:t>
            </a:r>
            <a:r>
              <a:rPr lang="it-IT" sz="1800" dirty="0" smtClean="0"/>
              <a:t> </a:t>
            </a:r>
            <a:r>
              <a:rPr lang="it-IT" sz="1800" err="1" smtClean="0"/>
              <a:t>both</a:t>
            </a:r>
            <a:r>
              <a:rPr lang="it-IT" sz="1800" smtClean="0"/>
              <a:t> taxonomies </a:t>
            </a:r>
            <a:r>
              <a:rPr lang="it-IT" sz="1800" dirty="0" err="1" smtClean="0">
                <a:solidFill>
                  <a:srgbClr val="C00000"/>
                </a:solidFill>
              </a:rPr>
              <a:t>until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err="1" smtClean="0">
                <a:solidFill>
                  <a:srgbClr val="C00000"/>
                </a:solidFill>
              </a:rPr>
              <a:t>convergence</a:t>
            </a:r>
            <a:endParaRPr lang="it-IT" sz="1800" dirty="0">
              <a:solidFill>
                <a:srgbClr val="C00000"/>
              </a:solidFill>
            </a:endParaRPr>
          </a:p>
        </p:txBody>
      </p:sp>
      <p:sp>
        <p:nvSpPr>
          <p:cNvPr id="33" name="Shape 685"/>
          <p:cNvSpPr txBox="1"/>
          <p:nvPr/>
        </p:nvSpPr>
        <p:spPr>
          <a:xfrm>
            <a:off x="1829427" y="4633401"/>
            <a:ext cx="1651499" cy="462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34" name="Shape 686"/>
          <p:cNvSpPr txBox="1"/>
          <p:nvPr/>
        </p:nvSpPr>
        <p:spPr>
          <a:xfrm>
            <a:off x="5501955" y="4633384"/>
            <a:ext cx="1785299" cy="46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B5394"/>
                </a:solidFill>
              </a:rPr>
              <a:t>categories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4" t="16644" r="4151" b="11820"/>
          <a:stretch/>
        </p:blipFill>
        <p:spPr>
          <a:xfrm>
            <a:off x="557784" y="1224282"/>
            <a:ext cx="8046663" cy="3740911"/>
          </a:xfrm>
          <a:prstGeom prst="rect">
            <a:avLst/>
          </a:prstGeom>
        </p:spPr>
      </p:pic>
      <p:sp>
        <p:nvSpPr>
          <p:cNvPr id="773" name="Shape 7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80000"/>
                </a:solidFill>
              </a:rPr>
              <a:t>Page</a:t>
            </a:r>
            <a:r>
              <a:rPr lang="en-GB"/>
              <a:t> taxonomy </a:t>
            </a:r>
            <a:r>
              <a:rPr lang="en-GB" smtClean="0"/>
              <a:t>evaluation (cont’d)</a:t>
            </a:r>
            <a:endParaRPr lang="en-GB"/>
          </a:p>
        </p:txBody>
      </p:sp>
      <p:cxnSp>
        <p:nvCxnSpPr>
          <p:cNvPr id="775" name="Shape 775"/>
          <p:cNvCxnSpPr/>
          <p:nvPr/>
        </p:nvCxnSpPr>
        <p:spPr>
          <a:xfrm>
            <a:off x="4005675" y="1629225"/>
            <a:ext cx="1299299" cy="4376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76" name="Shape 776"/>
          <p:cNvCxnSpPr/>
          <p:nvPr/>
        </p:nvCxnSpPr>
        <p:spPr>
          <a:xfrm>
            <a:off x="3467150" y="2282250"/>
            <a:ext cx="603599" cy="11958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777" name="Shape 777"/>
          <p:cNvSpPr txBox="1"/>
          <p:nvPr/>
        </p:nvSpPr>
        <p:spPr>
          <a:xfrm>
            <a:off x="1178175" y="1063375"/>
            <a:ext cx="3884400" cy="152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>
                <a:solidFill>
                  <a:srgbClr val="980000"/>
                </a:solidFill>
              </a:rPr>
              <a:t>Sensible 3% increment in terms of recall and coverage,</a:t>
            </a:r>
            <a:br>
              <a:rPr lang="en-GB" sz="1800" b="1">
                <a:solidFill>
                  <a:srgbClr val="980000"/>
                </a:solidFill>
              </a:rPr>
            </a:br>
            <a:r>
              <a:rPr lang="en-GB" sz="1800" b="1">
                <a:solidFill>
                  <a:srgbClr val="980000"/>
                </a:solidFill>
              </a:rPr>
              <a:t>with unvaried precision</a:t>
            </a:r>
          </a:p>
        </p:txBody>
      </p:sp>
      <p:sp>
        <p:nvSpPr>
          <p:cNvPr id="778" name="Shape 778"/>
          <p:cNvSpPr/>
          <p:nvPr/>
        </p:nvSpPr>
        <p:spPr>
          <a:xfrm>
            <a:off x="5931175" y="2184650"/>
            <a:ext cx="82499" cy="308100"/>
          </a:xfrm>
          <a:prstGeom prst="upDownArrow">
            <a:avLst>
              <a:gd name="adj1" fmla="val 0"/>
              <a:gd name="adj2" fmla="val 42715"/>
            </a:avLst>
          </a:prstGeom>
          <a:solidFill>
            <a:schemeClr val="lt2"/>
          </a:solidFill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3901325" y="3722125"/>
            <a:ext cx="82499" cy="291000"/>
          </a:xfrm>
          <a:prstGeom prst="upDownArrow">
            <a:avLst>
              <a:gd name="adj1" fmla="val 0"/>
              <a:gd name="adj2" fmla="val 42715"/>
            </a:avLst>
          </a:prstGeom>
          <a:solidFill>
            <a:schemeClr val="lt2"/>
          </a:solidFill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Our goal</a:t>
            </a:r>
            <a:endParaRPr lang="en-GB"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000" y="1063375"/>
            <a:ext cx="8934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To </a:t>
            </a:r>
            <a:r>
              <a:rPr lang="en-GB" b="1" dirty="0"/>
              <a:t>automatically</a:t>
            </a:r>
            <a:r>
              <a:rPr lang="en-GB" dirty="0"/>
              <a:t> create a </a:t>
            </a:r>
            <a:r>
              <a:rPr lang="en-GB" b="1" dirty="0"/>
              <a:t>Wi</a:t>
            </a:r>
            <a:r>
              <a:rPr lang="en-GB" dirty="0"/>
              <a:t>kipedia </a:t>
            </a:r>
            <a:r>
              <a:rPr lang="en-GB" b="1" dirty="0" err="1"/>
              <a:t>Bi</a:t>
            </a:r>
            <a:r>
              <a:rPr lang="en-GB" dirty="0" err="1"/>
              <a:t>taxonomy</a:t>
            </a:r>
            <a:r>
              <a:rPr lang="en-GB" dirty="0"/>
              <a:t> </a:t>
            </a:r>
            <a:r>
              <a:rPr lang="en-GB" dirty="0" smtClean="0"/>
              <a:t>for </a:t>
            </a:r>
            <a:r>
              <a:rPr lang="en-GB" dirty="0"/>
              <a:t>Wikipedia </a:t>
            </a:r>
            <a:r>
              <a:rPr lang="en-GB" dirty="0">
                <a:solidFill>
                  <a:schemeClr val="accent6"/>
                </a:solidFill>
              </a:rPr>
              <a:t>pages</a:t>
            </a:r>
            <a:r>
              <a:rPr lang="en-GB" dirty="0"/>
              <a:t> and </a:t>
            </a:r>
            <a:r>
              <a:rPr lang="en-GB" dirty="0" smtClean="0">
                <a:solidFill>
                  <a:schemeClr val="accent6"/>
                </a:solidFill>
              </a:rPr>
              <a:t>categories </a:t>
            </a:r>
            <a:r>
              <a:rPr lang="en-GB" dirty="0" smtClean="0"/>
              <a:t>in </a:t>
            </a:r>
            <a:r>
              <a:rPr lang="en-GB" dirty="0"/>
              <a:t>a </a:t>
            </a:r>
            <a:r>
              <a:rPr lang="en-GB" dirty="0" smtClean="0"/>
              <a:t>simultaneous </a:t>
            </a:r>
            <a:r>
              <a:rPr lang="en-GB" dirty="0"/>
              <a:t>fashion.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" name="Shape 390"/>
          <p:cNvSpPr/>
          <p:nvPr/>
        </p:nvSpPr>
        <p:spPr>
          <a:xfrm>
            <a:off x="5482511" y="2567479"/>
            <a:ext cx="2041817" cy="2097414"/>
          </a:xfrm>
          <a:prstGeom prst="triangle">
            <a:avLst>
              <a:gd name="adj" fmla="val 50000"/>
            </a:avLst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391"/>
          <p:cNvSpPr/>
          <p:nvPr/>
        </p:nvSpPr>
        <p:spPr>
          <a:xfrm>
            <a:off x="2052031" y="2567479"/>
            <a:ext cx="2041817" cy="2097414"/>
          </a:xfrm>
          <a:prstGeom prst="triangle">
            <a:avLst>
              <a:gd name="adj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394"/>
          <p:cNvSpPr/>
          <p:nvPr/>
        </p:nvSpPr>
        <p:spPr>
          <a:xfrm>
            <a:off x="3756400" y="4223019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395"/>
          <p:cNvSpPr/>
          <p:nvPr/>
        </p:nvSpPr>
        <p:spPr>
          <a:xfrm>
            <a:off x="3470824" y="3367514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396"/>
          <p:cNvSpPr txBox="1"/>
          <p:nvPr/>
        </p:nvSpPr>
        <p:spPr>
          <a:xfrm>
            <a:off x="2315409" y="4690503"/>
            <a:ext cx="1515055" cy="401527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15" name="Shape 397"/>
          <p:cNvSpPr txBox="1"/>
          <p:nvPr/>
        </p:nvSpPr>
        <p:spPr>
          <a:xfrm>
            <a:off x="5684520" y="4690488"/>
            <a:ext cx="1768111" cy="40152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B5394"/>
                </a:solidFill>
              </a:rPr>
              <a:t>categories</a:t>
            </a:r>
          </a:p>
        </p:txBody>
      </p:sp>
      <p:sp>
        <p:nvSpPr>
          <p:cNvPr id="16" name="Shape 398"/>
          <p:cNvSpPr/>
          <p:nvPr/>
        </p:nvSpPr>
        <p:spPr>
          <a:xfrm>
            <a:off x="3649129" y="3689176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399"/>
          <p:cNvSpPr/>
          <p:nvPr/>
        </p:nvSpPr>
        <p:spPr>
          <a:xfrm>
            <a:off x="3902558" y="3928801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400"/>
          <p:cNvSpPr/>
          <p:nvPr/>
        </p:nvSpPr>
        <p:spPr>
          <a:xfrm>
            <a:off x="3413870" y="4473676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401"/>
          <p:cNvSpPr/>
          <p:nvPr/>
        </p:nvSpPr>
        <p:spPr>
          <a:xfrm>
            <a:off x="2568862" y="4208717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402"/>
          <p:cNvSpPr/>
          <p:nvPr/>
        </p:nvSpPr>
        <p:spPr>
          <a:xfrm>
            <a:off x="2345408" y="3928801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403"/>
          <p:cNvSpPr/>
          <p:nvPr/>
        </p:nvSpPr>
        <p:spPr>
          <a:xfrm>
            <a:off x="2945885" y="4411156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404"/>
          <p:cNvSpPr/>
          <p:nvPr/>
        </p:nvSpPr>
        <p:spPr>
          <a:xfrm>
            <a:off x="2248710" y="3389370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405"/>
          <p:cNvSpPr/>
          <p:nvPr/>
        </p:nvSpPr>
        <p:spPr>
          <a:xfrm>
            <a:off x="2798717" y="3689176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406"/>
          <p:cNvSpPr/>
          <p:nvPr/>
        </p:nvSpPr>
        <p:spPr>
          <a:xfrm>
            <a:off x="2945885" y="3966537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407"/>
          <p:cNvSpPr/>
          <p:nvPr/>
        </p:nvSpPr>
        <p:spPr>
          <a:xfrm>
            <a:off x="3199312" y="4206162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408"/>
          <p:cNvSpPr/>
          <p:nvPr/>
        </p:nvSpPr>
        <p:spPr>
          <a:xfrm>
            <a:off x="3021672" y="3449551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409"/>
          <p:cNvSpPr/>
          <p:nvPr/>
        </p:nvSpPr>
        <p:spPr>
          <a:xfrm>
            <a:off x="3413870" y="3928801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410"/>
          <p:cNvSpPr/>
          <p:nvPr/>
        </p:nvSpPr>
        <p:spPr>
          <a:xfrm>
            <a:off x="3413870" y="3070774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411"/>
          <p:cNvSpPr/>
          <p:nvPr/>
        </p:nvSpPr>
        <p:spPr>
          <a:xfrm>
            <a:off x="2643984" y="3101434"/>
            <a:ext cx="147240" cy="139220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0" name="Shape 412"/>
          <p:cNvCxnSpPr>
            <a:stCxn id="22" idx="7"/>
            <a:endCxn id="29" idx="3"/>
          </p:cNvCxnSpPr>
          <p:nvPr/>
        </p:nvCxnSpPr>
        <p:spPr>
          <a:xfrm rot="10800000" flipH="1">
            <a:off x="2374387" y="3220267"/>
            <a:ext cx="291160" cy="18949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1" name="Shape 413"/>
          <p:cNvCxnSpPr>
            <a:stCxn id="20" idx="0"/>
            <a:endCxn id="22" idx="4"/>
          </p:cNvCxnSpPr>
          <p:nvPr/>
        </p:nvCxnSpPr>
        <p:spPr>
          <a:xfrm rot="10800000">
            <a:off x="2322330" y="3528590"/>
            <a:ext cx="96698" cy="40021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32" name="Shape 414"/>
          <p:cNvCxnSpPr>
            <a:stCxn id="26" idx="0"/>
            <a:endCxn id="29" idx="5"/>
          </p:cNvCxnSpPr>
          <p:nvPr/>
        </p:nvCxnSpPr>
        <p:spPr>
          <a:xfrm rot="10800000">
            <a:off x="2769660" y="3220267"/>
            <a:ext cx="325631" cy="22928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1" name="Shape 415"/>
          <p:cNvCxnSpPr>
            <a:stCxn id="23" idx="7"/>
            <a:endCxn id="26" idx="4"/>
          </p:cNvCxnSpPr>
          <p:nvPr/>
        </p:nvCxnSpPr>
        <p:spPr>
          <a:xfrm rot="10800000" flipH="1">
            <a:off x="2924394" y="3588772"/>
            <a:ext cx="170897" cy="12079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2" name="Shape 416"/>
          <p:cNvCxnSpPr>
            <a:stCxn id="13" idx="0"/>
            <a:endCxn id="28" idx="4"/>
          </p:cNvCxnSpPr>
          <p:nvPr/>
        </p:nvCxnSpPr>
        <p:spPr>
          <a:xfrm rot="10800000">
            <a:off x="3487489" y="3209994"/>
            <a:ext cx="56954" cy="15751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3" name="Shape 417"/>
          <p:cNvCxnSpPr>
            <a:stCxn id="27" idx="7"/>
            <a:endCxn id="16" idx="3"/>
          </p:cNvCxnSpPr>
          <p:nvPr/>
        </p:nvCxnSpPr>
        <p:spPr>
          <a:xfrm rot="10800000" flipH="1">
            <a:off x="3539546" y="3808008"/>
            <a:ext cx="131145" cy="14118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4" name="Shape 418"/>
          <p:cNvCxnSpPr>
            <a:stCxn id="16" idx="0"/>
            <a:endCxn id="13" idx="5"/>
          </p:cNvCxnSpPr>
          <p:nvPr/>
        </p:nvCxnSpPr>
        <p:spPr>
          <a:xfrm rot="10800000">
            <a:off x="3596501" y="3486346"/>
            <a:ext cx="126247" cy="20282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5" name="Shape 419"/>
          <p:cNvCxnSpPr>
            <a:stCxn id="24" idx="0"/>
            <a:endCxn id="23" idx="5"/>
          </p:cNvCxnSpPr>
          <p:nvPr/>
        </p:nvCxnSpPr>
        <p:spPr>
          <a:xfrm rot="10800000">
            <a:off x="2924394" y="3808008"/>
            <a:ext cx="95110" cy="15852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6" name="Shape 420"/>
          <p:cNvCxnSpPr>
            <a:stCxn id="12" idx="1"/>
            <a:endCxn id="27" idx="5"/>
          </p:cNvCxnSpPr>
          <p:nvPr/>
        </p:nvCxnSpPr>
        <p:spPr>
          <a:xfrm rot="10800000">
            <a:off x="3539546" y="4047633"/>
            <a:ext cx="238416" cy="19577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7" name="Shape 421"/>
          <p:cNvCxnSpPr>
            <a:stCxn id="25" idx="7"/>
            <a:endCxn id="27" idx="3"/>
          </p:cNvCxnSpPr>
          <p:nvPr/>
        </p:nvCxnSpPr>
        <p:spPr>
          <a:xfrm rot="10800000" flipH="1">
            <a:off x="3324990" y="4047633"/>
            <a:ext cx="110443" cy="17891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48" name="Shape 422"/>
          <p:cNvCxnSpPr>
            <a:stCxn id="25" idx="5"/>
            <a:endCxn id="18" idx="1"/>
          </p:cNvCxnSpPr>
          <p:nvPr/>
        </p:nvCxnSpPr>
        <p:spPr>
          <a:xfrm>
            <a:off x="3324990" y="4324994"/>
            <a:ext cx="110443" cy="16907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49" name="Shape 423"/>
          <p:cNvCxnSpPr>
            <a:stCxn id="19" idx="7"/>
            <a:endCxn id="23" idx="4"/>
          </p:cNvCxnSpPr>
          <p:nvPr/>
        </p:nvCxnSpPr>
        <p:spPr>
          <a:xfrm rot="10800000" flipH="1">
            <a:off x="2694539" y="3828397"/>
            <a:ext cx="177798" cy="40070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0" name="Shape 424"/>
          <p:cNvCxnSpPr>
            <a:stCxn id="24" idx="4"/>
            <a:endCxn id="21" idx="0"/>
          </p:cNvCxnSpPr>
          <p:nvPr/>
        </p:nvCxnSpPr>
        <p:spPr>
          <a:xfrm>
            <a:off x="3019505" y="4105758"/>
            <a:ext cx="0" cy="305398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51" name="Shape 425"/>
          <p:cNvCxnSpPr>
            <a:stCxn id="29" idx="6"/>
            <a:endCxn id="28" idx="2"/>
          </p:cNvCxnSpPr>
          <p:nvPr/>
        </p:nvCxnSpPr>
        <p:spPr>
          <a:xfrm rot="10800000" flipH="1">
            <a:off x="2791223" y="3140384"/>
            <a:ext cx="622645" cy="3066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52" name="Shape 426"/>
          <p:cNvCxnSpPr>
            <a:stCxn id="28" idx="6"/>
            <a:endCxn id="17" idx="0"/>
          </p:cNvCxnSpPr>
          <p:nvPr/>
        </p:nvCxnSpPr>
        <p:spPr>
          <a:xfrm>
            <a:off x="3561109" y="3140384"/>
            <a:ext cx="415068" cy="78841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53" name="Shape 427"/>
          <p:cNvSpPr/>
          <p:nvPr/>
        </p:nvSpPr>
        <p:spPr>
          <a:xfrm>
            <a:off x="5893556" y="3327284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428"/>
          <p:cNvSpPr/>
          <p:nvPr/>
        </p:nvSpPr>
        <p:spPr>
          <a:xfrm>
            <a:off x="6420574" y="3283298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429"/>
          <p:cNvSpPr/>
          <p:nvPr/>
        </p:nvSpPr>
        <p:spPr>
          <a:xfrm>
            <a:off x="5893556" y="3696901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430"/>
          <p:cNvSpPr/>
          <p:nvPr/>
        </p:nvSpPr>
        <p:spPr>
          <a:xfrm>
            <a:off x="6377588" y="3808047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431"/>
          <p:cNvSpPr/>
          <p:nvPr/>
        </p:nvSpPr>
        <p:spPr>
          <a:xfrm>
            <a:off x="6832228" y="3517203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432"/>
          <p:cNvSpPr/>
          <p:nvPr/>
        </p:nvSpPr>
        <p:spPr>
          <a:xfrm>
            <a:off x="6641325" y="4159602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433"/>
          <p:cNvSpPr/>
          <p:nvPr/>
        </p:nvSpPr>
        <p:spPr>
          <a:xfrm>
            <a:off x="7261425" y="4147712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434"/>
          <p:cNvSpPr/>
          <p:nvPr/>
        </p:nvSpPr>
        <p:spPr>
          <a:xfrm>
            <a:off x="5986679" y="4362140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435"/>
          <p:cNvSpPr/>
          <p:nvPr/>
        </p:nvSpPr>
        <p:spPr>
          <a:xfrm>
            <a:off x="6849730" y="4503179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436"/>
          <p:cNvSpPr/>
          <p:nvPr/>
        </p:nvSpPr>
        <p:spPr>
          <a:xfrm>
            <a:off x="5620257" y="4066520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437"/>
          <p:cNvSpPr/>
          <p:nvPr/>
        </p:nvSpPr>
        <p:spPr>
          <a:xfrm>
            <a:off x="6998893" y="3886468"/>
            <a:ext cx="149166" cy="141042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64" name="Shape 438"/>
          <p:cNvCxnSpPr>
            <a:stCxn id="62" idx="0"/>
            <a:endCxn id="55" idx="2"/>
          </p:cNvCxnSpPr>
          <p:nvPr/>
        </p:nvCxnSpPr>
        <p:spPr>
          <a:xfrm rot="10800000" flipH="1">
            <a:off x="5694840" y="3837943"/>
            <a:ext cx="273299" cy="22857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5" name="Shape 439"/>
          <p:cNvCxnSpPr>
            <a:endCxn id="56" idx="2"/>
          </p:cNvCxnSpPr>
          <p:nvPr/>
        </p:nvCxnSpPr>
        <p:spPr>
          <a:xfrm rot="10800000" flipH="1">
            <a:off x="6067146" y="3949089"/>
            <a:ext cx="385024" cy="406211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6" name="Shape 440"/>
          <p:cNvCxnSpPr>
            <a:stCxn id="61" idx="0"/>
            <a:endCxn id="58" idx="2"/>
          </p:cNvCxnSpPr>
          <p:nvPr/>
        </p:nvCxnSpPr>
        <p:spPr>
          <a:xfrm rot="10800000">
            <a:off x="6715908" y="4300645"/>
            <a:ext cx="208404" cy="20253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7" name="Shape 441"/>
          <p:cNvCxnSpPr>
            <a:stCxn id="59" idx="0"/>
            <a:endCxn id="63" idx="3"/>
          </p:cNvCxnSpPr>
          <p:nvPr/>
        </p:nvCxnSpPr>
        <p:spPr>
          <a:xfrm rot="10800000">
            <a:off x="7148059" y="3956989"/>
            <a:ext cx="187948" cy="19072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8" name="Shape 442"/>
          <p:cNvCxnSpPr>
            <a:stCxn id="58" idx="0"/>
            <a:endCxn id="63" idx="1"/>
          </p:cNvCxnSpPr>
          <p:nvPr/>
        </p:nvCxnSpPr>
        <p:spPr>
          <a:xfrm rot="10800000" flipH="1">
            <a:off x="6715908" y="3956989"/>
            <a:ext cx="282984" cy="20261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69" name="Shape 443"/>
          <p:cNvCxnSpPr>
            <a:stCxn id="56" idx="0"/>
            <a:endCxn id="54" idx="2"/>
          </p:cNvCxnSpPr>
          <p:nvPr/>
        </p:nvCxnSpPr>
        <p:spPr>
          <a:xfrm rot="10800000" flipH="1">
            <a:off x="6452171" y="3424340"/>
            <a:ext cx="42986" cy="38370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0" name="Shape 444"/>
          <p:cNvCxnSpPr>
            <a:stCxn id="63" idx="0"/>
            <a:endCxn id="57" idx="2"/>
          </p:cNvCxnSpPr>
          <p:nvPr/>
        </p:nvCxnSpPr>
        <p:spPr>
          <a:xfrm rot="10800000">
            <a:off x="6906811" y="3658245"/>
            <a:ext cx="166665" cy="22822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1" name="Shape 445"/>
          <p:cNvCxnSpPr>
            <a:stCxn id="55" idx="0"/>
            <a:endCxn id="53" idx="2"/>
          </p:cNvCxnSpPr>
          <p:nvPr/>
        </p:nvCxnSpPr>
        <p:spPr>
          <a:xfrm rot="10800000">
            <a:off x="5968139" y="3468326"/>
            <a:ext cx="0" cy="22857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2" name="Shape 446"/>
          <p:cNvCxnSpPr>
            <a:stCxn id="53" idx="3"/>
            <a:endCxn id="54" idx="1"/>
          </p:cNvCxnSpPr>
          <p:nvPr/>
        </p:nvCxnSpPr>
        <p:spPr>
          <a:xfrm rot="10800000" flipH="1">
            <a:off x="6042722" y="3353819"/>
            <a:ext cx="377851" cy="43986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73" name="Shape 447"/>
          <p:cNvCxnSpPr>
            <a:stCxn id="54" idx="3"/>
            <a:endCxn id="57" idx="0"/>
          </p:cNvCxnSpPr>
          <p:nvPr/>
        </p:nvCxnSpPr>
        <p:spPr>
          <a:xfrm>
            <a:off x="6569740" y="3353819"/>
            <a:ext cx="337070" cy="16338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85" name="Connettore 2 84"/>
          <p:cNvCxnSpPr/>
          <p:nvPr/>
        </p:nvCxnSpPr>
        <p:spPr>
          <a:xfrm flipH="1">
            <a:off x="4139952" y="3723878"/>
            <a:ext cx="144016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2 91"/>
          <p:cNvCxnSpPr/>
          <p:nvPr/>
        </p:nvCxnSpPr>
        <p:spPr>
          <a:xfrm flipH="1">
            <a:off x="4139952" y="3363838"/>
            <a:ext cx="144016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8643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solidFill>
                  <a:srgbClr val="C00000"/>
                </a:solidFill>
              </a:rPr>
              <a:t>Category</a:t>
            </a:r>
            <a:r>
              <a:rPr lang="en-GB" dirty="0"/>
              <a:t> </a:t>
            </a:r>
            <a:r>
              <a:rPr lang="en-GB" dirty="0" smtClean="0"/>
              <a:t>taxonomy evaluation</a:t>
            </a:r>
            <a:endParaRPr lang="en-GB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82"/>
            <a:ext cx="4571943" cy="35878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0" t="6852" r="15759"/>
          <a:stretch/>
        </p:blipFill>
        <p:spPr>
          <a:xfrm>
            <a:off x="4571943" y="1307605"/>
            <a:ext cx="4464242" cy="333410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07504" y="1036682"/>
            <a:ext cx="4464439" cy="37673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story so far</a:t>
            </a:r>
            <a:endParaRPr lang="en-US" dirty="0"/>
          </a:p>
        </p:txBody>
      </p:sp>
      <p:cxnSp>
        <p:nvCxnSpPr>
          <p:cNvPr id="83" name="Connettore 2 82"/>
          <p:cNvCxnSpPr/>
          <p:nvPr/>
        </p:nvCxnSpPr>
        <p:spPr>
          <a:xfrm>
            <a:off x="3890671" y="2876629"/>
            <a:ext cx="1185385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4" name="Shape 6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66114" y="1638707"/>
            <a:ext cx="834497" cy="946360"/>
          </a:xfrm>
          <a:prstGeom prst="rect">
            <a:avLst/>
          </a:prstGeom>
        </p:spPr>
      </p:pic>
      <p:sp>
        <p:nvSpPr>
          <p:cNvPr id="255" name="Shape 670"/>
          <p:cNvSpPr txBox="1"/>
          <p:nvPr/>
        </p:nvSpPr>
        <p:spPr>
          <a:xfrm>
            <a:off x="4251858" y="1931325"/>
            <a:ext cx="237676" cy="3611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4000" dirty="0">
                <a:solidFill>
                  <a:schemeClr val="dk1"/>
                </a:solidFill>
              </a:rPr>
              <a:t>2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79512" y="2106409"/>
            <a:ext cx="1502371" cy="1543280"/>
            <a:chOff x="2052031" y="2567479"/>
            <a:chExt cx="2041817" cy="2097414"/>
          </a:xfrm>
        </p:grpSpPr>
        <p:sp>
          <p:nvSpPr>
            <p:cNvPr id="222" name="Shape 391"/>
            <p:cNvSpPr/>
            <p:nvPr/>
          </p:nvSpPr>
          <p:spPr>
            <a:xfrm>
              <a:off x="2052031" y="2567479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394"/>
            <p:cNvSpPr/>
            <p:nvPr/>
          </p:nvSpPr>
          <p:spPr>
            <a:xfrm>
              <a:off x="3756400" y="4223019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395"/>
            <p:cNvSpPr/>
            <p:nvPr/>
          </p:nvSpPr>
          <p:spPr>
            <a:xfrm>
              <a:off x="3470824" y="336751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398"/>
            <p:cNvSpPr/>
            <p:nvPr/>
          </p:nvSpPr>
          <p:spPr>
            <a:xfrm>
              <a:off x="3649129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399"/>
            <p:cNvSpPr/>
            <p:nvPr/>
          </p:nvSpPr>
          <p:spPr>
            <a:xfrm>
              <a:off x="390255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400"/>
            <p:cNvSpPr/>
            <p:nvPr/>
          </p:nvSpPr>
          <p:spPr>
            <a:xfrm>
              <a:off x="3413870" y="44736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401"/>
            <p:cNvSpPr/>
            <p:nvPr/>
          </p:nvSpPr>
          <p:spPr>
            <a:xfrm>
              <a:off x="2568862" y="420871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402"/>
            <p:cNvSpPr/>
            <p:nvPr/>
          </p:nvSpPr>
          <p:spPr>
            <a:xfrm>
              <a:off x="234540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403"/>
            <p:cNvSpPr/>
            <p:nvPr/>
          </p:nvSpPr>
          <p:spPr>
            <a:xfrm>
              <a:off x="2945885" y="441115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404"/>
            <p:cNvSpPr/>
            <p:nvPr/>
          </p:nvSpPr>
          <p:spPr>
            <a:xfrm>
              <a:off x="2248710" y="3389370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405"/>
            <p:cNvSpPr/>
            <p:nvPr/>
          </p:nvSpPr>
          <p:spPr>
            <a:xfrm>
              <a:off x="2798717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406"/>
            <p:cNvSpPr/>
            <p:nvPr/>
          </p:nvSpPr>
          <p:spPr>
            <a:xfrm>
              <a:off x="2945885" y="396653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1" name="Shape 407"/>
            <p:cNvSpPr/>
            <p:nvPr/>
          </p:nvSpPr>
          <p:spPr>
            <a:xfrm>
              <a:off x="3199312" y="4206162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408"/>
            <p:cNvSpPr/>
            <p:nvPr/>
          </p:nvSpPr>
          <p:spPr>
            <a:xfrm>
              <a:off x="3021672" y="344955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3" name="Shape 409"/>
            <p:cNvSpPr/>
            <p:nvPr/>
          </p:nvSpPr>
          <p:spPr>
            <a:xfrm>
              <a:off x="3413870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410"/>
            <p:cNvSpPr/>
            <p:nvPr/>
          </p:nvSpPr>
          <p:spPr>
            <a:xfrm>
              <a:off x="3413870" y="307077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5" name="Shape 411"/>
            <p:cNvSpPr/>
            <p:nvPr/>
          </p:nvSpPr>
          <p:spPr>
            <a:xfrm>
              <a:off x="2643984" y="310143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96" name="Shape 412"/>
            <p:cNvCxnSpPr>
              <a:stCxn id="231" idx="7"/>
              <a:endCxn id="295" idx="3"/>
            </p:cNvCxnSpPr>
            <p:nvPr/>
          </p:nvCxnSpPr>
          <p:spPr>
            <a:xfrm rot="10800000" flipH="1">
              <a:off x="2374387" y="3220267"/>
              <a:ext cx="291160" cy="18949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97" name="Shape 413"/>
            <p:cNvCxnSpPr>
              <a:stCxn id="229" idx="0"/>
              <a:endCxn id="231" idx="4"/>
            </p:cNvCxnSpPr>
            <p:nvPr/>
          </p:nvCxnSpPr>
          <p:spPr>
            <a:xfrm rot="10800000">
              <a:off x="2322330" y="3528590"/>
              <a:ext cx="96698" cy="40021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98" name="Shape 414"/>
            <p:cNvCxnSpPr>
              <a:stCxn id="292" idx="0"/>
              <a:endCxn id="295" idx="5"/>
            </p:cNvCxnSpPr>
            <p:nvPr/>
          </p:nvCxnSpPr>
          <p:spPr>
            <a:xfrm rot="10800000">
              <a:off x="2769660" y="3220267"/>
              <a:ext cx="325631" cy="2292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299" name="Shape 415"/>
            <p:cNvCxnSpPr>
              <a:stCxn id="289" idx="7"/>
              <a:endCxn id="292" idx="4"/>
            </p:cNvCxnSpPr>
            <p:nvPr/>
          </p:nvCxnSpPr>
          <p:spPr>
            <a:xfrm rot="10800000" flipH="1">
              <a:off x="2924394" y="3588772"/>
              <a:ext cx="170897" cy="12079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00" name="Shape 416"/>
            <p:cNvCxnSpPr>
              <a:stCxn id="224" idx="0"/>
              <a:endCxn id="294" idx="4"/>
            </p:cNvCxnSpPr>
            <p:nvPr/>
          </p:nvCxnSpPr>
          <p:spPr>
            <a:xfrm rot="10800000">
              <a:off x="3487489" y="3209994"/>
              <a:ext cx="56954" cy="15751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01" name="Shape 417"/>
            <p:cNvCxnSpPr>
              <a:stCxn id="293" idx="7"/>
              <a:endCxn id="225" idx="3"/>
            </p:cNvCxnSpPr>
            <p:nvPr/>
          </p:nvCxnSpPr>
          <p:spPr>
            <a:xfrm rot="10800000" flipH="1">
              <a:off x="3539546" y="3808008"/>
              <a:ext cx="131145" cy="14118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02" name="Shape 418"/>
            <p:cNvCxnSpPr>
              <a:stCxn id="225" idx="0"/>
              <a:endCxn id="224" idx="5"/>
            </p:cNvCxnSpPr>
            <p:nvPr/>
          </p:nvCxnSpPr>
          <p:spPr>
            <a:xfrm rot="10800000">
              <a:off x="3596501" y="3486346"/>
              <a:ext cx="126247" cy="20282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03" name="Shape 419"/>
            <p:cNvCxnSpPr>
              <a:stCxn id="290" idx="0"/>
              <a:endCxn id="289" idx="5"/>
            </p:cNvCxnSpPr>
            <p:nvPr/>
          </p:nvCxnSpPr>
          <p:spPr>
            <a:xfrm rot="10800000">
              <a:off x="2924394" y="3808008"/>
              <a:ext cx="95110" cy="15852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04" name="Shape 420"/>
            <p:cNvCxnSpPr>
              <a:stCxn id="223" idx="1"/>
              <a:endCxn id="293" idx="5"/>
            </p:cNvCxnSpPr>
            <p:nvPr/>
          </p:nvCxnSpPr>
          <p:spPr>
            <a:xfrm rot="10800000">
              <a:off x="3539546" y="4047633"/>
              <a:ext cx="238416" cy="19577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05" name="Shape 421"/>
            <p:cNvCxnSpPr>
              <a:stCxn id="291" idx="7"/>
              <a:endCxn id="293" idx="3"/>
            </p:cNvCxnSpPr>
            <p:nvPr/>
          </p:nvCxnSpPr>
          <p:spPr>
            <a:xfrm rot="10800000" flipH="1">
              <a:off x="3324990" y="4047633"/>
              <a:ext cx="110443" cy="17891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06" name="Shape 422"/>
            <p:cNvCxnSpPr>
              <a:stCxn id="291" idx="5"/>
              <a:endCxn id="227" idx="1"/>
            </p:cNvCxnSpPr>
            <p:nvPr/>
          </p:nvCxnSpPr>
          <p:spPr>
            <a:xfrm>
              <a:off x="3324990" y="4324994"/>
              <a:ext cx="110443" cy="16907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307" name="Shape 423"/>
            <p:cNvCxnSpPr>
              <a:stCxn id="228" idx="7"/>
              <a:endCxn id="289" idx="4"/>
            </p:cNvCxnSpPr>
            <p:nvPr/>
          </p:nvCxnSpPr>
          <p:spPr>
            <a:xfrm rot="10800000" flipH="1">
              <a:off x="2694539" y="3828397"/>
              <a:ext cx="177798" cy="40070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08" name="Shape 424"/>
            <p:cNvCxnSpPr>
              <a:stCxn id="290" idx="4"/>
              <a:endCxn id="230" idx="0"/>
            </p:cNvCxnSpPr>
            <p:nvPr/>
          </p:nvCxnSpPr>
          <p:spPr>
            <a:xfrm>
              <a:off x="3019505" y="4105758"/>
              <a:ext cx="0" cy="30539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309" name="Shape 425"/>
            <p:cNvCxnSpPr>
              <a:stCxn id="295" idx="6"/>
              <a:endCxn id="294" idx="2"/>
            </p:cNvCxnSpPr>
            <p:nvPr/>
          </p:nvCxnSpPr>
          <p:spPr>
            <a:xfrm rot="10800000" flipH="1">
              <a:off x="2791223" y="3140384"/>
              <a:ext cx="622645" cy="3066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10" name="Shape 426"/>
            <p:cNvCxnSpPr>
              <a:stCxn id="294" idx="6"/>
              <a:endCxn id="226" idx="0"/>
            </p:cNvCxnSpPr>
            <p:nvPr/>
          </p:nvCxnSpPr>
          <p:spPr>
            <a:xfrm>
              <a:off x="3561109" y="3140384"/>
              <a:ext cx="415068" cy="7884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  <p:grpSp>
        <p:nvGrpSpPr>
          <p:cNvPr id="311" name="Gruppo 310"/>
          <p:cNvGrpSpPr/>
          <p:nvPr/>
        </p:nvGrpSpPr>
        <p:grpSpPr>
          <a:xfrm>
            <a:off x="5350205" y="1999150"/>
            <a:ext cx="1502371" cy="1543280"/>
            <a:chOff x="2052031" y="2567479"/>
            <a:chExt cx="2041817" cy="2097414"/>
          </a:xfrm>
        </p:grpSpPr>
        <p:sp>
          <p:nvSpPr>
            <p:cNvPr id="312" name="Shape 391"/>
            <p:cNvSpPr/>
            <p:nvPr/>
          </p:nvSpPr>
          <p:spPr>
            <a:xfrm>
              <a:off x="2052031" y="2567479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94"/>
            <p:cNvSpPr/>
            <p:nvPr/>
          </p:nvSpPr>
          <p:spPr>
            <a:xfrm>
              <a:off x="3756400" y="4223019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95"/>
            <p:cNvSpPr/>
            <p:nvPr/>
          </p:nvSpPr>
          <p:spPr>
            <a:xfrm>
              <a:off x="3470824" y="336751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98"/>
            <p:cNvSpPr/>
            <p:nvPr/>
          </p:nvSpPr>
          <p:spPr>
            <a:xfrm>
              <a:off x="3649129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99"/>
            <p:cNvSpPr/>
            <p:nvPr/>
          </p:nvSpPr>
          <p:spPr>
            <a:xfrm>
              <a:off x="390255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400"/>
            <p:cNvSpPr/>
            <p:nvPr/>
          </p:nvSpPr>
          <p:spPr>
            <a:xfrm>
              <a:off x="3413870" y="44736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401"/>
            <p:cNvSpPr/>
            <p:nvPr/>
          </p:nvSpPr>
          <p:spPr>
            <a:xfrm>
              <a:off x="2568862" y="420871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402"/>
            <p:cNvSpPr/>
            <p:nvPr/>
          </p:nvSpPr>
          <p:spPr>
            <a:xfrm>
              <a:off x="234540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403"/>
            <p:cNvSpPr/>
            <p:nvPr/>
          </p:nvSpPr>
          <p:spPr>
            <a:xfrm>
              <a:off x="2945885" y="441115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404"/>
            <p:cNvSpPr/>
            <p:nvPr/>
          </p:nvSpPr>
          <p:spPr>
            <a:xfrm>
              <a:off x="2248710" y="3389370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405"/>
            <p:cNvSpPr/>
            <p:nvPr/>
          </p:nvSpPr>
          <p:spPr>
            <a:xfrm>
              <a:off x="2798717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3" name="Shape 406"/>
            <p:cNvSpPr/>
            <p:nvPr/>
          </p:nvSpPr>
          <p:spPr>
            <a:xfrm>
              <a:off x="2945885" y="396653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407"/>
            <p:cNvSpPr/>
            <p:nvPr/>
          </p:nvSpPr>
          <p:spPr>
            <a:xfrm>
              <a:off x="3199312" y="4206162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408"/>
            <p:cNvSpPr/>
            <p:nvPr/>
          </p:nvSpPr>
          <p:spPr>
            <a:xfrm>
              <a:off x="3021672" y="344955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6" name="Shape 409"/>
            <p:cNvSpPr/>
            <p:nvPr/>
          </p:nvSpPr>
          <p:spPr>
            <a:xfrm>
              <a:off x="3413870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410"/>
            <p:cNvSpPr/>
            <p:nvPr/>
          </p:nvSpPr>
          <p:spPr>
            <a:xfrm>
              <a:off x="3413870" y="307077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411"/>
            <p:cNvSpPr/>
            <p:nvPr/>
          </p:nvSpPr>
          <p:spPr>
            <a:xfrm>
              <a:off x="2643984" y="310143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329" name="Shape 412"/>
            <p:cNvCxnSpPr>
              <a:stCxn id="321" idx="7"/>
              <a:endCxn id="328" idx="3"/>
            </p:cNvCxnSpPr>
            <p:nvPr/>
          </p:nvCxnSpPr>
          <p:spPr>
            <a:xfrm rot="10800000" flipH="1">
              <a:off x="2374387" y="3220267"/>
              <a:ext cx="291160" cy="18949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0" name="Shape 413"/>
            <p:cNvCxnSpPr>
              <a:stCxn id="319" idx="0"/>
              <a:endCxn id="321" idx="4"/>
            </p:cNvCxnSpPr>
            <p:nvPr/>
          </p:nvCxnSpPr>
          <p:spPr>
            <a:xfrm rot="10800000">
              <a:off x="2322330" y="3528590"/>
              <a:ext cx="96698" cy="40021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1" name="Shape 414"/>
            <p:cNvCxnSpPr>
              <a:stCxn id="325" idx="0"/>
              <a:endCxn id="328" idx="5"/>
            </p:cNvCxnSpPr>
            <p:nvPr/>
          </p:nvCxnSpPr>
          <p:spPr>
            <a:xfrm rot="10800000">
              <a:off x="2769660" y="3220267"/>
              <a:ext cx="325631" cy="2292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2" name="Shape 415"/>
            <p:cNvCxnSpPr>
              <a:stCxn id="322" idx="7"/>
              <a:endCxn id="325" idx="4"/>
            </p:cNvCxnSpPr>
            <p:nvPr/>
          </p:nvCxnSpPr>
          <p:spPr>
            <a:xfrm rot="10800000" flipH="1">
              <a:off x="2924394" y="3588772"/>
              <a:ext cx="170897" cy="12079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3" name="Shape 416"/>
            <p:cNvCxnSpPr>
              <a:stCxn id="314" idx="0"/>
              <a:endCxn id="327" idx="4"/>
            </p:cNvCxnSpPr>
            <p:nvPr/>
          </p:nvCxnSpPr>
          <p:spPr>
            <a:xfrm rot="10800000">
              <a:off x="3487489" y="3209994"/>
              <a:ext cx="56954" cy="15751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4" name="Shape 417"/>
            <p:cNvCxnSpPr>
              <a:stCxn id="326" idx="7"/>
              <a:endCxn id="315" idx="3"/>
            </p:cNvCxnSpPr>
            <p:nvPr/>
          </p:nvCxnSpPr>
          <p:spPr>
            <a:xfrm rot="10800000" flipH="1">
              <a:off x="3539546" y="3808008"/>
              <a:ext cx="131145" cy="14118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5" name="Shape 418"/>
            <p:cNvCxnSpPr>
              <a:stCxn id="315" idx="0"/>
              <a:endCxn id="314" idx="5"/>
            </p:cNvCxnSpPr>
            <p:nvPr/>
          </p:nvCxnSpPr>
          <p:spPr>
            <a:xfrm rot="10800000">
              <a:off x="3596501" y="3486346"/>
              <a:ext cx="126247" cy="20282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6" name="Shape 419"/>
            <p:cNvCxnSpPr>
              <a:stCxn id="323" idx="0"/>
              <a:endCxn id="322" idx="5"/>
            </p:cNvCxnSpPr>
            <p:nvPr/>
          </p:nvCxnSpPr>
          <p:spPr>
            <a:xfrm rot="10800000">
              <a:off x="2924394" y="3808008"/>
              <a:ext cx="95110" cy="15852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7" name="Shape 420"/>
            <p:cNvCxnSpPr>
              <a:stCxn id="313" idx="1"/>
              <a:endCxn id="326" idx="5"/>
            </p:cNvCxnSpPr>
            <p:nvPr/>
          </p:nvCxnSpPr>
          <p:spPr>
            <a:xfrm rot="10800000">
              <a:off x="3539546" y="4047633"/>
              <a:ext cx="238416" cy="19577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8" name="Shape 421"/>
            <p:cNvCxnSpPr>
              <a:stCxn id="324" idx="7"/>
              <a:endCxn id="326" idx="3"/>
            </p:cNvCxnSpPr>
            <p:nvPr/>
          </p:nvCxnSpPr>
          <p:spPr>
            <a:xfrm rot="10800000" flipH="1">
              <a:off x="3324990" y="4047633"/>
              <a:ext cx="110443" cy="17891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39" name="Shape 422"/>
            <p:cNvCxnSpPr>
              <a:stCxn id="324" idx="5"/>
              <a:endCxn id="317" idx="1"/>
            </p:cNvCxnSpPr>
            <p:nvPr/>
          </p:nvCxnSpPr>
          <p:spPr>
            <a:xfrm>
              <a:off x="3324990" y="4324994"/>
              <a:ext cx="110443" cy="16907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340" name="Shape 423"/>
            <p:cNvCxnSpPr>
              <a:stCxn id="318" idx="7"/>
              <a:endCxn id="322" idx="4"/>
            </p:cNvCxnSpPr>
            <p:nvPr/>
          </p:nvCxnSpPr>
          <p:spPr>
            <a:xfrm rot="10800000" flipH="1">
              <a:off x="2694539" y="3828397"/>
              <a:ext cx="177798" cy="40070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41" name="Shape 424"/>
            <p:cNvCxnSpPr>
              <a:stCxn id="323" idx="4"/>
              <a:endCxn id="320" idx="0"/>
            </p:cNvCxnSpPr>
            <p:nvPr/>
          </p:nvCxnSpPr>
          <p:spPr>
            <a:xfrm>
              <a:off x="3019505" y="4105758"/>
              <a:ext cx="0" cy="30539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342" name="Shape 425"/>
            <p:cNvCxnSpPr>
              <a:stCxn id="328" idx="6"/>
              <a:endCxn id="327" idx="2"/>
            </p:cNvCxnSpPr>
            <p:nvPr/>
          </p:nvCxnSpPr>
          <p:spPr>
            <a:xfrm rot="10800000" flipH="1">
              <a:off x="2791223" y="3140384"/>
              <a:ext cx="622645" cy="3066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43" name="Shape 426"/>
            <p:cNvCxnSpPr>
              <a:stCxn id="327" idx="6"/>
              <a:endCxn id="316" idx="0"/>
            </p:cNvCxnSpPr>
            <p:nvPr/>
          </p:nvCxnSpPr>
          <p:spPr>
            <a:xfrm>
              <a:off x="3561109" y="3140384"/>
              <a:ext cx="415068" cy="7884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  <p:grpSp>
        <p:nvGrpSpPr>
          <p:cNvPr id="344" name="Gruppo 343"/>
          <p:cNvGrpSpPr/>
          <p:nvPr/>
        </p:nvGrpSpPr>
        <p:grpSpPr>
          <a:xfrm>
            <a:off x="2060755" y="2285050"/>
            <a:ext cx="1490040" cy="1303316"/>
            <a:chOff x="5881442" y="2196996"/>
            <a:chExt cx="2812576" cy="2261121"/>
          </a:xfrm>
        </p:grpSpPr>
        <p:sp>
          <p:nvSpPr>
            <p:cNvPr id="345" name="Shape 105"/>
            <p:cNvSpPr/>
            <p:nvPr/>
          </p:nvSpPr>
          <p:spPr>
            <a:xfrm>
              <a:off x="6310795" y="2270079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106"/>
            <p:cNvSpPr/>
            <p:nvPr/>
          </p:nvSpPr>
          <p:spPr>
            <a:xfrm>
              <a:off x="7138741" y="2196996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107"/>
            <p:cNvSpPr/>
            <p:nvPr/>
          </p:nvSpPr>
          <p:spPr>
            <a:xfrm>
              <a:off x="6310795" y="2884196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108"/>
            <p:cNvSpPr/>
            <p:nvPr/>
          </p:nvSpPr>
          <p:spPr>
            <a:xfrm>
              <a:off x="7071210" y="3068862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109"/>
            <p:cNvSpPr/>
            <p:nvPr/>
          </p:nvSpPr>
          <p:spPr>
            <a:xfrm>
              <a:off x="7785450" y="2585627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110"/>
            <p:cNvSpPr/>
            <p:nvPr/>
          </p:nvSpPr>
          <p:spPr>
            <a:xfrm>
              <a:off x="7485542" y="3652968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111"/>
            <p:cNvSpPr/>
            <p:nvPr/>
          </p:nvSpPr>
          <p:spPr>
            <a:xfrm>
              <a:off x="8459718" y="3633212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112"/>
            <p:cNvSpPr/>
            <p:nvPr/>
          </p:nvSpPr>
          <p:spPr>
            <a:xfrm>
              <a:off x="6457092" y="3989482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113"/>
            <p:cNvSpPr/>
            <p:nvPr/>
          </p:nvSpPr>
          <p:spPr>
            <a:xfrm>
              <a:off x="7812945" y="4223817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114"/>
            <p:cNvSpPr/>
            <p:nvPr/>
          </p:nvSpPr>
          <p:spPr>
            <a:xfrm>
              <a:off x="5881442" y="3498312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115"/>
            <p:cNvSpPr/>
            <p:nvPr/>
          </p:nvSpPr>
          <p:spPr>
            <a:xfrm>
              <a:off x="8047280" y="3199157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356" name="Shape 116"/>
            <p:cNvCxnSpPr>
              <a:stCxn id="354" idx="3"/>
              <a:endCxn id="352" idx="0"/>
            </p:cNvCxnSpPr>
            <p:nvPr/>
          </p:nvCxnSpPr>
          <p:spPr>
            <a:xfrm>
              <a:off x="6115742" y="3615462"/>
              <a:ext cx="458499" cy="37401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57" name="Shape 117"/>
            <p:cNvCxnSpPr>
              <a:stCxn id="354" idx="0"/>
              <a:endCxn id="347" idx="2"/>
            </p:cNvCxnSpPr>
            <p:nvPr/>
          </p:nvCxnSpPr>
          <p:spPr>
            <a:xfrm rot="10800000" flipH="1">
              <a:off x="5998592" y="3118496"/>
              <a:ext cx="429353" cy="3798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58" name="Shape 118"/>
            <p:cNvCxnSpPr>
              <a:endCxn id="348" idx="2"/>
            </p:cNvCxnSpPr>
            <p:nvPr/>
          </p:nvCxnSpPr>
          <p:spPr>
            <a:xfrm rot="10800000" flipH="1">
              <a:off x="6583260" y="3303162"/>
              <a:ext cx="605100" cy="6749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59" name="Shape 119"/>
            <p:cNvCxnSpPr>
              <a:stCxn id="352" idx="3"/>
              <a:endCxn id="350" idx="1"/>
            </p:cNvCxnSpPr>
            <p:nvPr/>
          </p:nvCxnSpPr>
          <p:spPr>
            <a:xfrm rot="10800000" flipH="1">
              <a:off x="6691392" y="3770118"/>
              <a:ext cx="794149" cy="336513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60" name="Shape 120"/>
            <p:cNvCxnSpPr>
              <a:stCxn id="353" idx="0"/>
              <a:endCxn id="350" idx="2"/>
            </p:cNvCxnSpPr>
            <p:nvPr/>
          </p:nvCxnSpPr>
          <p:spPr>
            <a:xfrm rot="10800000">
              <a:off x="7602692" y="3887268"/>
              <a:ext cx="327403" cy="33654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61" name="Shape 121"/>
            <p:cNvCxnSpPr>
              <a:stCxn id="353" idx="0"/>
              <a:endCxn id="351" idx="2"/>
            </p:cNvCxnSpPr>
            <p:nvPr/>
          </p:nvCxnSpPr>
          <p:spPr>
            <a:xfrm rot="10800000" flipH="1">
              <a:off x="7930095" y="3867512"/>
              <a:ext cx="646773" cy="35630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62" name="Shape 122"/>
            <p:cNvCxnSpPr>
              <a:stCxn id="351" idx="0"/>
              <a:endCxn id="355" idx="3"/>
            </p:cNvCxnSpPr>
            <p:nvPr/>
          </p:nvCxnSpPr>
          <p:spPr>
            <a:xfrm rot="10800000">
              <a:off x="8281580" y="3316307"/>
              <a:ext cx="295288" cy="31690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63" name="Shape 123"/>
            <p:cNvCxnSpPr>
              <a:stCxn id="350" idx="0"/>
              <a:endCxn id="355" idx="1"/>
            </p:cNvCxnSpPr>
            <p:nvPr/>
          </p:nvCxnSpPr>
          <p:spPr>
            <a:xfrm rot="10800000" flipH="1">
              <a:off x="7602692" y="3316307"/>
              <a:ext cx="444588" cy="33666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64" name="Shape 124"/>
            <p:cNvCxnSpPr>
              <a:stCxn id="348" idx="0"/>
              <a:endCxn id="345" idx="2"/>
            </p:cNvCxnSpPr>
            <p:nvPr/>
          </p:nvCxnSpPr>
          <p:spPr>
            <a:xfrm rot="10800000">
              <a:off x="6427945" y="2504379"/>
              <a:ext cx="760414" cy="56448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65" name="Shape 125"/>
            <p:cNvCxnSpPr>
              <a:stCxn id="348" idx="0"/>
              <a:endCxn id="346" idx="2"/>
            </p:cNvCxnSpPr>
            <p:nvPr/>
          </p:nvCxnSpPr>
          <p:spPr>
            <a:xfrm rot="10800000" flipH="1">
              <a:off x="7188360" y="2431296"/>
              <a:ext cx="67531" cy="63756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66" name="Shape 126"/>
            <p:cNvCxnSpPr>
              <a:endCxn id="349" idx="1"/>
            </p:cNvCxnSpPr>
            <p:nvPr/>
          </p:nvCxnSpPr>
          <p:spPr>
            <a:xfrm rot="10800000" flipH="1">
              <a:off x="7216349" y="2702777"/>
              <a:ext cx="569100" cy="3692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67" name="Shape 127"/>
            <p:cNvCxnSpPr>
              <a:stCxn id="355" idx="0"/>
              <a:endCxn id="349" idx="2"/>
            </p:cNvCxnSpPr>
            <p:nvPr/>
          </p:nvCxnSpPr>
          <p:spPr>
            <a:xfrm rot="10800000">
              <a:off x="7902600" y="2819927"/>
              <a:ext cx="261830" cy="37922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68" name="Shape 128"/>
            <p:cNvCxnSpPr>
              <a:stCxn id="347" idx="0"/>
              <a:endCxn id="345" idx="2"/>
            </p:cNvCxnSpPr>
            <p:nvPr/>
          </p:nvCxnSpPr>
          <p:spPr>
            <a:xfrm rot="10800000">
              <a:off x="6427945" y="2504379"/>
              <a:ext cx="0" cy="3798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69" name="Shape 129"/>
            <p:cNvCxnSpPr>
              <a:stCxn id="345" idx="3"/>
              <a:endCxn id="346" idx="1"/>
            </p:cNvCxnSpPr>
            <p:nvPr/>
          </p:nvCxnSpPr>
          <p:spPr>
            <a:xfrm rot="10800000" flipH="1">
              <a:off x="6545095" y="2314146"/>
              <a:ext cx="593645" cy="7308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70" name="Shape 130"/>
            <p:cNvCxnSpPr>
              <a:stCxn id="352" idx="3"/>
              <a:endCxn id="353" idx="1"/>
            </p:cNvCxnSpPr>
            <p:nvPr/>
          </p:nvCxnSpPr>
          <p:spPr>
            <a:xfrm>
              <a:off x="6691392" y="4106632"/>
              <a:ext cx="1121553" cy="23433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71" name="Shape 131"/>
            <p:cNvCxnSpPr>
              <a:stCxn id="346" idx="3"/>
              <a:endCxn id="349" idx="0"/>
            </p:cNvCxnSpPr>
            <p:nvPr/>
          </p:nvCxnSpPr>
          <p:spPr>
            <a:xfrm>
              <a:off x="7373041" y="2314146"/>
              <a:ext cx="529558" cy="27148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grpSp>
        <p:nvGrpSpPr>
          <p:cNvPr id="372" name="Gruppo 371"/>
          <p:cNvGrpSpPr/>
          <p:nvPr/>
        </p:nvGrpSpPr>
        <p:grpSpPr>
          <a:xfrm>
            <a:off x="7495361" y="2219512"/>
            <a:ext cx="1387108" cy="1512007"/>
            <a:chOff x="5482511" y="2567479"/>
            <a:chExt cx="2041817" cy="2097414"/>
          </a:xfrm>
        </p:grpSpPr>
        <p:sp>
          <p:nvSpPr>
            <p:cNvPr id="373" name="Shape 390"/>
            <p:cNvSpPr/>
            <p:nvPr/>
          </p:nvSpPr>
          <p:spPr>
            <a:xfrm>
              <a:off x="5482511" y="2567479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A4C2F4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427"/>
            <p:cNvSpPr/>
            <p:nvPr/>
          </p:nvSpPr>
          <p:spPr>
            <a:xfrm>
              <a:off x="5893556" y="3327284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428"/>
            <p:cNvSpPr/>
            <p:nvPr/>
          </p:nvSpPr>
          <p:spPr>
            <a:xfrm>
              <a:off x="6420574" y="3283298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429"/>
            <p:cNvSpPr/>
            <p:nvPr/>
          </p:nvSpPr>
          <p:spPr>
            <a:xfrm>
              <a:off x="5893556" y="3696901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430"/>
            <p:cNvSpPr/>
            <p:nvPr/>
          </p:nvSpPr>
          <p:spPr>
            <a:xfrm>
              <a:off x="6377588" y="3808047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431"/>
            <p:cNvSpPr/>
            <p:nvPr/>
          </p:nvSpPr>
          <p:spPr>
            <a:xfrm>
              <a:off x="6832228" y="3517203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432"/>
            <p:cNvSpPr/>
            <p:nvPr/>
          </p:nvSpPr>
          <p:spPr>
            <a:xfrm>
              <a:off x="6641325" y="4159602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433"/>
            <p:cNvSpPr/>
            <p:nvPr/>
          </p:nvSpPr>
          <p:spPr>
            <a:xfrm>
              <a:off x="7261425" y="4147712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434"/>
            <p:cNvSpPr/>
            <p:nvPr/>
          </p:nvSpPr>
          <p:spPr>
            <a:xfrm>
              <a:off x="5986679" y="4362140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435"/>
            <p:cNvSpPr/>
            <p:nvPr/>
          </p:nvSpPr>
          <p:spPr>
            <a:xfrm>
              <a:off x="6849730" y="4503179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436"/>
            <p:cNvSpPr/>
            <p:nvPr/>
          </p:nvSpPr>
          <p:spPr>
            <a:xfrm>
              <a:off x="5620257" y="4066520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437"/>
            <p:cNvSpPr/>
            <p:nvPr/>
          </p:nvSpPr>
          <p:spPr>
            <a:xfrm>
              <a:off x="6998893" y="3886468"/>
              <a:ext cx="149166" cy="141042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386" name="Shape 438"/>
            <p:cNvCxnSpPr>
              <a:stCxn id="384" idx="0"/>
              <a:endCxn id="377" idx="2"/>
            </p:cNvCxnSpPr>
            <p:nvPr/>
          </p:nvCxnSpPr>
          <p:spPr>
            <a:xfrm rot="10800000" flipH="1">
              <a:off x="5694840" y="3837943"/>
              <a:ext cx="273299" cy="22857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87" name="Shape 439"/>
            <p:cNvCxnSpPr>
              <a:endCxn id="378" idx="2"/>
            </p:cNvCxnSpPr>
            <p:nvPr/>
          </p:nvCxnSpPr>
          <p:spPr>
            <a:xfrm rot="10800000" flipH="1">
              <a:off x="6067146" y="3949089"/>
              <a:ext cx="385024" cy="40621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88" name="Shape 440"/>
            <p:cNvCxnSpPr>
              <a:stCxn id="383" idx="0"/>
              <a:endCxn id="380" idx="2"/>
            </p:cNvCxnSpPr>
            <p:nvPr/>
          </p:nvCxnSpPr>
          <p:spPr>
            <a:xfrm rot="10800000">
              <a:off x="6715908" y="4300645"/>
              <a:ext cx="208404" cy="20253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89" name="Shape 441"/>
            <p:cNvCxnSpPr>
              <a:stCxn id="381" idx="0"/>
              <a:endCxn id="385" idx="3"/>
            </p:cNvCxnSpPr>
            <p:nvPr/>
          </p:nvCxnSpPr>
          <p:spPr>
            <a:xfrm rot="10800000">
              <a:off x="7148059" y="3956989"/>
              <a:ext cx="187948" cy="19072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90" name="Shape 442"/>
            <p:cNvCxnSpPr>
              <a:stCxn id="380" idx="0"/>
              <a:endCxn id="385" idx="1"/>
            </p:cNvCxnSpPr>
            <p:nvPr/>
          </p:nvCxnSpPr>
          <p:spPr>
            <a:xfrm rot="10800000" flipH="1">
              <a:off x="6715908" y="3956989"/>
              <a:ext cx="282984" cy="20261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91" name="Shape 443"/>
            <p:cNvCxnSpPr>
              <a:stCxn id="378" idx="0"/>
              <a:endCxn id="376" idx="2"/>
            </p:cNvCxnSpPr>
            <p:nvPr/>
          </p:nvCxnSpPr>
          <p:spPr>
            <a:xfrm rot="10800000" flipH="1">
              <a:off x="6452171" y="3424340"/>
              <a:ext cx="42986" cy="38370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92" name="Shape 444"/>
            <p:cNvCxnSpPr>
              <a:stCxn id="385" idx="0"/>
              <a:endCxn id="379" idx="2"/>
            </p:cNvCxnSpPr>
            <p:nvPr/>
          </p:nvCxnSpPr>
          <p:spPr>
            <a:xfrm rot="10800000">
              <a:off x="6906811" y="3658245"/>
              <a:ext cx="166665" cy="22822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93" name="Shape 445"/>
            <p:cNvCxnSpPr>
              <a:stCxn id="377" idx="0"/>
              <a:endCxn id="375" idx="2"/>
            </p:cNvCxnSpPr>
            <p:nvPr/>
          </p:nvCxnSpPr>
          <p:spPr>
            <a:xfrm rot="10800000">
              <a:off x="5968139" y="3468326"/>
              <a:ext cx="0" cy="22857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94" name="Shape 446"/>
            <p:cNvCxnSpPr>
              <a:stCxn id="375" idx="3"/>
              <a:endCxn id="376" idx="1"/>
            </p:cNvCxnSpPr>
            <p:nvPr/>
          </p:nvCxnSpPr>
          <p:spPr>
            <a:xfrm rot="10800000" flipH="1">
              <a:off x="6042722" y="3353819"/>
              <a:ext cx="377851" cy="4398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395" name="Shape 447"/>
            <p:cNvCxnSpPr>
              <a:stCxn id="376" idx="3"/>
              <a:endCxn id="379" idx="0"/>
            </p:cNvCxnSpPr>
            <p:nvPr/>
          </p:nvCxnSpPr>
          <p:spPr>
            <a:xfrm>
              <a:off x="6569740" y="3353819"/>
              <a:ext cx="337070" cy="1633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0163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Shape 8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86115" y="708899"/>
            <a:ext cx="3285310" cy="3725700"/>
          </a:xfrm>
          <a:prstGeom prst="rect">
            <a:avLst/>
          </a:prstGeom>
        </p:spPr>
      </p:pic>
      <p:sp>
        <p:nvSpPr>
          <p:cNvPr id="807" name="Shape 807"/>
          <p:cNvSpPr txBox="1"/>
          <p:nvPr/>
        </p:nvSpPr>
        <p:spPr>
          <a:xfrm>
            <a:off x="1369450" y="1860900"/>
            <a:ext cx="935699" cy="1421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2000">
                <a:solidFill>
                  <a:schemeClr val="dk1"/>
                </a:solidFill>
              </a:rPr>
              <a:t>3</a:t>
            </a:r>
          </a:p>
        </p:txBody>
      </p:sp>
      <p:sp>
        <p:nvSpPr>
          <p:cNvPr id="808" name="Shape 808"/>
          <p:cNvSpPr txBox="1"/>
          <p:nvPr/>
        </p:nvSpPr>
        <p:spPr>
          <a:xfrm>
            <a:off x="4120200" y="1582100"/>
            <a:ext cx="4860600" cy="127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600" b="1">
                <a:solidFill>
                  <a:schemeClr val="dk1"/>
                </a:solidFill>
              </a:rPr>
              <a:t>The WiBi category taxonomy refinement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/>
          <p:cNvSpPr txBox="1"/>
          <p:nvPr/>
        </p:nvSpPr>
        <p:spPr>
          <a:xfrm>
            <a:off x="7452320" y="3579862"/>
            <a:ext cx="183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Comics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protagonist</a:t>
            </a:r>
            <a:endParaRPr lang="it-IT" dirty="0" smtClean="0"/>
          </a:p>
          <a:p>
            <a:pPr algn="ctr"/>
            <a:endParaRPr lang="it-IT" sz="12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804248" y="285978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Comics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characters</a:t>
            </a:r>
            <a:endParaRPr lang="it-IT" sz="1600" dirty="0" smtClean="0"/>
          </a:p>
        </p:txBody>
      </p:sp>
      <p:sp>
        <p:nvSpPr>
          <p:cNvPr id="27" name="Rettangolo 26"/>
          <p:cNvSpPr/>
          <p:nvPr/>
        </p:nvSpPr>
        <p:spPr>
          <a:xfrm>
            <a:off x="7812360" y="4208770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Garfield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err="1" smtClean="0"/>
              <a:t>characters</a:t>
            </a:r>
            <a:endParaRPr lang="it-IT" dirty="0"/>
          </a:p>
        </p:txBody>
      </p:sp>
      <p:sp>
        <p:nvSpPr>
          <p:cNvPr id="813" name="Shape 8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Category taxonomy refinement</a:t>
            </a:r>
          </a:p>
        </p:txBody>
      </p:sp>
      <p:sp>
        <p:nvSpPr>
          <p:cNvPr id="814" name="Shape 814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/>
              <a:t>Some categories are affected </a:t>
            </a:r>
            <a:r>
              <a:rPr lang="en-GB" dirty="0" smtClean="0"/>
              <a:t>by some </a:t>
            </a:r>
            <a:r>
              <a:rPr lang="en-GB" dirty="0">
                <a:solidFill>
                  <a:srgbClr val="980000"/>
                </a:solidFill>
              </a:rPr>
              <a:t>structural problems</a:t>
            </a:r>
            <a:r>
              <a:rPr lang="en-GB" dirty="0"/>
              <a:t>.</a:t>
            </a:r>
          </a:p>
        </p:txBody>
      </p:sp>
      <p:sp>
        <p:nvSpPr>
          <p:cNvPr id="815" name="Shape 815"/>
          <p:cNvSpPr/>
          <p:nvPr/>
        </p:nvSpPr>
        <p:spPr>
          <a:xfrm>
            <a:off x="1044639" y="2219150"/>
            <a:ext cx="2074800" cy="2253899"/>
          </a:xfrm>
          <a:prstGeom prst="triangle">
            <a:avLst>
              <a:gd name="adj" fmla="val 50000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5770841" y="2219150"/>
            <a:ext cx="2074800" cy="2253899"/>
          </a:xfrm>
          <a:prstGeom prst="triangle">
            <a:avLst>
              <a:gd name="adj" fmla="val 50000"/>
            </a:avLst>
          </a:prstGeom>
          <a:solidFill>
            <a:srgbClr val="A4C2F4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2678973" y="3792549"/>
            <a:ext cx="203099" cy="203099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6140455" y="3831965"/>
            <a:ext cx="203099" cy="203099"/>
          </a:xfrm>
          <a:prstGeom prst="ellipse">
            <a:avLst/>
          </a:prstGeom>
          <a:solidFill>
            <a:srgbClr val="3D85C6"/>
          </a:solidFill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6388228" y="3178907"/>
            <a:ext cx="203099" cy="203099"/>
          </a:xfrm>
          <a:prstGeom prst="ellipse">
            <a:avLst/>
          </a:prstGeom>
          <a:solidFill>
            <a:srgbClr val="3D85C6"/>
          </a:solidFill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20" name="Shape 820"/>
          <p:cNvSpPr/>
          <p:nvPr/>
        </p:nvSpPr>
        <p:spPr>
          <a:xfrm>
            <a:off x="7223800" y="4216267"/>
            <a:ext cx="203099" cy="203099"/>
          </a:xfrm>
          <a:prstGeom prst="ellipse">
            <a:avLst/>
          </a:prstGeom>
          <a:solidFill>
            <a:srgbClr val="3D85C6"/>
          </a:solidFill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21" name="Shape 821"/>
          <p:cNvCxnSpPr>
            <a:stCxn id="817" idx="6"/>
            <a:endCxn id="818" idx="2"/>
          </p:cNvCxnSpPr>
          <p:nvPr/>
        </p:nvCxnSpPr>
        <p:spPr>
          <a:xfrm>
            <a:off x="2882073" y="3894099"/>
            <a:ext cx="3258381" cy="39416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822" name="Shape 822"/>
          <p:cNvCxnSpPr>
            <a:stCxn id="817" idx="5"/>
            <a:endCxn id="820" idx="2"/>
          </p:cNvCxnSpPr>
          <p:nvPr/>
        </p:nvCxnSpPr>
        <p:spPr>
          <a:xfrm>
            <a:off x="2852330" y="3965906"/>
            <a:ext cx="4371469" cy="351911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823" name="Shape 823"/>
          <p:cNvCxnSpPr>
            <a:stCxn id="817" idx="7"/>
            <a:endCxn id="819" idx="2"/>
          </p:cNvCxnSpPr>
          <p:nvPr/>
        </p:nvCxnSpPr>
        <p:spPr>
          <a:xfrm rot="10800000" flipH="1">
            <a:off x="2852330" y="3280457"/>
            <a:ext cx="3535898" cy="541835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824" name="Shape 824"/>
          <p:cNvSpPr/>
          <p:nvPr/>
        </p:nvSpPr>
        <p:spPr>
          <a:xfrm>
            <a:off x="2182574" y="2666801"/>
            <a:ext cx="203099" cy="203099"/>
          </a:xfrm>
          <a:prstGeom prst="ellipse">
            <a:avLst/>
          </a:prstGeom>
          <a:solidFill>
            <a:srgbClr val="CC0000"/>
          </a:solidFill>
          <a:ln w="38100" cap="flat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25" name="Shape 825"/>
          <p:cNvCxnSpPr>
            <a:stCxn id="819" idx="2"/>
            <a:endCxn id="824" idx="6"/>
          </p:cNvCxnSpPr>
          <p:nvPr/>
        </p:nvCxnSpPr>
        <p:spPr>
          <a:xfrm rot="10800000">
            <a:off x="2385674" y="2768351"/>
            <a:ext cx="4002554" cy="512105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826" name="Shape 826"/>
          <p:cNvSpPr txBox="1"/>
          <p:nvPr/>
        </p:nvSpPr>
        <p:spPr>
          <a:xfrm>
            <a:off x="1044625" y="4472949"/>
            <a:ext cx="2085300" cy="583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827" name="Shape 827"/>
          <p:cNvSpPr txBox="1"/>
          <p:nvPr/>
        </p:nvSpPr>
        <p:spPr>
          <a:xfrm>
            <a:off x="5644419" y="4419378"/>
            <a:ext cx="2254199" cy="58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B5394"/>
                </a:solidFill>
              </a:rPr>
              <a:t>categories</a:t>
            </a:r>
          </a:p>
        </p:txBody>
      </p:sp>
      <p:sp>
        <p:nvSpPr>
          <p:cNvPr id="828" name="Shape 828"/>
          <p:cNvSpPr/>
          <p:nvPr/>
        </p:nvSpPr>
        <p:spPr>
          <a:xfrm>
            <a:off x="7335053" y="3831982"/>
            <a:ext cx="203099" cy="203099"/>
          </a:xfrm>
          <a:prstGeom prst="ellipse">
            <a:avLst/>
          </a:prstGeom>
          <a:solidFill>
            <a:srgbClr val="3D85C6"/>
          </a:solidFill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29" name="Shape 829"/>
          <p:cNvSpPr/>
          <p:nvPr/>
        </p:nvSpPr>
        <p:spPr>
          <a:xfrm>
            <a:off x="7035650" y="3532570"/>
            <a:ext cx="801900" cy="801900"/>
          </a:xfrm>
          <a:prstGeom prst="ellipse">
            <a:avLst/>
          </a:prstGeom>
          <a:noFill/>
          <a:ln w="1143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0" name="Shape 830"/>
          <p:cNvSpPr txBox="1"/>
          <p:nvPr/>
        </p:nvSpPr>
        <p:spPr>
          <a:xfrm>
            <a:off x="7223800" y="19214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No pages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associated!</a:t>
            </a:r>
          </a:p>
        </p:txBody>
      </p:sp>
      <p:cxnSp>
        <p:nvCxnSpPr>
          <p:cNvPr id="831" name="Shape 831"/>
          <p:cNvCxnSpPr/>
          <p:nvPr/>
        </p:nvCxnSpPr>
        <p:spPr>
          <a:xfrm flipH="1">
            <a:off x="7661474" y="2921825"/>
            <a:ext cx="309600" cy="65310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2" name="Shape 832"/>
          <p:cNvCxnSpPr/>
          <p:nvPr/>
        </p:nvCxnSpPr>
        <p:spPr>
          <a:xfrm rot="10800000">
            <a:off x="7129450" y="3217925"/>
            <a:ext cx="316499" cy="619499"/>
          </a:xfrm>
          <a:prstGeom prst="straightConnector1">
            <a:avLst/>
          </a:prstGeom>
          <a:noFill/>
          <a:ln w="38100" cap="flat">
            <a:solidFill>
              <a:srgbClr val="0B5394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33" name="Shape 833"/>
          <p:cNvCxnSpPr/>
          <p:nvPr/>
        </p:nvCxnSpPr>
        <p:spPr>
          <a:xfrm rot="10800000" flipH="1">
            <a:off x="7358425" y="4025974"/>
            <a:ext cx="101100" cy="215400"/>
          </a:xfrm>
          <a:prstGeom prst="straightConnector1">
            <a:avLst/>
          </a:prstGeom>
          <a:noFill/>
          <a:ln w="38100" cap="flat">
            <a:solidFill>
              <a:srgbClr val="0B5394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34" name="Shape 834"/>
          <p:cNvSpPr/>
          <p:nvPr/>
        </p:nvSpPr>
        <p:spPr>
          <a:xfrm>
            <a:off x="6991703" y="3014832"/>
            <a:ext cx="203099" cy="203099"/>
          </a:xfrm>
          <a:prstGeom prst="ellipse">
            <a:avLst/>
          </a:prstGeom>
          <a:solidFill>
            <a:srgbClr val="3D85C6"/>
          </a:solidFill>
          <a:ln w="38100" cap="flat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835" name="Shape 835"/>
          <p:cNvCxnSpPr>
            <a:stCxn id="834" idx="2"/>
          </p:cNvCxnSpPr>
          <p:nvPr/>
        </p:nvCxnSpPr>
        <p:spPr>
          <a:xfrm rot="10800000">
            <a:off x="2385803" y="2768382"/>
            <a:ext cx="4605900" cy="347999"/>
          </a:xfrm>
          <a:prstGeom prst="straightConnector1">
            <a:avLst/>
          </a:prstGeom>
          <a:noFill/>
          <a:ln w="38100" cap="flat">
            <a:solidFill>
              <a:srgbClr val="008000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" grpId="0" animBg="1"/>
      <p:bldP spid="8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Shape 8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Category taxonomy refinement</a:t>
            </a:r>
          </a:p>
        </p:txBody>
      </p:sp>
      <p:sp>
        <p:nvSpPr>
          <p:cNvPr id="841" name="Shape 841"/>
          <p:cNvSpPr txBox="1">
            <a:spLocks noGrp="1"/>
          </p:cNvSpPr>
          <p:nvPr>
            <p:ph type="body" idx="1"/>
          </p:nvPr>
        </p:nvSpPr>
        <p:spPr>
          <a:xfrm>
            <a:off x="192825" y="1063375"/>
            <a:ext cx="8838599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dirty="0"/>
              <a:t>3 refinement procedures </a:t>
            </a:r>
            <a:r>
              <a:rPr lang="en-GB" dirty="0">
                <a:solidFill>
                  <a:srgbClr val="000000"/>
                </a:solidFill>
              </a:rPr>
              <a:t>to obtain </a:t>
            </a:r>
            <a:r>
              <a:rPr lang="en-GB" dirty="0">
                <a:solidFill>
                  <a:schemeClr val="accent6"/>
                </a:solidFill>
              </a:rPr>
              <a:t>broader coverage</a:t>
            </a:r>
            <a:r>
              <a:rPr lang="en-GB" dirty="0"/>
              <a:t> for categories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Single super category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Sub-categories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dirty="0"/>
              <a:t>Super-categories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Single super category</a:t>
            </a:r>
          </a:p>
        </p:txBody>
      </p:sp>
      <p:cxnSp>
        <p:nvCxnSpPr>
          <p:cNvPr id="853" name="Shape 853"/>
          <p:cNvCxnSpPr>
            <a:stCxn id="31" idx="0"/>
            <a:endCxn id="21" idx="2"/>
          </p:cNvCxnSpPr>
          <p:nvPr/>
        </p:nvCxnSpPr>
        <p:spPr>
          <a:xfrm flipV="1">
            <a:off x="2873823" y="4071724"/>
            <a:ext cx="1266129" cy="496505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54" name="Shape 854"/>
          <p:cNvCxnSpPr>
            <a:stCxn id="21" idx="0"/>
            <a:endCxn id="23" idx="2"/>
          </p:cNvCxnSpPr>
          <p:nvPr/>
        </p:nvCxnSpPr>
        <p:spPr>
          <a:xfrm flipV="1">
            <a:off x="4139952" y="2447479"/>
            <a:ext cx="0" cy="91635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55" name="Shape 855"/>
          <p:cNvCxnSpPr>
            <a:stCxn id="38" idx="0"/>
            <a:endCxn id="44" idx="2"/>
          </p:cNvCxnSpPr>
          <p:nvPr/>
        </p:nvCxnSpPr>
        <p:spPr>
          <a:xfrm flipH="1" flipV="1">
            <a:off x="1610707" y="2475615"/>
            <a:ext cx="8966" cy="1013075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56" name="Shape 856"/>
          <p:cNvCxnSpPr>
            <a:stCxn id="23" idx="0"/>
            <a:endCxn id="46" idx="2"/>
          </p:cNvCxnSpPr>
          <p:nvPr/>
        </p:nvCxnSpPr>
        <p:spPr>
          <a:xfrm flipH="1" flipV="1">
            <a:off x="2835940" y="1726819"/>
            <a:ext cx="1304012" cy="412883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62" name="Shape 862"/>
          <p:cNvCxnSpPr>
            <a:stCxn id="863" idx="1"/>
          </p:cNvCxnSpPr>
          <p:nvPr/>
        </p:nvCxnSpPr>
        <p:spPr>
          <a:xfrm flipH="1">
            <a:off x="4716016" y="1848445"/>
            <a:ext cx="1122554" cy="1227361"/>
          </a:xfrm>
          <a:prstGeom prst="straightConnector1">
            <a:avLst/>
          </a:prstGeom>
          <a:noFill/>
          <a:ln w="28575" cap="flat">
            <a:solidFill>
              <a:schemeClr val="accent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863" name="Shape 863"/>
          <p:cNvSpPr txBox="1"/>
          <p:nvPr/>
        </p:nvSpPr>
        <p:spPr>
          <a:xfrm>
            <a:off x="5838570" y="1297057"/>
            <a:ext cx="2765878" cy="1102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This</a:t>
            </a:r>
            <a:r>
              <a:rPr lang="en-GB" sz="2000" dirty="0">
                <a:solidFill>
                  <a:srgbClr val="980000"/>
                </a:solidFill>
              </a:rPr>
              <a:t> category </a:t>
            </a:r>
            <a:r>
              <a:rPr lang="en-GB" sz="2000" dirty="0" smtClean="0">
                <a:solidFill>
                  <a:schemeClr val="tx1"/>
                </a:solidFill>
              </a:rPr>
              <a:t>has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rgbClr val="980000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only </a:t>
            </a:r>
            <a:r>
              <a:rPr lang="en-GB" sz="2000" dirty="0" smtClean="0">
                <a:solidFill>
                  <a:srgbClr val="980000"/>
                </a:solidFill>
              </a:rPr>
              <a:t>1 outgoing </a:t>
            </a:r>
            <a:r>
              <a:rPr lang="en-GB" sz="2000" dirty="0">
                <a:solidFill>
                  <a:srgbClr val="980000"/>
                </a:solidFill>
              </a:rPr>
              <a:t>edge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75856" y="336383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Comics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protagonist</a:t>
            </a:r>
            <a:endParaRPr lang="it-IT" dirty="0" smtClean="0"/>
          </a:p>
          <a:p>
            <a:pPr algn="ctr"/>
            <a:endParaRPr lang="it-IT" sz="1200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3131840" y="213970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/>
              <a:t>Comics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endParaRPr lang="it-IT" sz="1600" dirty="0" smtClean="0"/>
          </a:p>
        </p:txBody>
      </p:sp>
      <p:sp>
        <p:nvSpPr>
          <p:cNvPr id="31" name="Rettangolo 30"/>
          <p:cNvSpPr/>
          <p:nvPr/>
        </p:nvSpPr>
        <p:spPr>
          <a:xfrm>
            <a:off x="2025674" y="4568229"/>
            <a:ext cx="1696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Garfield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endParaRPr lang="it-IT" dirty="0"/>
          </a:p>
        </p:txBody>
      </p:sp>
      <p:sp>
        <p:nvSpPr>
          <p:cNvPr id="38" name="Rettangolo 37"/>
          <p:cNvSpPr/>
          <p:nvPr/>
        </p:nvSpPr>
        <p:spPr>
          <a:xfrm>
            <a:off x="683569" y="3488690"/>
            <a:ext cx="1872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Animated television characters by series</a:t>
            </a:r>
            <a:endParaRPr lang="en-US" dirty="0"/>
          </a:p>
        </p:txBody>
      </p:sp>
      <p:sp>
        <p:nvSpPr>
          <p:cNvPr id="44" name="Rettangolo 43"/>
          <p:cNvSpPr/>
          <p:nvPr/>
        </p:nvSpPr>
        <p:spPr>
          <a:xfrm>
            <a:off x="697636" y="2167838"/>
            <a:ext cx="1826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Animated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endParaRPr lang="it-IT" dirty="0"/>
          </a:p>
        </p:txBody>
      </p:sp>
      <p:sp>
        <p:nvSpPr>
          <p:cNvPr id="46" name="Rettangolo 45"/>
          <p:cNvSpPr/>
          <p:nvPr/>
        </p:nvSpPr>
        <p:spPr>
          <a:xfrm>
            <a:off x="1791824" y="1203599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 smtClean="0"/>
              <a:t>Fictional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medium</a:t>
            </a:r>
            <a:endParaRPr lang="it-IT" dirty="0"/>
          </a:p>
        </p:txBody>
      </p:sp>
      <p:cxnSp>
        <p:nvCxnSpPr>
          <p:cNvPr id="50" name="Shape 856"/>
          <p:cNvCxnSpPr>
            <a:stCxn id="46" idx="2"/>
            <a:endCxn id="44" idx="0"/>
          </p:cNvCxnSpPr>
          <p:nvPr/>
        </p:nvCxnSpPr>
        <p:spPr>
          <a:xfrm flipH="1">
            <a:off x="1610707" y="1726819"/>
            <a:ext cx="1225233" cy="441019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65" name="Rettangolo 64"/>
          <p:cNvSpPr/>
          <p:nvPr/>
        </p:nvSpPr>
        <p:spPr>
          <a:xfrm>
            <a:off x="179512" y="2715766"/>
            <a:ext cx="98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Animation</a:t>
            </a:r>
            <a:endParaRPr lang="it-IT" dirty="0"/>
          </a:p>
        </p:txBody>
      </p:sp>
      <p:cxnSp>
        <p:nvCxnSpPr>
          <p:cNvPr id="67" name="Connettore 1 66"/>
          <p:cNvCxnSpPr>
            <a:endCxn id="65" idx="2"/>
          </p:cNvCxnSpPr>
          <p:nvPr/>
        </p:nvCxnSpPr>
        <p:spPr>
          <a:xfrm flipH="1" flipV="1">
            <a:off x="670192" y="3023543"/>
            <a:ext cx="733456" cy="465147"/>
          </a:xfrm>
          <a:prstGeom prst="line">
            <a:avLst/>
          </a:prstGeom>
          <a:ln w="28575">
            <a:solidFill>
              <a:schemeClr val="bg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hape 863"/>
          <p:cNvSpPr txBox="1"/>
          <p:nvPr/>
        </p:nvSpPr>
        <p:spPr>
          <a:xfrm>
            <a:off x="5868144" y="1275606"/>
            <a:ext cx="2765878" cy="11027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GB" sz="2000" dirty="0" smtClean="0">
                <a:solidFill>
                  <a:schemeClr val="tx1"/>
                </a:solidFill>
              </a:rPr>
              <a:t>So we </a:t>
            </a:r>
            <a:r>
              <a:rPr lang="en-GB" sz="2000" dirty="0" smtClean="0">
                <a:solidFill>
                  <a:srgbClr val="980000"/>
                </a:solidFill>
              </a:rPr>
              <a:t>promote </a:t>
            </a:r>
            <a:r>
              <a:rPr lang="en-GB" sz="2000" dirty="0" smtClean="0">
                <a:solidFill>
                  <a:schemeClr val="tx1"/>
                </a:solidFill>
              </a:rPr>
              <a:t>its only</a:t>
            </a:r>
            <a:r>
              <a:rPr lang="en-GB" sz="2000" dirty="0" smtClean="0">
                <a:solidFill>
                  <a:srgbClr val="980000"/>
                </a:solidFill>
              </a:rPr>
              <a:t> super </a:t>
            </a:r>
            <a:r>
              <a:rPr lang="en-GB" sz="2000" smtClean="0">
                <a:solidFill>
                  <a:srgbClr val="980000"/>
                </a:solidFill>
              </a:rPr>
              <a:t>category </a:t>
            </a:r>
            <a:r>
              <a:rPr lang="en-GB" sz="2000" smtClean="0">
                <a:solidFill>
                  <a:schemeClr val="tx1"/>
                </a:solidFill>
              </a:rPr>
              <a:t>to </a:t>
            </a:r>
            <a:r>
              <a:rPr lang="en-GB" sz="2000" smtClean="0">
                <a:solidFill>
                  <a:srgbClr val="980000"/>
                </a:solidFill>
              </a:rPr>
              <a:t>hypernym</a:t>
            </a:r>
            <a:endParaRPr lang="en-GB" sz="2000" dirty="0">
              <a:solidFill>
                <a:srgbClr val="980000"/>
              </a:solidFill>
            </a:endParaRPr>
          </a:p>
        </p:txBody>
      </p:sp>
      <p:cxnSp>
        <p:nvCxnSpPr>
          <p:cNvPr id="71" name="Connettore 2 70"/>
          <p:cNvCxnSpPr>
            <a:endCxn id="23" idx="2"/>
          </p:cNvCxnSpPr>
          <p:nvPr/>
        </p:nvCxnSpPr>
        <p:spPr>
          <a:xfrm flipV="1">
            <a:off x="4139952" y="2447479"/>
            <a:ext cx="0" cy="9109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 flipV="1">
            <a:off x="1791824" y="4011911"/>
            <a:ext cx="763952" cy="504056"/>
          </a:xfrm>
          <a:prstGeom prst="line">
            <a:avLst/>
          </a:prstGeom>
          <a:ln w="28575">
            <a:solidFill>
              <a:schemeClr val="bg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hape 993"/>
          <p:cNvSpPr/>
          <p:nvPr/>
        </p:nvSpPr>
        <p:spPr>
          <a:xfrm>
            <a:off x="3054572" y="3256116"/>
            <a:ext cx="2138896" cy="749399"/>
          </a:xfrm>
          <a:prstGeom prst="ellipse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" grpId="0"/>
      <p:bldP spid="863" grpId="1"/>
      <p:bldP spid="70" grpId="0"/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Sub-</a:t>
            </a:r>
            <a:r>
              <a:rPr lang="it-IT" dirty="0" err="1" smtClean="0"/>
              <a:t>categories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21961" y="247070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Comics </a:t>
            </a:r>
            <a:r>
              <a:rPr lang="it-IT" dirty="0" err="1"/>
              <a:t>characters</a:t>
            </a:r>
            <a:r>
              <a:rPr lang="it-IT" dirty="0"/>
              <a:t> by company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19678" y="4145754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Disney </a:t>
            </a:r>
            <a:r>
              <a:rPr lang="en-US" dirty="0" smtClean="0"/>
              <a:t>comics‎</a:t>
            </a:r>
            <a:endParaRPr lang="en-US" dirty="0"/>
          </a:p>
        </p:txBody>
      </p:sp>
      <p:cxnSp>
        <p:nvCxnSpPr>
          <p:cNvPr id="9" name="Shape 916"/>
          <p:cNvCxnSpPr/>
          <p:nvPr/>
        </p:nvCxnSpPr>
        <p:spPr>
          <a:xfrm>
            <a:off x="4386057" y="3147814"/>
            <a:ext cx="5923" cy="740663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14" name="Shape 916"/>
          <p:cNvCxnSpPr/>
          <p:nvPr/>
        </p:nvCxnSpPr>
        <p:spPr>
          <a:xfrm>
            <a:off x="4902678" y="3040092"/>
            <a:ext cx="1253498" cy="1105662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6" name="Rettangolo 15"/>
          <p:cNvSpPr/>
          <p:nvPr/>
        </p:nvSpPr>
        <p:spPr>
          <a:xfrm>
            <a:off x="4176269" y="1252584"/>
            <a:ext cx="1826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Comics by company</a:t>
            </a:r>
          </a:p>
        </p:txBody>
      </p:sp>
      <p:cxnSp>
        <p:nvCxnSpPr>
          <p:cNvPr id="17" name="Shape 916"/>
          <p:cNvCxnSpPr/>
          <p:nvPr/>
        </p:nvCxnSpPr>
        <p:spPr>
          <a:xfrm flipH="1">
            <a:off x="4716016" y="1687849"/>
            <a:ext cx="373324" cy="667877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9" name="Rettangolo 18"/>
          <p:cNvSpPr/>
          <p:nvPr/>
        </p:nvSpPr>
        <p:spPr>
          <a:xfrm>
            <a:off x="1278063" y="1380072"/>
            <a:ext cx="1717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Comics </a:t>
            </a:r>
            <a:r>
              <a:rPr lang="en-US" dirty="0"/>
              <a:t>characters</a:t>
            </a:r>
          </a:p>
        </p:txBody>
      </p:sp>
      <p:cxnSp>
        <p:nvCxnSpPr>
          <p:cNvPr id="22" name="Shape 916"/>
          <p:cNvCxnSpPr/>
          <p:nvPr/>
        </p:nvCxnSpPr>
        <p:spPr>
          <a:xfrm>
            <a:off x="2915816" y="1723500"/>
            <a:ext cx="792088" cy="632226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27" name="Rettangolo 26"/>
          <p:cNvSpPr/>
          <p:nvPr/>
        </p:nvSpPr>
        <p:spPr>
          <a:xfrm>
            <a:off x="3840074" y="4012476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DC </a:t>
            </a:r>
            <a:r>
              <a:rPr lang="en-US" dirty="0" smtClean="0"/>
              <a:t>Comics</a:t>
            </a:r>
            <a:br>
              <a:rPr lang="en-US" dirty="0" smtClean="0"/>
            </a:br>
            <a:r>
              <a:rPr lang="en-US" dirty="0" smtClean="0"/>
              <a:t>characters</a:t>
            </a:r>
            <a:endParaRPr lang="en-US" dirty="0"/>
          </a:p>
        </p:txBody>
      </p:sp>
      <p:cxnSp>
        <p:nvCxnSpPr>
          <p:cNvPr id="58" name="Shape 916"/>
          <p:cNvCxnSpPr/>
          <p:nvPr/>
        </p:nvCxnSpPr>
        <p:spPr>
          <a:xfrm flipH="1">
            <a:off x="2411760" y="3040092"/>
            <a:ext cx="1512168" cy="934482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72" name="Shape 916"/>
          <p:cNvCxnSpPr/>
          <p:nvPr/>
        </p:nvCxnSpPr>
        <p:spPr>
          <a:xfrm flipH="1">
            <a:off x="6516216" y="3147814"/>
            <a:ext cx="443894" cy="997940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74" name="Shape 916"/>
          <p:cNvCxnSpPr/>
          <p:nvPr/>
        </p:nvCxnSpPr>
        <p:spPr>
          <a:xfrm>
            <a:off x="5606679" y="1687849"/>
            <a:ext cx="1269577" cy="936745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90" name="Rettangolo 89"/>
          <p:cNvSpPr/>
          <p:nvPr/>
        </p:nvSpPr>
        <p:spPr>
          <a:xfrm>
            <a:off x="1323959" y="4038032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Marvel </a:t>
            </a:r>
            <a:r>
              <a:rPr lang="en-US" dirty="0" smtClean="0"/>
              <a:t>Comics</a:t>
            </a:r>
            <a:br>
              <a:rPr lang="en-US" dirty="0" smtClean="0"/>
            </a:br>
            <a:r>
              <a:rPr lang="en-US" dirty="0" smtClean="0"/>
              <a:t>characters</a:t>
            </a:r>
            <a:endParaRPr lang="en-US" dirty="0"/>
          </a:p>
        </p:txBody>
      </p:sp>
      <p:cxnSp>
        <p:nvCxnSpPr>
          <p:cNvPr id="92" name="Shape 916"/>
          <p:cNvCxnSpPr/>
          <p:nvPr/>
        </p:nvCxnSpPr>
        <p:spPr>
          <a:xfrm>
            <a:off x="1639989" y="1808395"/>
            <a:ext cx="267715" cy="216617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94" name="Shape 916"/>
          <p:cNvCxnSpPr/>
          <p:nvPr/>
        </p:nvCxnSpPr>
        <p:spPr>
          <a:xfrm>
            <a:off x="2277902" y="1723500"/>
            <a:ext cx="1646026" cy="216617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06" name="Rettangolo 105"/>
          <p:cNvSpPr/>
          <p:nvPr/>
        </p:nvSpPr>
        <p:spPr>
          <a:xfrm>
            <a:off x="6478199" y="2608042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Comics </a:t>
            </a:r>
            <a:r>
              <a:rPr lang="en-US" dirty="0" smtClean="0"/>
              <a:t>titles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company‎</a:t>
            </a:r>
          </a:p>
        </p:txBody>
      </p:sp>
      <p:sp>
        <p:nvSpPr>
          <p:cNvPr id="107" name="Shape 993"/>
          <p:cNvSpPr/>
          <p:nvPr/>
        </p:nvSpPr>
        <p:spPr>
          <a:xfrm>
            <a:off x="3316609" y="2356137"/>
            <a:ext cx="2138896" cy="749399"/>
          </a:xfrm>
          <a:prstGeom prst="ellipse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919"/>
          <p:cNvSpPr/>
          <p:nvPr/>
        </p:nvSpPr>
        <p:spPr>
          <a:xfrm>
            <a:off x="1043608" y="3874400"/>
            <a:ext cx="6408712" cy="857590"/>
          </a:xfrm>
          <a:prstGeom prst="rect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920"/>
          <p:cNvSpPr txBox="1"/>
          <p:nvPr/>
        </p:nvSpPr>
        <p:spPr>
          <a:xfrm>
            <a:off x="6944141" y="375038"/>
            <a:ext cx="21083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800" b="1" dirty="0"/>
              <a:t>Focus on </a:t>
            </a:r>
            <a:r>
              <a:rPr lang="en-GB" sz="1800" b="1" dirty="0">
                <a:solidFill>
                  <a:srgbClr val="980000"/>
                </a:solidFill>
              </a:rPr>
              <a:t>subcategories</a:t>
            </a:r>
            <a:r>
              <a:rPr lang="en-GB" sz="1800" b="1" dirty="0"/>
              <a:t> which have </a:t>
            </a:r>
            <a:r>
              <a:rPr lang="en-GB" sz="1800" b="1" dirty="0">
                <a:solidFill>
                  <a:srgbClr val="980000"/>
                </a:solidFill>
              </a:rPr>
              <a:t>already</a:t>
            </a:r>
            <a:r>
              <a:rPr lang="en-GB" sz="1800" b="1" dirty="0"/>
              <a:t> been </a:t>
            </a:r>
            <a:r>
              <a:rPr lang="en-GB" sz="1800" b="1" dirty="0">
                <a:solidFill>
                  <a:srgbClr val="980000"/>
                </a:solidFill>
              </a:rPr>
              <a:t>covered</a:t>
            </a:r>
            <a:r>
              <a:rPr lang="en-GB" sz="1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775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916"/>
          <p:cNvCxnSpPr/>
          <p:nvPr/>
        </p:nvCxnSpPr>
        <p:spPr>
          <a:xfrm>
            <a:off x="4902678" y="3040092"/>
            <a:ext cx="1253498" cy="1105662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Sub-</a:t>
            </a:r>
            <a:r>
              <a:rPr lang="it-IT" dirty="0" err="1" smtClean="0"/>
              <a:t>categories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21961" y="2470705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Comics </a:t>
            </a:r>
            <a:r>
              <a:rPr lang="it-IT" dirty="0" err="1"/>
              <a:t>characters</a:t>
            </a:r>
            <a:r>
              <a:rPr lang="it-IT" dirty="0"/>
              <a:t> by company</a:t>
            </a:r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19678" y="4145754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Disney </a:t>
            </a:r>
            <a:r>
              <a:rPr lang="en-US" dirty="0" smtClean="0"/>
              <a:t>comics‎</a:t>
            </a:r>
            <a:endParaRPr lang="en-US" dirty="0"/>
          </a:p>
        </p:txBody>
      </p:sp>
      <p:cxnSp>
        <p:nvCxnSpPr>
          <p:cNvPr id="9" name="Shape 916"/>
          <p:cNvCxnSpPr/>
          <p:nvPr/>
        </p:nvCxnSpPr>
        <p:spPr>
          <a:xfrm>
            <a:off x="4386057" y="3147814"/>
            <a:ext cx="5923" cy="740663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6" name="Rettangolo 15"/>
          <p:cNvSpPr/>
          <p:nvPr/>
        </p:nvSpPr>
        <p:spPr>
          <a:xfrm>
            <a:off x="4176269" y="1252584"/>
            <a:ext cx="1826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Comics by company</a:t>
            </a:r>
          </a:p>
        </p:txBody>
      </p:sp>
      <p:cxnSp>
        <p:nvCxnSpPr>
          <p:cNvPr id="17" name="Shape 916"/>
          <p:cNvCxnSpPr/>
          <p:nvPr/>
        </p:nvCxnSpPr>
        <p:spPr>
          <a:xfrm flipH="1">
            <a:off x="4716016" y="1687849"/>
            <a:ext cx="373324" cy="667877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9" name="Rettangolo 18"/>
          <p:cNvSpPr/>
          <p:nvPr/>
        </p:nvSpPr>
        <p:spPr>
          <a:xfrm>
            <a:off x="1278063" y="1380072"/>
            <a:ext cx="17171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Comics </a:t>
            </a:r>
            <a:r>
              <a:rPr lang="en-US" dirty="0"/>
              <a:t>characters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3840074" y="4012476"/>
            <a:ext cx="1091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DC </a:t>
            </a:r>
            <a:r>
              <a:rPr lang="en-US" dirty="0" smtClean="0"/>
              <a:t>Comics</a:t>
            </a:r>
            <a:br>
              <a:rPr lang="en-US" dirty="0" smtClean="0"/>
            </a:br>
            <a:r>
              <a:rPr lang="en-US" dirty="0" smtClean="0"/>
              <a:t>characters</a:t>
            </a:r>
            <a:endParaRPr lang="en-US" dirty="0"/>
          </a:p>
        </p:txBody>
      </p:sp>
      <p:cxnSp>
        <p:nvCxnSpPr>
          <p:cNvPr id="58" name="Shape 916"/>
          <p:cNvCxnSpPr/>
          <p:nvPr/>
        </p:nvCxnSpPr>
        <p:spPr>
          <a:xfrm flipH="1">
            <a:off x="2411760" y="3040092"/>
            <a:ext cx="1512168" cy="934482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64" name="Rettangolo 63"/>
          <p:cNvSpPr/>
          <p:nvPr/>
        </p:nvSpPr>
        <p:spPr>
          <a:xfrm>
            <a:off x="6478199" y="2608042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Comics </a:t>
            </a:r>
            <a:r>
              <a:rPr lang="en-US" dirty="0" smtClean="0"/>
              <a:t>titles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company‎</a:t>
            </a:r>
          </a:p>
        </p:txBody>
      </p:sp>
      <p:cxnSp>
        <p:nvCxnSpPr>
          <p:cNvPr id="72" name="Shape 916"/>
          <p:cNvCxnSpPr/>
          <p:nvPr/>
        </p:nvCxnSpPr>
        <p:spPr>
          <a:xfrm flipH="1">
            <a:off x="6516216" y="3147814"/>
            <a:ext cx="443894" cy="997940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74" name="Shape 916"/>
          <p:cNvCxnSpPr/>
          <p:nvPr/>
        </p:nvCxnSpPr>
        <p:spPr>
          <a:xfrm>
            <a:off x="5606679" y="1687849"/>
            <a:ext cx="1269577" cy="936745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90" name="Rettangolo 89"/>
          <p:cNvSpPr/>
          <p:nvPr/>
        </p:nvSpPr>
        <p:spPr>
          <a:xfrm>
            <a:off x="1323959" y="4038032"/>
            <a:ext cx="1369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Marvel </a:t>
            </a:r>
            <a:r>
              <a:rPr lang="en-US" dirty="0" smtClean="0"/>
              <a:t>Comics</a:t>
            </a:r>
            <a:br>
              <a:rPr lang="en-US" dirty="0" smtClean="0"/>
            </a:br>
            <a:r>
              <a:rPr lang="en-US" dirty="0" smtClean="0"/>
              <a:t>characters</a:t>
            </a:r>
            <a:endParaRPr lang="en-US" dirty="0"/>
          </a:p>
        </p:txBody>
      </p:sp>
      <p:cxnSp>
        <p:nvCxnSpPr>
          <p:cNvPr id="92" name="Shape 916"/>
          <p:cNvCxnSpPr/>
          <p:nvPr/>
        </p:nvCxnSpPr>
        <p:spPr>
          <a:xfrm>
            <a:off x="1639989" y="1808395"/>
            <a:ext cx="267715" cy="2166179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94" name="Shape 916"/>
          <p:cNvCxnSpPr/>
          <p:nvPr/>
        </p:nvCxnSpPr>
        <p:spPr>
          <a:xfrm>
            <a:off x="2277902" y="1723500"/>
            <a:ext cx="1646026" cy="2166179"/>
          </a:xfrm>
          <a:prstGeom prst="straightConnector1">
            <a:avLst/>
          </a:prstGeom>
          <a:noFill/>
          <a:ln w="38100" cap="flat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20" name="Shape 919"/>
          <p:cNvSpPr/>
          <p:nvPr/>
        </p:nvSpPr>
        <p:spPr>
          <a:xfrm>
            <a:off x="1043608" y="3874400"/>
            <a:ext cx="6408712" cy="857590"/>
          </a:xfrm>
          <a:prstGeom prst="rect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920"/>
          <p:cNvSpPr txBox="1"/>
          <p:nvPr/>
        </p:nvSpPr>
        <p:spPr>
          <a:xfrm>
            <a:off x="6944141" y="375038"/>
            <a:ext cx="21083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800" b="1" dirty="0"/>
              <a:t>Focus on </a:t>
            </a:r>
            <a:r>
              <a:rPr lang="en-GB" sz="1800" b="1" dirty="0">
                <a:solidFill>
                  <a:srgbClr val="980000"/>
                </a:solidFill>
              </a:rPr>
              <a:t>subcategories</a:t>
            </a:r>
            <a:r>
              <a:rPr lang="en-GB" sz="1800" b="1" dirty="0"/>
              <a:t> which have </a:t>
            </a:r>
            <a:r>
              <a:rPr lang="en-GB" sz="1800" b="1" dirty="0">
                <a:solidFill>
                  <a:srgbClr val="980000"/>
                </a:solidFill>
              </a:rPr>
              <a:t>already</a:t>
            </a:r>
            <a:r>
              <a:rPr lang="en-GB" sz="1800" b="1" dirty="0"/>
              <a:t> been </a:t>
            </a:r>
            <a:r>
              <a:rPr lang="en-GB" sz="1800" b="1" dirty="0">
                <a:solidFill>
                  <a:srgbClr val="980000"/>
                </a:solidFill>
              </a:rPr>
              <a:t>covered</a:t>
            </a:r>
            <a:r>
              <a:rPr lang="en-GB" sz="1800" b="1" dirty="0"/>
              <a:t>!</a:t>
            </a:r>
          </a:p>
        </p:txBody>
      </p:sp>
      <p:sp>
        <p:nvSpPr>
          <p:cNvPr id="26" name="Shape 956"/>
          <p:cNvSpPr txBox="1"/>
          <p:nvPr/>
        </p:nvSpPr>
        <p:spPr>
          <a:xfrm>
            <a:off x="7686174" y="2383216"/>
            <a:ext cx="1836300" cy="101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800" b="1" dirty="0"/>
              <a:t>Only 1 path ending in u</a:t>
            </a:r>
          </a:p>
        </p:txBody>
      </p:sp>
      <p:cxnSp>
        <p:nvCxnSpPr>
          <p:cNvPr id="28" name="Shape 957"/>
          <p:cNvCxnSpPr/>
          <p:nvPr/>
        </p:nvCxnSpPr>
        <p:spPr>
          <a:xfrm flipH="1">
            <a:off x="7078684" y="3147814"/>
            <a:ext cx="919656" cy="445109"/>
          </a:xfrm>
          <a:prstGeom prst="straightConnector1">
            <a:avLst/>
          </a:prstGeom>
          <a:noFill/>
          <a:ln w="19050" cap="flat">
            <a:solidFill>
              <a:schemeClr val="accent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9" name="Shape 958"/>
          <p:cNvCxnSpPr/>
          <p:nvPr/>
        </p:nvCxnSpPr>
        <p:spPr>
          <a:xfrm flipH="1" flipV="1">
            <a:off x="984849" y="2624171"/>
            <a:ext cx="1597116" cy="29600"/>
          </a:xfrm>
          <a:prstGeom prst="straightConnector1">
            <a:avLst/>
          </a:prstGeom>
          <a:noFill/>
          <a:ln w="19050" cap="flat">
            <a:solidFill>
              <a:schemeClr val="accent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0" name="Shape 959"/>
          <p:cNvCxnSpPr/>
          <p:nvPr/>
        </p:nvCxnSpPr>
        <p:spPr>
          <a:xfrm flipH="1" flipV="1">
            <a:off x="914126" y="3105536"/>
            <a:ext cx="819666" cy="454845"/>
          </a:xfrm>
          <a:prstGeom prst="straightConnector1">
            <a:avLst/>
          </a:prstGeom>
          <a:noFill/>
          <a:ln w="19050" cap="flat">
            <a:solidFill>
              <a:schemeClr val="accent1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" name="Shape 960"/>
          <p:cNvSpPr txBox="1"/>
          <p:nvPr/>
        </p:nvSpPr>
        <p:spPr>
          <a:xfrm>
            <a:off x="0" y="2381224"/>
            <a:ext cx="1675499" cy="79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dirty="0"/>
              <a:t>2 paths</a:t>
            </a:r>
            <a:br>
              <a:rPr lang="en-GB" sz="1800" b="1" dirty="0"/>
            </a:br>
            <a:r>
              <a:rPr lang="en-GB" sz="1800" b="1" dirty="0"/>
              <a:t>ending in v</a:t>
            </a:r>
          </a:p>
        </p:txBody>
      </p:sp>
      <p:cxnSp>
        <p:nvCxnSpPr>
          <p:cNvPr id="41" name="Shape 916"/>
          <p:cNvCxnSpPr/>
          <p:nvPr/>
        </p:nvCxnSpPr>
        <p:spPr>
          <a:xfrm>
            <a:off x="2915816" y="1723500"/>
            <a:ext cx="792088" cy="632226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40" name="Shape 916"/>
          <p:cNvCxnSpPr/>
          <p:nvPr/>
        </p:nvCxnSpPr>
        <p:spPr>
          <a:xfrm>
            <a:off x="2843808" y="1687849"/>
            <a:ext cx="988624" cy="761341"/>
          </a:xfrm>
          <a:prstGeom prst="straightConnector1">
            <a:avLst/>
          </a:prstGeom>
          <a:noFill/>
          <a:ln w="76200" cap="flat">
            <a:solidFill>
              <a:srgbClr val="C00000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38" name="Shape 993"/>
          <p:cNvSpPr/>
          <p:nvPr/>
        </p:nvSpPr>
        <p:spPr>
          <a:xfrm>
            <a:off x="984849" y="1159260"/>
            <a:ext cx="2138896" cy="749399"/>
          </a:xfrm>
          <a:prstGeom prst="ellipse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Shape 9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Super-categories</a:t>
            </a:r>
          </a:p>
        </p:txBody>
      </p:sp>
      <p:sp>
        <p:nvSpPr>
          <p:cNvPr id="999" name="Shape 999"/>
          <p:cNvSpPr/>
          <p:nvPr/>
        </p:nvSpPr>
        <p:spPr>
          <a:xfrm>
            <a:off x="3821469" y="3255065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1000" name="Shape 1000"/>
          <p:cNvSpPr/>
          <p:nvPr/>
        </p:nvSpPr>
        <p:spPr>
          <a:xfrm>
            <a:off x="4993344" y="31516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1001" name="Shape 1001"/>
          <p:cNvSpPr/>
          <p:nvPr/>
        </p:nvSpPr>
        <p:spPr>
          <a:xfrm>
            <a:off x="4731860" y="4336167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02" name="Shape 1002"/>
          <p:cNvCxnSpPr>
            <a:stCxn id="1001" idx="0"/>
            <a:endCxn id="999" idx="2"/>
          </p:cNvCxnSpPr>
          <p:nvPr/>
        </p:nvCxnSpPr>
        <p:spPr>
          <a:xfrm rot="10800000">
            <a:off x="3987369" y="3586865"/>
            <a:ext cx="910391" cy="74930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3" name="Shape 1003"/>
          <p:cNvSpPr txBox="1"/>
          <p:nvPr/>
        </p:nvSpPr>
        <p:spPr>
          <a:xfrm>
            <a:off x="4516335" y="3648279"/>
            <a:ext cx="517800" cy="41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b="1"/>
              <a:t>?</a:t>
            </a:r>
          </a:p>
        </p:txBody>
      </p:sp>
      <p:sp>
        <p:nvSpPr>
          <p:cNvPr id="1004" name="Shape 1004"/>
          <p:cNvSpPr txBox="1"/>
          <p:nvPr/>
        </p:nvSpPr>
        <p:spPr>
          <a:xfrm>
            <a:off x="5063653" y="3836449"/>
            <a:ext cx="517800" cy="414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000" b="1" dirty="0"/>
              <a:t>?</a:t>
            </a:r>
          </a:p>
        </p:txBody>
      </p:sp>
      <p:cxnSp>
        <p:nvCxnSpPr>
          <p:cNvPr id="1005" name="Shape 1005"/>
          <p:cNvCxnSpPr>
            <a:stCxn id="1001" idx="0"/>
            <a:endCxn id="1000" idx="2"/>
          </p:cNvCxnSpPr>
          <p:nvPr/>
        </p:nvCxnSpPr>
        <p:spPr>
          <a:xfrm rot="10800000" flipH="1">
            <a:off x="4897760" y="3483423"/>
            <a:ext cx="261483" cy="8527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06" name="Shape 1006"/>
          <p:cNvSpPr/>
          <p:nvPr/>
        </p:nvSpPr>
        <p:spPr>
          <a:xfrm>
            <a:off x="5325144" y="20752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07" name="Shape 1007"/>
          <p:cNvCxnSpPr>
            <a:stCxn id="1000" idx="0"/>
            <a:endCxn id="1006" idx="2"/>
          </p:cNvCxnSpPr>
          <p:nvPr/>
        </p:nvCxnSpPr>
        <p:spPr>
          <a:xfrm rot="10800000" flipH="1">
            <a:off x="5159244" y="2407023"/>
            <a:ext cx="331800" cy="744599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008" name="Shape 1008"/>
          <p:cNvSpPr/>
          <p:nvPr/>
        </p:nvSpPr>
        <p:spPr>
          <a:xfrm>
            <a:off x="3658307" y="215917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09" name="Shape 1009"/>
          <p:cNvCxnSpPr>
            <a:stCxn id="999" idx="0"/>
            <a:endCxn id="1008" idx="2"/>
          </p:cNvCxnSpPr>
          <p:nvPr/>
        </p:nvCxnSpPr>
        <p:spPr>
          <a:xfrm rot="10800000">
            <a:off x="3824207" y="2490973"/>
            <a:ext cx="163162" cy="764091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010" name="Shape 1010"/>
          <p:cNvSpPr txBox="1"/>
          <p:nvPr/>
        </p:nvSpPr>
        <p:spPr>
          <a:xfrm>
            <a:off x="214875" y="1390525"/>
            <a:ext cx="21083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dirty="0"/>
              <a:t>Focus on </a:t>
            </a:r>
            <a:r>
              <a:rPr lang="en-GB" sz="1800" b="1" dirty="0">
                <a:solidFill>
                  <a:srgbClr val="980000"/>
                </a:solidFill>
              </a:rPr>
              <a:t>super categories</a:t>
            </a:r>
            <a:r>
              <a:rPr lang="en-GB" sz="1800" b="1" dirty="0"/>
              <a:t> which have </a:t>
            </a:r>
            <a:r>
              <a:rPr lang="en-GB" sz="1800" b="1" dirty="0">
                <a:solidFill>
                  <a:srgbClr val="980000"/>
                </a:solidFill>
              </a:rPr>
              <a:t>already</a:t>
            </a:r>
            <a:r>
              <a:rPr lang="en-GB" sz="1800" b="1" dirty="0"/>
              <a:t> been </a:t>
            </a:r>
            <a:r>
              <a:rPr lang="en-GB" sz="1800" b="1" dirty="0">
                <a:solidFill>
                  <a:srgbClr val="980000"/>
                </a:solidFill>
              </a:rPr>
              <a:t>covered</a:t>
            </a:r>
            <a:r>
              <a:rPr lang="en-GB" sz="1800" b="1" dirty="0"/>
              <a:t>!</a:t>
            </a:r>
          </a:p>
        </p:txBody>
      </p:sp>
      <p:sp>
        <p:nvSpPr>
          <p:cNvPr id="1011" name="Shape 1011"/>
          <p:cNvSpPr/>
          <p:nvPr/>
        </p:nvSpPr>
        <p:spPr>
          <a:xfrm>
            <a:off x="5999344" y="31516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1012" name="Shape 1012"/>
          <p:cNvSpPr/>
          <p:nvPr/>
        </p:nvSpPr>
        <p:spPr>
          <a:xfrm>
            <a:off x="4406094" y="13077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5968594" y="1356948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14" name="Shape 1014"/>
          <p:cNvCxnSpPr>
            <a:stCxn id="1001" idx="0"/>
            <a:endCxn id="1011" idx="2"/>
          </p:cNvCxnSpPr>
          <p:nvPr/>
        </p:nvCxnSpPr>
        <p:spPr>
          <a:xfrm rot="10800000" flipH="1">
            <a:off x="4897760" y="3483423"/>
            <a:ext cx="1267483" cy="8527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5" name="Shape 1015"/>
          <p:cNvSpPr/>
          <p:nvPr/>
        </p:nvSpPr>
        <p:spPr>
          <a:xfrm>
            <a:off x="4523050" y="4127375"/>
            <a:ext cx="749399" cy="749399"/>
          </a:xfrm>
          <a:prstGeom prst="ellipse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16" name="Shape 1016"/>
          <p:cNvCxnSpPr>
            <a:stCxn id="1011" idx="0"/>
            <a:endCxn id="1013" idx="2"/>
          </p:cNvCxnSpPr>
          <p:nvPr/>
        </p:nvCxnSpPr>
        <p:spPr>
          <a:xfrm rot="10800000">
            <a:off x="6134494" y="1688748"/>
            <a:ext cx="30750" cy="1462874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017" name="Shape 1017"/>
          <p:cNvCxnSpPr>
            <a:stCxn id="1008" idx="0"/>
            <a:endCxn id="1012" idx="2"/>
          </p:cNvCxnSpPr>
          <p:nvPr/>
        </p:nvCxnSpPr>
        <p:spPr>
          <a:xfrm rot="10800000" flipH="1">
            <a:off x="3824207" y="1639523"/>
            <a:ext cx="747787" cy="519649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018" name="Shape 1018"/>
          <p:cNvCxnSpPr>
            <a:stCxn id="1006" idx="0"/>
            <a:endCxn id="1012" idx="2"/>
          </p:cNvCxnSpPr>
          <p:nvPr/>
        </p:nvCxnSpPr>
        <p:spPr>
          <a:xfrm rot="10800000">
            <a:off x="4571994" y="1639523"/>
            <a:ext cx="919050" cy="435699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019" name="Shape 1019"/>
          <p:cNvSpPr/>
          <p:nvPr/>
        </p:nvSpPr>
        <p:spPr>
          <a:xfrm>
            <a:off x="2973369" y="3316465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cxnSp>
        <p:nvCxnSpPr>
          <p:cNvPr id="1020" name="Shape 1020"/>
          <p:cNvCxnSpPr>
            <a:stCxn id="1019" idx="0"/>
            <a:endCxn id="1008" idx="2"/>
          </p:cNvCxnSpPr>
          <p:nvPr/>
        </p:nvCxnSpPr>
        <p:spPr>
          <a:xfrm rot="10800000" flipH="1">
            <a:off x="3139269" y="2490973"/>
            <a:ext cx="684937" cy="825491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021" name="Shape 1021"/>
          <p:cNvCxnSpPr>
            <a:stCxn id="1019" idx="2"/>
            <a:endCxn id="1001" idx="0"/>
          </p:cNvCxnSpPr>
          <p:nvPr/>
        </p:nvCxnSpPr>
        <p:spPr>
          <a:xfrm>
            <a:off x="3139269" y="3648265"/>
            <a:ext cx="1758491" cy="68790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2" name="Shape 1022"/>
          <p:cNvSpPr/>
          <p:nvPr/>
        </p:nvSpPr>
        <p:spPr>
          <a:xfrm>
            <a:off x="6974595" y="31516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cxnSp>
        <p:nvCxnSpPr>
          <p:cNvPr id="1023" name="Shape 1023"/>
          <p:cNvCxnSpPr>
            <a:stCxn id="1001" idx="0"/>
            <a:endCxn id="1022" idx="2"/>
          </p:cNvCxnSpPr>
          <p:nvPr/>
        </p:nvCxnSpPr>
        <p:spPr>
          <a:xfrm rot="10800000" flipH="1">
            <a:off x="4897760" y="3483423"/>
            <a:ext cx="2242734" cy="8527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24" name="Shape 1024"/>
          <p:cNvCxnSpPr>
            <a:stCxn id="1022" idx="0"/>
            <a:endCxn id="1013" idx="2"/>
          </p:cNvCxnSpPr>
          <p:nvPr/>
        </p:nvCxnSpPr>
        <p:spPr>
          <a:xfrm rot="10800000">
            <a:off x="6134494" y="1688748"/>
            <a:ext cx="1006000" cy="146287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25" name="Shape 1025"/>
          <p:cNvSpPr/>
          <p:nvPr/>
        </p:nvSpPr>
        <p:spPr>
          <a:xfrm>
            <a:off x="2587500" y="2767250"/>
            <a:ext cx="5143499" cy="1208700"/>
          </a:xfrm>
          <a:prstGeom prst="rect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" grpId="0"/>
      <p:bldP spid="1004" grpId="0"/>
      <p:bldP spid="1010" grpId="0"/>
      <p:bldP spid="1015" grpId="0" animBg="1"/>
      <p:bldP spid="10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 10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Super-categories</a:t>
            </a:r>
          </a:p>
        </p:txBody>
      </p:sp>
      <p:sp>
        <p:nvSpPr>
          <p:cNvPr id="1031" name="Shape 1031"/>
          <p:cNvSpPr/>
          <p:nvPr/>
        </p:nvSpPr>
        <p:spPr>
          <a:xfrm>
            <a:off x="3821469" y="3255065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1032" name="Shape 1032"/>
          <p:cNvSpPr/>
          <p:nvPr/>
        </p:nvSpPr>
        <p:spPr>
          <a:xfrm>
            <a:off x="4993344" y="31516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1033" name="Shape 1033"/>
          <p:cNvSpPr/>
          <p:nvPr/>
        </p:nvSpPr>
        <p:spPr>
          <a:xfrm>
            <a:off x="4731860" y="4336167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34" name="Shape 1034"/>
          <p:cNvCxnSpPr>
            <a:stCxn id="1033" idx="0"/>
            <a:endCxn id="1031" idx="2"/>
          </p:cNvCxnSpPr>
          <p:nvPr/>
        </p:nvCxnSpPr>
        <p:spPr>
          <a:xfrm rot="10800000">
            <a:off x="3987369" y="3586865"/>
            <a:ext cx="910391" cy="749302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035" name="Shape 1035"/>
          <p:cNvCxnSpPr>
            <a:stCxn id="1033" idx="0"/>
            <a:endCxn id="1032" idx="2"/>
          </p:cNvCxnSpPr>
          <p:nvPr/>
        </p:nvCxnSpPr>
        <p:spPr>
          <a:xfrm rot="10800000" flipH="1">
            <a:off x="4897760" y="3483423"/>
            <a:ext cx="261483" cy="8527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36" name="Shape 1036"/>
          <p:cNvSpPr/>
          <p:nvPr/>
        </p:nvSpPr>
        <p:spPr>
          <a:xfrm>
            <a:off x="5325144" y="20752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37" name="Shape 1037"/>
          <p:cNvCxnSpPr>
            <a:stCxn id="1032" idx="0"/>
            <a:endCxn id="1036" idx="2"/>
          </p:cNvCxnSpPr>
          <p:nvPr/>
        </p:nvCxnSpPr>
        <p:spPr>
          <a:xfrm rot="10800000" flipH="1">
            <a:off x="5159244" y="2407023"/>
            <a:ext cx="331800" cy="744599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038" name="Shape 1038"/>
          <p:cNvSpPr/>
          <p:nvPr/>
        </p:nvSpPr>
        <p:spPr>
          <a:xfrm>
            <a:off x="3658307" y="215917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39" name="Shape 1039"/>
          <p:cNvCxnSpPr>
            <a:stCxn id="1031" idx="0"/>
            <a:endCxn id="1038" idx="2"/>
          </p:cNvCxnSpPr>
          <p:nvPr/>
        </p:nvCxnSpPr>
        <p:spPr>
          <a:xfrm rot="10800000">
            <a:off x="3824207" y="2490973"/>
            <a:ext cx="163162" cy="764091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040" name="Shape 1040"/>
          <p:cNvSpPr txBox="1"/>
          <p:nvPr/>
        </p:nvSpPr>
        <p:spPr>
          <a:xfrm>
            <a:off x="214875" y="1390525"/>
            <a:ext cx="2108399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800" b="1" dirty="0"/>
              <a:t>3 paths ending here</a:t>
            </a:r>
          </a:p>
        </p:txBody>
      </p:sp>
      <p:sp>
        <p:nvSpPr>
          <p:cNvPr id="1041" name="Shape 1041"/>
          <p:cNvSpPr/>
          <p:nvPr/>
        </p:nvSpPr>
        <p:spPr>
          <a:xfrm>
            <a:off x="5999344" y="31516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1042" name="Shape 1042"/>
          <p:cNvSpPr/>
          <p:nvPr/>
        </p:nvSpPr>
        <p:spPr>
          <a:xfrm>
            <a:off x="4406094" y="13077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3" name="Shape 1043"/>
          <p:cNvSpPr/>
          <p:nvPr/>
        </p:nvSpPr>
        <p:spPr>
          <a:xfrm>
            <a:off x="5968594" y="1356948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44" name="Shape 1044"/>
          <p:cNvCxnSpPr>
            <a:stCxn id="1033" idx="0"/>
            <a:endCxn id="1041" idx="2"/>
          </p:cNvCxnSpPr>
          <p:nvPr/>
        </p:nvCxnSpPr>
        <p:spPr>
          <a:xfrm rot="10800000" flipH="1">
            <a:off x="4897760" y="3483423"/>
            <a:ext cx="1267483" cy="8527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45" name="Shape 1045"/>
          <p:cNvCxnSpPr>
            <a:stCxn id="1041" idx="0"/>
            <a:endCxn id="1043" idx="2"/>
          </p:cNvCxnSpPr>
          <p:nvPr/>
        </p:nvCxnSpPr>
        <p:spPr>
          <a:xfrm rot="10800000">
            <a:off x="6134494" y="1688748"/>
            <a:ext cx="30750" cy="1462874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046" name="Shape 1046"/>
          <p:cNvCxnSpPr>
            <a:stCxn id="1038" idx="0"/>
            <a:endCxn id="1042" idx="2"/>
          </p:cNvCxnSpPr>
          <p:nvPr/>
        </p:nvCxnSpPr>
        <p:spPr>
          <a:xfrm rot="10800000" flipH="1">
            <a:off x="3824207" y="1639523"/>
            <a:ext cx="747787" cy="519649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047" name="Shape 1047"/>
          <p:cNvCxnSpPr>
            <a:stCxn id="1036" idx="0"/>
            <a:endCxn id="1042" idx="2"/>
          </p:cNvCxnSpPr>
          <p:nvPr/>
        </p:nvCxnSpPr>
        <p:spPr>
          <a:xfrm rot="10800000">
            <a:off x="4571994" y="1639523"/>
            <a:ext cx="919050" cy="435699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048" name="Shape 1048"/>
          <p:cNvSpPr/>
          <p:nvPr/>
        </p:nvSpPr>
        <p:spPr>
          <a:xfrm>
            <a:off x="2973369" y="3316465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cxnSp>
        <p:nvCxnSpPr>
          <p:cNvPr id="1049" name="Shape 1049"/>
          <p:cNvCxnSpPr>
            <a:stCxn id="1048" idx="0"/>
            <a:endCxn id="1038" idx="2"/>
          </p:cNvCxnSpPr>
          <p:nvPr/>
        </p:nvCxnSpPr>
        <p:spPr>
          <a:xfrm rot="10800000" flipH="1">
            <a:off x="3139269" y="2490973"/>
            <a:ext cx="684937" cy="825491"/>
          </a:xfrm>
          <a:prstGeom prst="straightConnector1">
            <a:avLst/>
          </a:prstGeom>
          <a:noFill/>
          <a:ln w="38100" cap="flat">
            <a:solidFill>
              <a:srgbClr val="98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050" name="Shape 1050"/>
          <p:cNvCxnSpPr>
            <a:stCxn id="1048" idx="2"/>
            <a:endCxn id="1033" idx="0"/>
          </p:cNvCxnSpPr>
          <p:nvPr/>
        </p:nvCxnSpPr>
        <p:spPr>
          <a:xfrm>
            <a:off x="3139269" y="3648265"/>
            <a:ext cx="1758491" cy="687902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51" name="Shape 1051"/>
          <p:cNvSpPr/>
          <p:nvPr/>
        </p:nvSpPr>
        <p:spPr>
          <a:xfrm>
            <a:off x="6974595" y="3151623"/>
            <a:ext cx="331800" cy="331800"/>
          </a:xfrm>
          <a:prstGeom prst="rect">
            <a:avLst/>
          </a:prstGeom>
          <a:solidFill>
            <a:srgbClr val="4A86E8"/>
          </a:solidFill>
          <a:ln w="38100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1800" b="1"/>
          </a:p>
        </p:txBody>
      </p:sp>
      <p:cxnSp>
        <p:nvCxnSpPr>
          <p:cNvPr id="1052" name="Shape 1052"/>
          <p:cNvCxnSpPr>
            <a:stCxn id="1033" idx="0"/>
            <a:endCxn id="1051" idx="2"/>
          </p:cNvCxnSpPr>
          <p:nvPr/>
        </p:nvCxnSpPr>
        <p:spPr>
          <a:xfrm rot="10800000" flipH="1">
            <a:off x="4897760" y="3483423"/>
            <a:ext cx="2242734" cy="85274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53" name="Shape 1053"/>
          <p:cNvCxnSpPr>
            <a:stCxn id="1051" idx="0"/>
            <a:endCxn id="1043" idx="2"/>
          </p:cNvCxnSpPr>
          <p:nvPr/>
        </p:nvCxnSpPr>
        <p:spPr>
          <a:xfrm rot="10800000">
            <a:off x="6134494" y="1688748"/>
            <a:ext cx="1006000" cy="1462874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54" name="Shape 1054"/>
          <p:cNvSpPr/>
          <p:nvPr/>
        </p:nvSpPr>
        <p:spPr>
          <a:xfrm>
            <a:off x="3574575" y="3008175"/>
            <a:ext cx="825600" cy="825600"/>
          </a:xfrm>
          <a:prstGeom prst="ellipse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55" name="Shape 1055"/>
          <p:cNvCxnSpPr/>
          <p:nvPr/>
        </p:nvCxnSpPr>
        <p:spPr>
          <a:xfrm rot="10800000" flipH="1">
            <a:off x="2128575" y="1430175"/>
            <a:ext cx="2162100" cy="323099"/>
          </a:xfrm>
          <a:prstGeom prst="straightConnector1">
            <a:avLst/>
          </a:prstGeom>
          <a:noFill/>
          <a:ln w="19050" cap="flat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" grpId="0"/>
      <p:bldP spid="10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mtClean="0"/>
              <a:t>Our goal</a:t>
            </a:r>
            <a:endParaRPr lang="en-GB"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0000" y="1063375"/>
            <a:ext cx="8934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/>
              <a:t>To </a:t>
            </a:r>
            <a:r>
              <a:rPr lang="en-GB" b="1" dirty="0"/>
              <a:t>automatically</a:t>
            </a:r>
            <a:r>
              <a:rPr lang="en-GB" dirty="0"/>
              <a:t> create a </a:t>
            </a:r>
            <a:r>
              <a:rPr lang="en-GB" b="1" dirty="0"/>
              <a:t>Wi</a:t>
            </a:r>
            <a:r>
              <a:rPr lang="en-GB" dirty="0"/>
              <a:t>kipedia </a:t>
            </a:r>
            <a:r>
              <a:rPr lang="en-GB" b="1" dirty="0" err="1"/>
              <a:t>Bi</a:t>
            </a:r>
            <a:r>
              <a:rPr lang="en-GB" dirty="0" err="1"/>
              <a:t>taxonomy</a:t>
            </a:r>
            <a:r>
              <a:rPr lang="en-GB" dirty="0"/>
              <a:t> </a:t>
            </a:r>
            <a:r>
              <a:rPr lang="en-GB" dirty="0" smtClean="0"/>
              <a:t>for </a:t>
            </a:r>
            <a:r>
              <a:rPr lang="en-GB" dirty="0"/>
              <a:t>Wikipedia </a:t>
            </a:r>
            <a:r>
              <a:rPr lang="en-GB" dirty="0">
                <a:solidFill>
                  <a:schemeClr val="accent6"/>
                </a:solidFill>
              </a:rPr>
              <a:t>pages</a:t>
            </a:r>
            <a:r>
              <a:rPr lang="en-GB" dirty="0"/>
              <a:t> and </a:t>
            </a:r>
            <a:r>
              <a:rPr lang="en-GB" dirty="0" smtClean="0">
                <a:solidFill>
                  <a:schemeClr val="accent6"/>
                </a:solidFill>
              </a:rPr>
              <a:t>categories </a:t>
            </a:r>
            <a:r>
              <a:rPr lang="en-GB" dirty="0" smtClean="0"/>
              <a:t>in </a:t>
            </a:r>
            <a:r>
              <a:rPr lang="en-GB"/>
              <a:t>a </a:t>
            </a:r>
            <a:r>
              <a:rPr lang="en-GB" smtClean="0"/>
              <a:t>simultaneous </a:t>
            </a:r>
            <a:r>
              <a:rPr lang="en-GB" dirty="0"/>
              <a:t>fashion.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4" name="Rettangolo arrotondato 73"/>
          <p:cNvSpPr/>
          <p:nvPr/>
        </p:nvSpPr>
        <p:spPr>
          <a:xfrm>
            <a:off x="539552" y="3003798"/>
            <a:ext cx="8064896" cy="194421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chemeClr val="tx1"/>
                </a:solidFill>
              </a:rPr>
              <a:t>The </a:t>
            </a:r>
            <a:r>
              <a:rPr lang="en-US" sz="3200" smtClean="0">
                <a:solidFill>
                  <a:schemeClr val="accent6"/>
                </a:solidFill>
              </a:rPr>
              <a:t>page</a:t>
            </a:r>
            <a:r>
              <a:rPr lang="en-US" sz="3200" smtClean="0">
                <a:solidFill>
                  <a:schemeClr val="tx1"/>
                </a:solidFill>
              </a:rPr>
              <a:t> and </a:t>
            </a:r>
            <a:r>
              <a:rPr lang="en-US" sz="3200" smtClean="0">
                <a:solidFill>
                  <a:schemeClr val="accent6"/>
                </a:solidFill>
              </a:rPr>
              <a:t>category</a:t>
            </a:r>
            <a:r>
              <a:rPr lang="en-US" sz="3200" smtClean="0">
                <a:solidFill>
                  <a:schemeClr val="tx1"/>
                </a:solidFill>
              </a:rPr>
              <a:t> level are </a:t>
            </a:r>
            <a:r>
              <a:rPr lang="en-US" sz="3200" b="1" smtClean="0">
                <a:solidFill>
                  <a:schemeClr val="tx1"/>
                </a:solidFill>
              </a:rPr>
              <a:t>mutually beneficial</a:t>
            </a:r>
            <a:r>
              <a:rPr lang="en-US" sz="3200" smtClean="0">
                <a:solidFill>
                  <a:schemeClr val="tx1"/>
                </a:solidFill>
              </a:rPr>
              <a:t> for inducing a </a:t>
            </a:r>
            <a:r>
              <a:rPr lang="en-US" sz="3200" smtClean="0">
                <a:solidFill>
                  <a:schemeClr val="accent6"/>
                </a:solidFill>
              </a:rPr>
              <a:t>wide-coverage</a:t>
            </a:r>
            <a:r>
              <a:rPr lang="en-US" sz="3200" smtClean="0">
                <a:solidFill>
                  <a:schemeClr val="tx1"/>
                </a:solidFill>
              </a:rPr>
              <a:t> and </a:t>
            </a:r>
            <a:r>
              <a:rPr lang="en-US" sz="3200" smtClean="0">
                <a:solidFill>
                  <a:schemeClr val="accent6"/>
                </a:solidFill>
              </a:rPr>
              <a:t>fine-grained integrated taxonomy</a:t>
            </a:r>
          </a:p>
        </p:txBody>
      </p:sp>
      <p:sp>
        <p:nvSpPr>
          <p:cNvPr id="75" name="Rettangolo arrotondato 74"/>
          <p:cNvSpPr/>
          <p:nvPr/>
        </p:nvSpPr>
        <p:spPr>
          <a:xfrm>
            <a:off x="899592" y="2715766"/>
            <a:ext cx="2160240" cy="50405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smtClean="0">
                <a:solidFill>
                  <a:schemeClr val="tx1"/>
                </a:solidFill>
              </a:rPr>
              <a:t>KEY IDEA</a:t>
            </a:r>
            <a:endParaRPr lang="it-IT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629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" t="16178" r="17039" b="3822"/>
          <a:stretch/>
        </p:blipFill>
        <p:spPr>
          <a:xfrm>
            <a:off x="611560" y="985599"/>
            <a:ext cx="6537960" cy="4114800"/>
          </a:xfrm>
          <a:prstGeom prst="rect">
            <a:avLst/>
          </a:prstGeom>
        </p:spPr>
      </p:pic>
      <p:sp>
        <p:nvSpPr>
          <p:cNvPr id="1060" name="Shape 10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 sz="3200" smtClean="0">
                <a:solidFill>
                  <a:srgbClr val="980000"/>
                </a:solidFill>
              </a:rPr>
              <a:t>Category</a:t>
            </a:r>
            <a:r>
              <a:rPr lang="en-GB" sz="3200" smtClean="0"/>
              <a:t> taxonomy evaluation: coverage</a:t>
            </a:r>
            <a:endParaRPr lang="en-GB" sz="3200"/>
          </a:p>
        </p:txBody>
      </p:sp>
      <p:sp>
        <p:nvSpPr>
          <p:cNvPr id="1062" name="Shape 1062"/>
          <p:cNvSpPr/>
          <p:nvPr/>
        </p:nvSpPr>
        <p:spPr>
          <a:xfrm>
            <a:off x="5580111" y="1031388"/>
            <a:ext cx="1569407" cy="1298119"/>
          </a:xfrm>
          <a:prstGeom prst="rect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3" name="Shape 1063"/>
          <p:cNvSpPr txBox="1"/>
          <p:nvPr/>
        </p:nvSpPr>
        <p:spPr>
          <a:xfrm>
            <a:off x="7308304" y="1203598"/>
            <a:ext cx="1754587" cy="95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rgbClr val="980000"/>
                </a:solidFill>
              </a:rPr>
              <a:t>+50%</a:t>
            </a:r>
            <a:endParaRPr lang="en-GB" sz="2400" b="1" dirty="0">
              <a:solidFill>
                <a:srgbClr val="98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GB" sz="2400" b="1" smtClean="0">
                <a:solidFill>
                  <a:srgbClr val="980000"/>
                </a:solidFill>
              </a:rPr>
              <a:t>categories</a:t>
            </a:r>
          </a:p>
          <a:p>
            <a:pPr>
              <a:spcBef>
                <a:spcPts val="0"/>
              </a:spcBef>
              <a:buNone/>
            </a:pPr>
            <a:r>
              <a:rPr lang="en-GB" sz="2400" b="1" smtClean="0">
                <a:solidFill>
                  <a:srgbClr val="980000"/>
                </a:solidFill>
              </a:rPr>
              <a:t>covered!</a:t>
            </a:r>
            <a:endParaRPr lang="en-GB" sz="2400" b="1" dirty="0">
              <a:solidFill>
                <a:srgbClr val="98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220072" y="4083918"/>
            <a:ext cx="2376264" cy="792088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1072"/>
          <p:cNvSpPr txBox="1"/>
          <p:nvPr/>
        </p:nvSpPr>
        <p:spPr>
          <a:xfrm>
            <a:off x="5364088" y="4328325"/>
            <a:ext cx="760800" cy="303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 dirty="0"/>
              <a:t>1SUP</a:t>
            </a:r>
          </a:p>
        </p:txBody>
      </p:sp>
      <p:sp>
        <p:nvSpPr>
          <p:cNvPr id="9" name="Shape 1073"/>
          <p:cNvSpPr txBox="1"/>
          <p:nvPr/>
        </p:nvSpPr>
        <p:spPr>
          <a:xfrm>
            <a:off x="6001238" y="4328325"/>
            <a:ext cx="760800" cy="303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/>
              <a:t>SUB</a:t>
            </a:r>
          </a:p>
        </p:txBody>
      </p:sp>
      <p:sp>
        <p:nvSpPr>
          <p:cNvPr id="10" name="Shape 1074"/>
          <p:cNvSpPr txBox="1"/>
          <p:nvPr/>
        </p:nvSpPr>
        <p:spPr>
          <a:xfrm>
            <a:off x="6624888" y="4328325"/>
            <a:ext cx="853199" cy="303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/>
              <a:t>SUPER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2" grpId="0" animBg="1"/>
      <p:bldP spid="106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Shape 1069"/>
          <p:cNvPicPr preferRelativeResize="0"/>
          <p:nvPr/>
        </p:nvPicPr>
        <p:blipFill rotWithShape="1">
          <a:blip r:embed="rId3"/>
          <a:srcRect l="11564" r="5715" b="5258"/>
          <a:stretch/>
        </p:blipFill>
        <p:spPr>
          <a:xfrm>
            <a:off x="1427741" y="1014700"/>
            <a:ext cx="6765507" cy="3859549"/>
          </a:xfrm>
          <a:prstGeom prst="rect">
            <a:avLst/>
          </a:prstGeom>
        </p:spPr>
      </p:pic>
      <p:sp>
        <p:nvSpPr>
          <p:cNvPr id="1070" name="Shape 107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3758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3200">
                <a:solidFill>
                  <a:srgbClr val="980000"/>
                </a:solidFill>
              </a:rPr>
              <a:t>Category</a:t>
            </a:r>
            <a:r>
              <a:rPr lang="en-GB" sz="3200"/>
              <a:t> taxonomy </a:t>
            </a:r>
            <a:r>
              <a:rPr lang="en-GB" sz="3200" smtClean="0"/>
              <a:t>evaluation: P &amp; R</a:t>
            </a:r>
            <a:endParaRPr lang="en-GB" sz="3200"/>
          </a:p>
        </p:txBody>
      </p:sp>
      <p:sp>
        <p:nvSpPr>
          <p:cNvPr id="1071" name="Shape 1071"/>
          <p:cNvSpPr txBox="1"/>
          <p:nvPr/>
        </p:nvSpPr>
        <p:spPr>
          <a:xfrm>
            <a:off x="1757850" y="4840500"/>
            <a:ext cx="5628299" cy="30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/>
              <a:t>Iterations</a:t>
            </a:r>
          </a:p>
        </p:txBody>
      </p:sp>
      <p:sp>
        <p:nvSpPr>
          <p:cNvPr id="1072" name="Shape 1072"/>
          <p:cNvSpPr txBox="1"/>
          <p:nvPr/>
        </p:nvSpPr>
        <p:spPr>
          <a:xfrm>
            <a:off x="5803275" y="4631325"/>
            <a:ext cx="760800" cy="303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 dirty="0"/>
              <a:t>1SUP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x="6440425" y="4631325"/>
            <a:ext cx="760800" cy="303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/>
              <a:t>SUB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x="7064075" y="4631325"/>
            <a:ext cx="853199" cy="303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200" b="1"/>
              <a:t>SUPER</a:t>
            </a:r>
          </a:p>
        </p:txBody>
      </p:sp>
      <p:sp>
        <p:nvSpPr>
          <p:cNvPr id="8" name="Shape 1062"/>
          <p:cNvSpPr/>
          <p:nvPr/>
        </p:nvSpPr>
        <p:spPr>
          <a:xfrm>
            <a:off x="5414550" y="1131590"/>
            <a:ext cx="2006679" cy="1659804"/>
          </a:xfrm>
          <a:prstGeom prst="rect">
            <a:avLst/>
          </a:prstGeom>
          <a:noFill/>
          <a:ln w="76200" cap="flat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063"/>
          <p:cNvSpPr txBox="1"/>
          <p:nvPr/>
        </p:nvSpPr>
        <p:spPr>
          <a:xfrm>
            <a:off x="7499770" y="2314544"/>
            <a:ext cx="1754587" cy="95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+35%</a:t>
            </a:r>
            <a:endParaRPr lang="en-GB" sz="24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rgbClr val="00B050"/>
                </a:solidFill>
              </a:rPr>
              <a:t>recall</a:t>
            </a:r>
            <a:endParaRPr lang="en-GB" sz="2400" b="1" dirty="0">
              <a:solidFill>
                <a:srgbClr val="00B05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442585" y="1419622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86%</a:t>
            </a:r>
            <a:endParaRPr lang="en-US" sz="24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Shape 1079"/>
          <p:cNvSpPr txBox="1">
            <a:spLocks noGrp="1"/>
          </p:cNvSpPr>
          <p:nvPr>
            <p:ph type="title"/>
          </p:nvPr>
        </p:nvSpPr>
        <p:spPr>
          <a:xfrm>
            <a:off x="211050" y="193725"/>
            <a:ext cx="4637399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Experimental setup</a:t>
            </a:r>
          </a:p>
        </p:txBody>
      </p:sp>
      <p:pic>
        <p:nvPicPr>
          <p:cNvPr id="1080" name="Shape 10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60032" y="318875"/>
            <a:ext cx="3992293" cy="2180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81" name="Shape 1081"/>
          <p:cNvSpPr txBox="1"/>
          <p:nvPr/>
        </p:nvSpPr>
        <p:spPr>
          <a:xfrm>
            <a:off x="94275" y="1870550"/>
            <a:ext cx="8863200" cy="28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dk1"/>
                </a:solidFill>
              </a:rPr>
              <a:t>We created </a:t>
            </a:r>
            <a:r>
              <a:rPr lang="en-GB" sz="2400" dirty="0">
                <a:solidFill>
                  <a:schemeClr val="accent6"/>
                </a:solidFill>
              </a:rPr>
              <a:t>2 datasets</a:t>
            </a:r>
            <a:r>
              <a:rPr lang="en-GB" sz="2400" dirty="0">
                <a:solidFill>
                  <a:schemeClr val="dk1"/>
                </a:solidFill>
              </a:rPr>
              <a:t>:</a:t>
            </a:r>
          </a:p>
          <a:p>
            <a:pPr marL="914400" lvl="1" indent="-355600" rtl="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000" dirty="0">
                <a:solidFill>
                  <a:srgbClr val="980000"/>
                </a:solidFill>
              </a:rPr>
              <a:t>1000</a:t>
            </a:r>
            <a:r>
              <a:rPr lang="en-GB" sz="2000" dirty="0">
                <a:solidFill>
                  <a:schemeClr val="dk1"/>
                </a:solidFill>
              </a:rPr>
              <a:t> randomly sampled </a:t>
            </a:r>
            <a:r>
              <a:rPr lang="en-GB" sz="2000" dirty="0">
                <a:solidFill>
                  <a:srgbClr val="980000"/>
                </a:solidFill>
              </a:rPr>
              <a:t>pages</a:t>
            </a:r>
            <a:r>
              <a:rPr lang="en-GB" sz="2000" dirty="0">
                <a:solidFill>
                  <a:schemeClr val="dk1"/>
                </a:solidFill>
              </a:rPr>
              <a:t>;</a:t>
            </a:r>
          </a:p>
          <a:p>
            <a:pPr marL="914400" lvl="1" indent="-355600" rtl="0">
              <a:spcBef>
                <a:spcPts val="6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000" dirty="0">
                <a:solidFill>
                  <a:srgbClr val="980000"/>
                </a:solidFill>
              </a:rPr>
              <a:t>1000</a:t>
            </a:r>
            <a:r>
              <a:rPr lang="en-GB" sz="2000" dirty="0">
                <a:solidFill>
                  <a:schemeClr val="dk1"/>
                </a:solidFill>
              </a:rPr>
              <a:t> randomly sampled </a:t>
            </a:r>
            <a:r>
              <a:rPr lang="en-GB" sz="2000" dirty="0">
                <a:solidFill>
                  <a:srgbClr val="980000"/>
                </a:solidFill>
              </a:rPr>
              <a:t>categories</a:t>
            </a:r>
            <a:r>
              <a:rPr lang="en-GB" sz="2000" dirty="0">
                <a:solidFill>
                  <a:schemeClr val="dk1"/>
                </a:solidFill>
              </a:rPr>
              <a:t>.</a:t>
            </a:r>
          </a:p>
          <a:p>
            <a:pPr marL="457200" lvl="0" indent="0" rtl="0">
              <a:spcBef>
                <a:spcPts val="60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600"/>
              </a:spcBef>
              <a:buClr>
                <a:schemeClr val="dk1"/>
              </a:buClr>
              <a:buSzPct val="75000"/>
              <a:buFont typeface="Arial"/>
              <a:buChar char="●"/>
            </a:pPr>
            <a:r>
              <a:rPr lang="en-GB" sz="2400" dirty="0">
                <a:solidFill>
                  <a:schemeClr val="dk1"/>
                </a:solidFill>
              </a:rPr>
              <a:t>Each item was annotated with the </a:t>
            </a:r>
            <a:r>
              <a:rPr lang="en-GB" sz="2400" dirty="0">
                <a:solidFill>
                  <a:srgbClr val="980000"/>
                </a:solidFill>
              </a:rPr>
              <a:t>most suitable generalization </a:t>
            </a:r>
            <a:r>
              <a:rPr lang="en-GB" sz="2400" dirty="0"/>
              <a:t>(</a:t>
            </a:r>
            <a:r>
              <a:rPr lang="en-GB" sz="2400" dirty="0" err="1"/>
              <a:t>lemma+page</a:t>
            </a:r>
            <a:r>
              <a:rPr lang="en-GB" sz="2400" dirty="0"/>
              <a:t> or category)</a:t>
            </a:r>
            <a:r>
              <a:rPr lang="en-GB" sz="2400" dirty="0">
                <a:solidFill>
                  <a:schemeClr val="dk1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4499992" y="483518"/>
            <a:ext cx="0" cy="4536504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6" name="Shape 10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Competitors</a:t>
            </a:r>
          </a:p>
        </p:txBody>
      </p:sp>
      <p:sp>
        <p:nvSpPr>
          <p:cNvPr id="1087" name="Shape 1087"/>
          <p:cNvSpPr txBox="1"/>
          <p:nvPr/>
        </p:nvSpPr>
        <p:spPr>
          <a:xfrm>
            <a:off x="532162" y="1412400"/>
            <a:ext cx="2140500" cy="730799"/>
          </a:xfrm>
          <a:prstGeom prst="rect">
            <a:avLst/>
          </a:prstGeom>
          <a:ln w="3810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b="1">
                <a:solidFill>
                  <a:srgbClr val="134F5C"/>
                </a:solidFill>
                <a:latin typeface="Consolas"/>
                <a:ea typeface="Consolas"/>
                <a:cs typeface="Consolas"/>
                <a:sym typeface="Consolas"/>
              </a:rPr>
              <a:t>WikiNet</a:t>
            </a:r>
          </a:p>
        </p:txBody>
      </p:sp>
      <p:sp>
        <p:nvSpPr>
          <p:cNvPr id="1088" name="Shape 1088"/>
          <p:cNvSpPr txBox="1"/>
          <p:nvPr/>
        </p:nvSpPr>
        <p:spPr>
          <a:xfrm>
            <a:off x="3449550" y="2267850"/>
            <a:ext cx="2244900" cy="607800"/>
          </a:xfrm>
          <a:prstGeom prst="rect">
            <a:avLst/>
          </a:prstGeom>
          <a:ln w="38100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b="1">
                <a:solidFill>
                  <a:srgbClr val="3C78D8"/>
                </a:solidFill>
                <a:latin typeface="Syncopate"/>
                <a:ea typeface="Syncopate"/>
                <a:cs typeface="Syncopate"/>
                <a:sym typeface="Syncopate"/>
              </a:rPr>
              <a:t>MENTA</a:t>
            </a:r>
          </a:p>
        </p:txBody>
      </p:sp>
      <p:pic>
        <p:nvPicPr>
          <p:cNvPr id="1089" name="Shape 10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8050" y="3295724"/>
            <a:ext cx="1968724" cy="1220599"/>
          </a:xfrm>
          <a:prstGeom prst="rect">
            <a:avLst/>
          </a:prstGeom>
        </p:spPr>
      </p:pic>
      <p:pic>
        <p:nvPicPr>
          <p:cNvPr id="1090" name="Shape 109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66065" y="922599"/>
            <a:ext cx="2372968" cy="1220600"/>
          </a:xfrm>
          <a:prstGeom prst="rect">
            <a:avLst/>
          </a:prstGeom>
        </p:spPr>
      </p:pic>
      <p:sp>
        <p:nvSpPr>
          <p:cNvPr id="1091" name="Shape 1091"/>
          <p:cNvSpPr txBox="1"/>
          <p:nvPr/>
        </p:nvSpPr>
        <p:spPr>
          <a:xfrm>
            <a:off x="5505100" y="3540625"/>
            <a:ext cx="3294899" cy="730799"/>
          </a:xfrm>
          <a:prstGeom prst="rect">
            <a:avLst/>
          </a:prstGeom>
          <a:ln w="38100" cap="flat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b="1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WikiTaxonomy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347864" y="4616306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pages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633746" y="4616306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categories</a:t>
            </a:r>
            <a:endParaRPr lang="en-US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Wikipedia </a:t>
            </a:r>
            <a:r>
              <a:rPr lang="it-IT" dirty="0" err="1" smtClean="0"/>
              <a:t>editions</a:t>
            </a:r>
            <a:endParaRPr lang="en-US" dirty="0"/>
          </a:p>
        </p:txBody>
      </p:sp>
      <p:sp>
        <p:nvSpPr>
          <p:cNvPr id="5" name="Freccia a destra 4"/>
          <p:cNvSpPr/>
          <p:nvPr/>
        </p:nvSpPr>
        <p:spPr>
          <a:xfrm>
            <a:off x="467544" y="2499742"/>
            <a:ext cx="83529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1 6"/>
          <p:cNvCxnSpPr/>
          <p:nvPr/>
        </p:nvCxnSpPr>
        <p:spPr>
          <a:xfrm>
            <a:off x="971600" y="2131126"/>
            <a:ext cx="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3851817" y="2131126"/>
            <a:ext cx="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076056" y="2131126"/>
            <a:ext cx="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391954" y="2772057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1800" b="1" dirty="0" err="1" smtClean="0"/>
              <a:t>Apr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2010</a:t>
            </a:r>
            <a:endParaRPr lang="en-US" sz="1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907704" y="2910556"/>
            <a:ext cx="69762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1800" b="1" dirty="0" smtClean="0"/>
              <a:t>2011</a:t>
            </a:r>
            <a:endParaRPr lang="en-US" sz="18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503004" y="2772057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1800" b="1" dirty="0" err="1" smtClean="0"/>
              <a:t>Jan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2012</a:t>
            </a:r>
            <a:endParaRPr lang="en-US" sz="18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541736" y="2772057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1800" b="1" dirty="0" err="1" smtClean="0"/>
              <a:t>Oct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2012</a:t>
            </a:r>
            <a:endParaRPr lang="en-US" sz="18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727242" y="2772057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1800" b="1" dirty="0" err="1" smtClean="0"/>
              <a:t>Jun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2012</a:t>
            </a:r>
            <a:endParaRPr lang="en-US" sz="1800" b="1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6890550" y="2131126"/>
            <a:ext cx="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300192" y="987574"/>
            <a:ext cx="1152880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C00000"/>
                </a:solidFill>
              </a:rPr>
              <a:t>WiBi</a:t>
            </a:r>
            <a:r>
              <a:rPr lang="it-IT" sz="2000" b="1" dirty="0" smtClean="0">
                <a:solidFill>
                  <a:srgbClr val="C00000"/>
                </a:solidFill>
              </a:rPr>
              <a:t/>
            </a:r>
            <a:br>
              <a:rPr lang="it-IT" sz="2000" b="1" dirty="0" smtClean="0">
                <a:solidFill>
                  <a:srgbClr val="C00000"/>
                </a:solidFill>
              </a:rPr>
            </a:br>
            <a:r>
              <a:rPr lang="it-IT" sz="2000" b="1" dirty="0" smtClean="0">
                <a:solidFill>
                  <a:srgbClr val="C00000"/>
                </a:solidFill>
              </a:rPr>
              <a:t>+</a:t>
            </a:r>
            <a:br>
              <a:rPr lang="it-IT" sz="2000" b="1" dirty="0" smtClean="0">
                <a:solidFill>
                  <a:srgbClr val="C00000"/>
                </a:solidFill>
              </a:rPr>
            </a:br>
            <a:r>
              <a:rPr lang="it-IT" sz="2000" b="1" dirty="0" err="1" smtClean="0">
                <a:solidFill>
                  <a:srgbClr val="C00000"/>
                </a:solidFill>
              </a:rPr>
              <a:t>WikiTax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462746" y="1603127"/>
            <a:ext cx="122661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C00000"/>
                </a:solidFill>
              </a:rPr>
              <a:t>DBpedia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203848" y="1603127"/>
            <a:ext cx="11240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C00000"/>
                </a:solidFill>
              </a:rPr>
              <a:t>WikiNet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04779" y="1603127"/>
            <a:ext cx="109837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MENTA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7829892" y="2772057"/>
            <a:ext cx="69762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1800" b="1" dirty="0" err="1" smtClean="0"/>
              <a:t>Dec</a:t>
            </a:r>
            <a:r>
              <a:rPr lang="it-IT" sz="1800" b="1" dirty="0" smtClean="0"/>
              <a:t/>
            </a:r>
            <a:br>
              <a:rPr lang="it-IT" sz="1800" b="1" dirty="0" smtClean="0"/>
            </a:br>
            <a:r>
              <a:rPr lang="it-IT" sz="1800" b="1" dirty="0" smtClean="0"/>
              <a:t>2012</a:t>
            </a:r>
            <a:endParaRPr lang="en-US" sz="1800" b="1" dirty="0"/>
          </a:p>
        </p:txBody>
      </p:sp>
      <p:cxnSp>
        <p:nvCxnSpPr>
          <p:cNvPr id="22" name="Connettore 1 21"/>
          <p:cNvCxnSpPr/>
          <p:nvPr/>
        </p:nvCxnSpPr>
        <p:spPr>
          <a:xfrm>
            <a:off x="8179082" y="2146842"/>
            <a:ext cx="0" cy="5040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7695324" y="1311066"/>
            <a:ext cx="93968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YAGO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7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hape 10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Measures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/>
              <a:t>We calculated </a:t>
            </a:r>
            <a:r>
              <a:rPr lang="en-GB" sz="2400" dirty="0">
                <a:solidFill>
                  <a:schemeClr val="accent6"/>
                </a:solidFill>
              </a:rPr>
              <a:t>typical measures</a:t>
            </a:r>
            <a:r>
              <a:rPr lang="en-GB" sz="2400" dirty="0"/>
              <a:t> to assess the quality of all the possible taxonomies;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400" b="1" dirty="0"/>
              <a:t>Precision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400" b="1" dirty="0"/>
              <a:t>Recall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400" b="1" dirty="0"/>
              <a:t>Coverage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400" b="1" dirty="0">
                <a:solidFill>
                  <a:srgbClr val="00B0F0"/>
                </a:solidFill>
              </a:rPr>
              <a:t>Specificity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GB" b="1" dirty="0">
                <a:solidFill>
                  <a:srgbClr val="C00000"/>
                </a:solidFill>
              </a:rPr>
              <a:t>Granularity</a:t>
            </a:r>
          </a:p>
        </p:txBody>
      </p:sp>
      <p:pic>
        <p:nvPicPr>
          <p:cNvPr id="1098" name="Shape 109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00500" y="2990850"/>
            <a:ext cx="5143500" cy="21526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>
                <a:solidFill>
                  <a:srgbClr val="980000"/>
                </a:solidFill>
              </a:rPr>
              <a:t>Page</a:t>
            </a:r>
            <a:r>
              <a:rPr lang="en-GB"/>
              <a:t> taxonomy </a:t>
            </a:r>
            <a:r>
              <a:rPr lang="en-GB" smtClean="0"/>
              <a:t>comparison</a:t>
            </a:r>
            <a:endParaRPr lang="en-GB"/>
          </a:p>
        </p:txBody>
      </p:sp>
      <p:pic>
        <p:nvPicPr>
          <p:cNvPr id="1104" name="Shape 1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5190" y="1063375"/>
            <a:ext cx="7198309" cy="40801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Shape 11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>
                <a:solidFill>
                  <a:srgbClr val="980000"/>
                </a:solidFill>
              </a:rPr>
              <a:t>Page</a:t>
            </a:r>
            <a:r>
              <a:rPr lang="en-GB"/>
              <a:t> taxonomy </a:t>
            </a:r>
            <a:r>
              <a:rPr lang="en-GB" smtClean="0"/>
              <a:t>comparison</a:t>
            </a:r>
            <a:endParaRPr lang="en-GB"/>
          </a:p>
        </p:txBody>
      </p:sp>
      <p:pic>
        <p:nvPicPr>
          <p:cNvPr id="1110" name="Shape 1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5190" y="1063375"/>
            <a:ext cx="7198309" cy="4080124"/>
          </a:xfrm>
          <a:prstGeom prst="rect">
            <a:avLst/>
          </a:prstGeom>
        </p:spPr>
      </p:pic>
      <p:sp>
        <p:nvSpPr>
          <p:cNvPr id="1111" name="Shape 1111"/>
          <p:cNvSpPr/>
          <p:nvPr/>
        </p:nvSpPr>
        <p:spPr>
          <a:xfrm>
            <a:off x="2393150" y="1840725"/>
            <a:ext cx="387299" cy="2525399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2" name="Shape 1112"/>
          <p:cNvSpPr/>
          <p:nvPr/>
        </p:nvSpPr>
        <p:spPr>
          <a:xfrm>
            <a:off x="4518100" y="3746490"/>
            <a:ext cx="387299" cy="636299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3" name="Shape 1113"/>
          <p:cNvSpPr/>
          <p:nvPr/>
        </p:nvSpPr>
        <p:spPr>
          <a:xfrm>
            <a:off x="6609400" y="3487353"/>
            <a:ext cx="387299" cy="895500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123"/>
          <p:cNvSpPr/>
          <p:nvPr/>
        </p:nvSpPr>
        <p:spPr>
          <a:xfrm>
            <a:off x="4427984" y="4695730"/>
            <a:ext cx="1080120" cy="358200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>
                <a:solidFill>
                  <a:srgbClr val="980000"/>
                </a:solidFill>
              </a:rPr>
              <a:t>Category</a:t>
            </a:r>
            <a:r>
              <a:rPr lang="en-GB"/>
              <a:t> taxonomy </a:t>
            </a:r>
            <a:r>
              <a:rPr lang="en-GB" smtClean="0"/>
              <a:t>comparison</a:t>
            </a:r>
            <a:endParaRPr lang="en-GB"/>
          </a:p>
        </p:txBody>
      </p:sp>
      <p:pic>
        <p:nvPicPr>
          <p:cNvPr id="1119" name="Shape 1119"/>
          <p:cNvPicPr preferRelativeResize="0"/>
          <p:nvPr/>
        </p:nvPicPr>
        <p:blipFill rotWithShape="1">
          <a:blip r:embed="rId3"/>
          <a:srcRect l="10782" t="16722" r="17186"/>
          <a:stretch/>
        </p:blipFill>
        <p:spPr>
          <a:xfrm>
            <a:off x="1279525" y="1168375"/>
            <a:ext cx="5986774" cy="3975125"/>
          </a:xfrm>
          <a:prstGeom prst="rect">
            <a:avLst/>
          </a:prstGeom>
        </p:spPr>
      </p:pic>
      <p:sp>
        <p:nvSpPr>
          <p:cNvPr id="1120" name="Shape 1120"/>
          <p:cNvSpPr/>
          <p:nvPr/>
        </p:nvSpPr>
        <p:spPr>
          <a:xfrm>
            <a:off x="2517300" y="1563638"/>
            <a:ext cx="558599" cy="2702462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1" name="Shape 1121"/>
          <p:cNvSpPr/>
          <p:nvPr/>
        </p:nvSpPr>
        <p:spPr>
          <a:xfrm>
            <a:off x="4243250" y="3507854"/>
            <a:ext cx="558599" cy="758396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2" name="Shape 1122"/>
          <p:cNvSpPr/>
          <p:nvPr/>
        </p:nvSpPr>
        <p:spPr>
          <a:xfrm>
            <a:off x="6021150" y="3291830"/>
            <a:ext cx="506699" cy="974619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3" name="Shape 1123"/>
          <p:cNvSpPr/>
          <p:nvPr/>
        </p:nvSpPr>
        <p:spPr>
          <a:xfrm>
            <a:off x="3021650" y="4673475"/>
            <a:ext cx="2679000" cy="358200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Shape 11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>
                <a:solidFill>
                  <a:srgbClr val="980000"/>
                </a:solidFill>
              </a:rPr>
              <a:t>Category</a:t>
            </a:r>
            <a:r>
              <a:rPr lang="en-GB"/>
              <a:t> taxonomy </a:t>
            </a:r>
            <a:r>
              <a:rPr lang="en-GB" smtClean="0"/>
              <a:t>comparison</a:t>
            </a:r>
            <a:endParaRPr lang="en-GB"/>
          </a:p>
        </p:txBody>
      </p:sp>
      <p:pic>
        <p:nvPicPr>
          <p:cNvPr id="1129" name="Shape 1129"/>
          <p:cNvPicPr preferRelativeResize="0"/>
          <p:nvPr/>
        </p:nvPicPr>
        <p:blipFill rotWithShape="1">
          <a:blip r:embed="rId3"/>
          <a:srcRect l="10782" t="16722" r="17186"/>
          <a:stretch/>
        </p:blipFill>
        <p:spPr>
          <a:xfrm>
            <a:off x="1279525" y="1168375"/>
            <a:ext cx="5986774" cy="3975125"/>
          </a:xfrm>
          <a:prstGeom prst="rect">
            <a:avLst/>
          </a:prstGeom>
        </p:spPr>
      </p:pic>
      <p:sp>
        <p:nvSpPr>
          <p:cNvPr id="1130" name="Shape 1130"/>
          <p:cNvSpPr/>
          <p:nvPr/>
        </p:nvSpPr>
        <p:spPr>
          <a:xfrm>
            <a:off x="3034600" y="1880125"/>
            <a:ext cx="282600" cy="2366099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1" name="Shape 1131"/>
          <p:cNvSpPr/>
          <p:nvPr/>
        </p:nvSpPr>
        <p:spPr>
          <a:xfrm>
            <a:off x="4785100" y="2034575"/>
            <a:ext cx="282600" cy="2211600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2" name="Shape 1132"/>
          <p:cNvSpPr/>
          <p:nvPr/>
        </p:nvSpPr>
        <p:spPr>
          <a:xfrm>
            <a:off x="6535600" y="1436950"/>
            <a:ext cx="282600" cy="2809199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33" name="Shape 1133"/>
          <p:cNvSpPr/>
          <p:nvPr/>
        </p:nvSpPr>
        <p:spPr>
          <a:xfrm>
            <a:off x="5781400" y="4673475"/>
            <a:ext cx="1356300" cy="358200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nettore 7 50"/>
          <p:cNvCxnSpPr>
            <a:stCxn id="1030" idx="3"/>
            <a:endCxn id="162" idx="1"/>
          </p:cNvCxnSpPr>
          <p:nvPr/>
        </p:nvCxnSpPr>
        <p:spPr>
          <a:xfrm>
            <a:off x="2483768" y="3013744"/>
            <a:ext cx="3872941" cy="1796643"/>
          </a:xfrm>
          <a:prstGeom prst="curvedConnector3">
            <a:avLst>
              <a:gd name="adj1" fmla="val 46393"/>
            </a:avLst>
          </a:prstGeom>
          <a:ln w="28575">
            <a:solidFill>
              <a:srgbClr val="0099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1035" idx="3"/>
            <a:endCxn id="174" idx="1"/>
          </p:cNvCxnSpPr>
          <p:nvPr/>
        </p:nvCxnSpPr>
        <p:spPr>
          <a:xfrm>
            <a:off x="3995936" y="1920198"/>
            <a:ext cx="1440160" cy="128572"/>
          </a:xfrm>
          <a:prstGeom prst="straightConnector1">
            <a:avLst/>
          </a:prstGeom>
          <a:ln w="28575">
            <a:solidFill>
              <a:srgbClr val="0099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7 67"/>
          <p:cNvCxnSpPr>
            <a:stCxn id="1033" idx="3"/>
            <a:endCxn id="174" idx="1"/>
          </p:cNvCxnSpPr>
          <p:nvPr/>
        </p:nvCxnSpPr>
        <p:spPr>
          <a:xfrm flipV="1">
            <a:off x="1140330" y="2048770"/>
            <a:ext cx="4295766" cy="2335422"/>
          </a:xfrm>
          <a:prstGeom prst="curvedConnector3">
            <a:avLst>
              <a:gd name="adj1" fmla="val 56800"/>
            </a:avLst>
          </a:prstGeom>
          <a:ln w="28575">
            <a:solidFill>
              <a:srgbClr val="0099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mtClean="0"/>
              <a:t>Key idea </a:t>
            </a:r>
            <a:endParaRPr lang="en-GB" dirty="0"/>
          </a:p>
        </p:txBody>
      </p:sp>
      <p:sp>
        <p:nvSpPr>
          <p:cNvPr id="145" name="Shape 145"/>
          <p:cNvSpPr txBox="1"/>
          <p:nvPr/>
        </p:nvSpPr>
        <p:spPr>
          <a:xfrm>
            <a:off x="946025" y="1063374"/>
            <a:ext cx="2085300" cy="583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5832919" y="1063378"/>
            <a:ext cx="2254199" cy="58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B5394"/>
                </a:solidFill>
              </a:rPr>
              <a:t>Categories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356709" y="4613287"/>
            <a:ext cx="1434599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-IT" dirty="0" smtClean="0"/>
              <a:t>Disney </a:t>
            </a:r>
            <a:r>
              <a:rPr lang="it-IT" dirty="0" err="1" smtClean="0"/>
              <a:t>comics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endParaRPr lang="it-IT" dirty="0"/>
          </a:p>
        </p:txBody>
      </p:sp>
      <p:sp>
        <p:nvSpPr>
          <p:cNvPr id="163" name="Shape 163"/>
          <p:cNvSpPr txBox="1"/>
          <p:nvPr/>
        </p:nvSpPr>
        <p:spPr>
          <a:xfrm>
            <a:off x="7560046" y="3681332"/>
            <a:ext cx="1434599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smtClean="0"/>
              <a:t>Disney comics</a:t>
            </a:r>
            <a:endParaRPr lang="en-GB" dirty="0"/>
          </a:p>
        </p:txBody>
      </p:sp>
      <p:sp>
        <p:nvSpPr>
          <p:cNvPr id="164" name="Shape 164"/>
          <p:cNvSpPr txBox="1"/>
          <p:nvPr/>
        </p:nvSpPr>
        <p:spPr>
          <a:xfrm>
            <a:off x="4692125" y="3699420"/>
            <a:ext cx="1919099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smtClean="0"/>
              <a:t>Disney character</a:t>
            </a:r>
            <a:endParaRPr lang="en-GB" dirty="0"/>
          </a:p>
        </p:txBody>
      </p:sp>
      <p:sp>
        <p:nvSpPr>
          <p:cNvPr id="165" name="Shape 165"/>
          <p:cNvSpPr txBox="1"/>
          <p:nvPr/>
        </p:nvSpPr>
        <p:spPr>
          <a:xfrm>
            <a:off x="4355976" y="2680829"/>
            <a:ext cx="1656184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-IT" dirty="0" smtClean="0"/>
              <a:t>The Walt Disney Company</a:t>
            </a:r>
            <a:endParaRPr lang="it-IT" dirty="0"/>
          </a:p>
        </p:txBody>
      </p:sp>
      <p:sp>
        <p:nvSpPr>
          <p:cNvPr id="166" name="Shape 166"/>
          <p:cNvSpPr txBox="1"/>
          <p:nvPr/>
        </p:nvSpPr>
        <p:spPr>
          <a:xfrm>
            <a:off x="5977223" y="2691052"/>
            <a:ext cx="1728191" cy="57606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-IT" dirty="0" err="1" smtClean="0"/>
              <a:t>Fictional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medium</a:t>
            </a:r>
          </a:p>
          <a:p>
            <a:pPr lvl="0" algn="ctr" rtl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167" name="Shape 167"/>
          <p:cNvSpPr txBox="1"/>
          <p:nvPr/>
        </p:nvSpPr>
        <p:spPr>
          <a:xfrm>
            <a:off x="7577754" y="2709725"/>
            <a:ext cx="1399199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dirty="0" smtClean="0"/>
              <a:t>Comics by genre</a:t>
            </a:r>
            <a:endParaRPr lang="en-GB" dirty="0"/>
          </a:p>
        </p:txBody>
      </p:sp>
      <p:cxnSp>
        <p:nvCxnSpPr>
          <p:cNvPr id="168" name="Shape 168"/>
          <p:cNvCxnSpPr>
            <a:stCxn id="162" idx="0"/>
            <a:endCxn id="164" idx="2"/>
          </p:cNvCxnSpPr>
          <p:nvPr/>
        </p:nvCxnSpPr>
        <p:spPr>
          <a:xfrm rot="10800000">
            <a:off x="5651674" y="4093620"/>
            <a:ext cx="1422334" cy="519667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69" name="Shape 169"/>
          <p:cNvCxnSpPr>
            <a:stCxn id="162" idx="0"/>
            <a:endCxn id="163" idx="2"/>
          </p:cNvCxnSpPr>
          <p:nvPr/>
        </p:nvCxnSpPr>
        <p:spPr>
          <a:xfrm rot="10800000" flipH="1">
            <a:off x="7074009" y="4075532"/>
            <a:ext cx="1203337" cy="537755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70" name="Shape 170"/>
          <p:cNvCxnSpPr>
            <a:stCxn id="164" idx="0"/>
            <a:endCxn id="166" idx="2"/>
          </p:cNvCxnSpPr>
          <p:nvPr/>
        </p:nvCxnSpPr>
        <p:spPr>
          <a:xfrm flipV="1">
            <a:off x="5651675" y="3267116"/>
            <a:ext cx="1189644" cy="432304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71" name="Shape 171"/>
          <p:cNvCxnSpPr>
            <a:stCxn id="164" idx="0"/>
            <a:endCxn id="165" idx="2"/>
          </p:cNvCxnSpPr>
          <p:nvPr/>
        </p:nvCxnSpPr>
        <p:spPr>
          <a:xfrm flipH="1" flipV="1">
            <a:off x="5184068" y="3075029"/>
            <a:ext cx="467607" cy="624391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73" name="Shape 173"/>
          <p:cNvCxnSpPr>
            <a:stCxn id="163" idx="0"/>
            <a:endCxn id="167" idx="2"/>
          </p:cNvCxnSpPr>
          <p:nvPr/>
        </p:nvCxnSpPr>
        <p:spPr>
          <a:xfrm rot="10800000" flipH="1">
            <a:off x="8277346" y="3103925"/>
            <a:ext cx="7" cy="577407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74" name="Shape 174"/>
          <p:cNvSpPr txBox="1"/>
          <p:nvPr/>
        </p:nvSpPr>
        <p:spPr>
          <a:xfrm>
            <a:off x="5436096" y="1851670"/>
            <a:ext cx="1296144" cy="394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it-IT" dirty="0" err="1" smtClean="0"/>
              <a:t>Fictional</a:t>
            </a:r>
            <a:r>
              <a:rPr lang="it-IT" dirty="0" smtClean="0"/>
              <a:t> </a:t>
            </a:r>
            <a:r>
              <a:rPr lang="it-IT" dirty="0" err="1" smtClean="0"/>
              <a:t>characters</a:t>
            </a:r>
            <a:endParaRPr lang="it-IT" dirty="0" smtClean="0"/>
          </a:p>
          <a:p>
            <a:pPr lvl="0" algn="ctr" rtl="0">
              <a:spcBef>
                <a:spcPts val="0"/>
              </a:spcBef>
              <a:buNone/>
            </a:pPr>
            <a:endParaRPr lang="en-GB" dirty="0"/>
          </a:p>
        </p:txBody>
      </p:sp>
      <p:cxnSp>
        <p:nvCxnSpPr>
          <p:cNvPr id="175" name="Shape 175"/>
          <p:cNvCxnSpPr>
            <a:stCxn id="165" idx="0"/>
            <a:endCxn id="174" idx="2"/>
          </p:cNvCxnSpPr>
          <p:nvPr/>
        </p:nvCxnSpPr>
        <p:spPr>
          <a:xfrm flipV="1">
            <a:off x="5184068" y="2245870"/>
            <a:ext cx="900100" cy="434959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76" name="Shape 176"/>
          <p:cNvCxnSpPr>
            <a:stCxn id="166" idx="0"/>
            <a:endCxn id="174" idx="2"/>
          </p:cNvCxnSpPr>
          <p:nvPr/>
        </p:nvCxnSpPr>
        <p:spPr>
          <a:xfrm flipH="1" flipV="1">
            <a:off x="6084168" y="2245870"/>
            <a:ext cx="757151" cy="445182"/>
          </a:xfrm>
          <a:prstGeom prst="straightConnector1">
            <a:avLst/>
          </a:prstGeom>
          <a:noFill/>
          <a:ln w="28575" cap="flat">
            <a:solidFill>
              <a:srgbClr val="C00000"/>
            </a:solidFill>
            <a:prstDash val="solid"/>
            <a:round/>
            <a:headEnd type="none" w="lg" len="lg"/>
            <a:tailEnd type="stealth" w="lg" len="lg"/>
          </a:ln>
        </p:spPr>
      </p:cxnSp>
      <p:pic>
        <p:nvPicPr>
          <p:cNvPr id="1030" name="Picture 6" descr="C:\Users\Tommaso\Pictures\Screenshots\wibi\Donald_Duc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2596575"/>
            <a:ext cx="504056" cy="834337"/>
          </a:xfrm>
          <a:prstGeom prst="rect">
            <a:avLst/>
          </a:prstGeom>
          <a:noFill/>
        </p:spPr>
      </p:pic>
      <p:pic>
        <p:nvPicPr>
          <p:cNvPr id="1032" name="Picture 8" descr="C:\Users\Tommaso\Pictures\Screenshots\wibi\Super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117" y="3867894"/>
            <a:ext cx="654618" cy="1008112"/>
          </a:xfrm>
          <a:prstGeom prst="rect">
            <a:avLst/>
          </a:prstGeom>
          <a:noFill/>
        </p:spPr>
      </p:pic>
      <p:pic>
        <p:nvPicPr>
          <p:cNvPr id="1033" name="Picture 9" descr="C:\Users\Tommaso\Pictures\Screenshots\wibi\Pluto_and_Goofy_-_Cartoon_dog_vs._funny_anima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242" y="4011910"/>
            <a:ext cx="792088" cy="744563"/>
          </a:xfrm>
          <a:prstGeom prst="rect">
            <a:avLst/>
          </a:prstGeom>
          <a:noFill/>
        </p:spPr>
      </p:pic>
      <p:pic>
        <p:nvPicPr>
          <p:cNvPr id="1034" name="Picture 10" descr="C:\Users\Tommaso\Pictures\Screenshots\wibi\Mickey_Mous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1399877"/>
            <a:ext cx="1043608" cy="1043608"/>
          </a:xfrm>
          <a:prstGeom prst="rect">
            <a:avLst/>
          </a:prstGeom>
          <a:noFill/>
        </p:spPr>
      </p:pic>
      <p:sp>
        <p:nvSpPr>
          <p:cNvPr id="45" name="CasellaDiTesto 44"/>
          <p:cNvSpPr txBox="1"/>
          <p:nvPr/>
        </p:nvSpPr>
        <p:spPr>
          <a:xfrm>
            <a:off x="74438" y="2479997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Mickey Mouse</a:t>
            </a:r>
            <a:endParaRPr lang="it-IT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179512" y="4731990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Funny</a:t>
            </a:r>
            <a:r>
              <a:rPr lang="it-IT" dirty="0" smtClean="0"/>
              <a:t> </a:t>
            </a:r>
            <a:r>
              <a:rPr lang="it-IT" dirty="0" err="1" smtClean="0"/>
              <a:t>Animal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2987824" y="4856261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Superman</a:t>
            </a:r>
            <a:endParaRPr lang="it-IT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3131840" y="2427734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Cartoon</a:t>
            </a:r>
          </a:p>
        </p:txBody>
      </p:sp>
      <p:cxnSp>
        <p:nvCxnSpPr>
          <p:cNvPr id="50" name="Connettore 1 49"/>
          <p:cNvCxnSpPr>
            <a:stCxn id="40" idx="2"/>
            <a:endCxn id="1032" idx="1"/>
          </p:cNvCxnSpPr>
          <p:nvPr/>
        </p:nvCxnSpPr>
        <p:spPr>
          <a:xfrm>
            <a:off x="2152958" y="3743623"/>
            <a:ext cx="1071159" cy="6283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1547664" y="3435846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Donald </a:t>
            </a:r>
            <a:r>
              <a:rPr lang="it-IT" dirty="0" err="1" smtClean="0"/>
              <a:t>Duck</a:t>
            </a:r>
            <a:endParaRPr lang="it-IT" dirty="0"/>
          </a:p>
        </p:txBody>
      </p:sp>
      <p:cxnSp>
        <p:nvCxnSpPr>
          <p:cNvPr id="53" name="Connettore 1 52"/>
          <p:cNvCxnSpPr>
            <a:stCxn id="1030" idx="1"/>
            <a:endCxn id="1034" idx="3"/>
          </p:cNvCxnSpPr>
          <p:nvPr/>
        </p:nvCxnSpPr>
        <p:spPr>
          <a:xfrm flipH="1" flipV="1">
            <a:off x="1295128" y="1921681"/>
            <a:ext cx="684584" cy="10920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ttore 1 53"/>
          <p:cNvCxnSpPr>
            <a:stCxn id="40" idx="2"/>
            <a:endCxn id="1033" idx="3"/>
          </p:cNvCxnSpPr>
          <p:nvPr/>
        </p:nvCxnSpPr>
        <p:spPr>
          <a:xfrm flipH="1">
            <a:off x="1140330" y="3743623"/>
            <a:ext cx="1012628" cy="640569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Connettore 1 57"/>
          <p:cNvCxnSpPr>
            <a:stCxn id="1030" idx="3"/>
            <a:endCxn id="1035" idx="1"/>
          </p:cNvCxnSpPr>
          <p:nvPr/>
        </p:nvCxnSpPr>
        <p:spPr>
          <a:xfrm flipV="1">
            <a:off x="2483768" y="1920198"/>
            <a:ext cx="576064" cy="1093546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Connettore 1 60"/>
          <p:cNvCxnSpPr>
            <a:stCxn id="1033" idx="0"/>
            <a:endCxn id="45" idx="2"/>
          </p:cNvCxnSpPr>
          <p:nvPr/>
        </p:nvCxnSpPr>
        <p:spPr>
          <a:xfrm flipH="1" flipV="1">
            <a:off x="739043" y="2787774"/>
            <a:ext cx="5243" cy="1224136"/>
          </a:xfrm>
          <a:prstGeom prst="line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Connettore 1 64"/>
          <p:cNvCxnSpPr>
            <a:stCxn id="1035" idx="1"/>
            <a:endCxn id="1034" idx="3"/>
          </p:cNvCxnSpPr>
          <p:nvPr/>
        </p:nvCxnSpPr>
        <p:spPr>
          <a:xfrm flipH="1">
            <a:off x="1295128" y="1920198"/>
            <a:ext cx="1764704" cy="1483"/>
          </a:xfrm>
          <a:prstGeom prst="line">
            <a:avLst/>
          </a:prstGeom>
          <a:ln>
            <a:solidFill>
              <a:srgbClr val="C00000"/>
            </a:solidFill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5" name="Picture 11" descr="C:\Users\Tommaso\Pictures\Screenshots\wibi\Dr._Seuss_WikiWorld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832" y="1347614"/>
            <a:ext cx="936104" cy="1145167"/>
          </a:xfrm>
          <a:prstGeom prst="rect">
            <a:avLst/>
          </a:prstGeom>
          <a:noFill/>
        </p:spPr>
      </p:pic>
      <p:pic>
        <p:nvPicPr>
          <p:cNvPr id="37" name="Shape 239"/>
          <p:cNvPicPr preferRelativeResize="0"/>
          <p:nvPr/>
        </p:nvPicPr>
        <p:blipFill rotWithShape="1">
          <a:blip r:embed="rId8"/>
          <a:srcRect t="16139" r="55673" b="9105"/>
          <a:stretch/>
        </p:blipFill>
        <p:spPr>
          <a:xfrm>
            <a:off x="1403648" y="2211710"/>
            <a:ext cx="306567" cy="348299"/>
          </a:xfrm>
          <a:prstGeom prst="rect">
            <a:avLst/>
          </a:prstGeom>
        </p:spPr>
      </p:pic>
      <p:pic>
        <p:nvPicPr>
          <p:cNvPr id="38" name="Shape 239"/>
          <p:cNvPicPr preferRelativeResize="0"/>
          <p:nvPr/>
        </p:nvPicPr>
        <p:blipFill rotWithShape="1">
          <a:blip r:embed="rId8"/>
          <a:srcRect t="16139" r="55673" b="9105"/>
          <a:stretch/>
        </p:blipFill>
        <p:spPr>
          <a:xfrm>
            <a:off x="2771800" y="4011910"/>
            <a:ext cx="306567" cy="348299"/>
          </a:xfrm>
          <a:prstGeom prst="rect">
            <a:avLst/>
          </a:prstGeom>
        </p:spPr>
      </p:pic>
      <p:sp>
        <p:nvSpPr>
          <p:cNvPr id="39" name="Shape 195"/>
          <p:cNvSpPr txBox="1"/>
          <p:nvPr/>
        </p:nvSpPr>
        <p:spPr>
          <a:xfrm>
            <a:off x="755576" y="3219822"/>
            <a:ext cx="550200" cy="3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sp>
        <p:nvSpPr>
          <p:cNvPr id="41" name="Shape 195"/>
          <p:cNvSpPr txBox="1"/>
          <p:nvPr/>
        </p:nvSpPr>
        <p:spPr>
          <a:xfrm>
            <a:off x="1979712" y="1622586"/>
            <a:ext cx="550200" cy="3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 dirty="0"/>
              <a:t>is a</a:t>
            </a:r>
          </a:p>
        </p:txBody>
      </p:sp>
      <p:sp>
        <p:nvSpPr>
          <p:cNvPr id="42" name="Shape 195"/>
          <p:cNvSpPr txBox="1"/>
          <p:nvPr/>
        </p:nvSpPr>
        <p:spPr>
          <a:xfrm rot="17789822">
            <a:off x="2362194" y="2219157"/>
            <a:ext cx="550200" cy="3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 dirty="0"/>
              <a:t>is a</a:t>
            </a:r>
          </a:p>
        </p:txBody>
      </p:sp>
      <p:sp>
        <p:nvSpPr>
          <p:cNvPr id="43" name="Shape 195"/>
          <p:cNvSpPr txBox="1"/>
          <p:nvPr/>
        </p:nvSpPr>
        <p:spPr>
          <a:xfrm rot="19388348">
            <a:off x="1308865" y="3687499"/>
            <a:ext cx="550200" cy="3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pic>
        <p:nvPicPr>
          <p:cNvPr id="92" name="Shape 239"/>
          <p:cNvPicPr preferRelativeResize="0"/>
          <p:nvPr/>
        </p:nvPicPr>
        <p:blipFill rotWithShape="1">
          <a:blip r:embed="rId8"/>
          <a:srcRect t="16139" r="55673" b="9105"/>
          <a:stretch/>
        </p:blipFill>
        <p:spPr>
          <a:xfrm>
            <a:off x="7452320" y="4227934"/>
            <a:ext cx="306567" cy="348299"/>
          </a:xfrm>
          <a:prstGeom prst="rect">
            <a:avLst/>
          </a:prstGeom>
        </p:spPr>
      </p:pic>
      <p:pic>
        <p:nvPicPr>
          <p:cNvPr id="93" name="Shape 239"/>
          <p:cNvPicPr preferRelativeResize="0"/>
          <p:nvPr/>
        </p:nvPicPr>
        <p:blipFill rotWithShape="1">
          <a:blip r:embed="rId8"/>
          <a:srcRect t="16139" r="55673" b="9105"/>
          <a:stretch/>
        </p:blipFill>
        <p:spPr>
          <a:xfrm>
            <a:off x="5292080" y="3219822"/>
            <a:ext cx="306567" cy="348299"/>
          </a:xfrm>
          <a:prstGeom prst="rect">
            <a:avLst/>
          </a:prstGeom>
        </p:spPr>
      </p:pic>
      <p:pic>
        <p:nvPicPr>
          <p:cNvPr id="94" name="Shape 239"/>
          <p:cNvPicPr preferRelativeResize="0"/>
          <p:nvPr/>
        </p:nvPicPr>
        <p:blipFill rotWithShape="1">
          <a:blip r:embed="rId8"/>
          <a:srcRect t="16139" r="55673" b="9105"/>
          <a:stretch/>
        </p:blipFill>
        <p:spPr>
          <a:xfrm>
            <a:off x="5436096" y="2283718"/>
            <a:ext cx="306567" cy="348299"/>
          </a:xfrm>
          <a:prstGeom prst="rect">
            <a:avLst/>
          </a:prstGeom>
        </p:spPr>
      </p:pic>
      <p:sp>
        <p:nvSpPr>
          <p:cNvPr id="95" name="Shape 195"/>
          <p:cNvSpPr txBox="1"/>
          <p:nvPr/>
        </p:nvSpPr>
        <p:spPr>
          <a:xfrm rot="1241883">
            <a:off x="6273503" y="4031040"/>
            <a:ext cx="550200" cy="3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sp>
        <p:nvSpPr>
          <p:cNvPr id="96" name="Shape 195"/>
          <p:cNvSpPr txBox="1"/>
          <p:nvPr/>
        </p:nvSpPr>
        <p:spPr>
          <a:xfrm rot="1675168">
            <a:off x="6349575" y="2176271"/>
            <a:ext cx="550200" cy="3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sp>
        <p:nvSpPr>
          <p:cNvPr id="97" name="Shape 195"/>
          <p:cNvSpPr txBox="1"/>
          <p:nvPr/>
        </p:nvSpPr>
        <p:spPr>
          <a:xfrm rot="20004701">
            <a:off x="5844855" y="3108541"/>
            <a:ext cx="550200" cy="3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cxnSp>
        <p:nvCxnSpPr>
          <p:cNvPr id="76" name="Connettore 1 75"/>
          <p:cNvCxnSpPr>
            <a:stCxn id="1032" idx="0"/>
            <a:endCxn id="48" idx="2"/>
          </p:cNvCxnSpPr>
          <p:nvPr/>
        </p:nvCxnSpPr>
        <p:spPr>
          <a:xfrm flipH="1" flipV="1">
            <a:off x="3542370" y="2735511"/>
            <a:ext cx="9056" cy="1132383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Connettore 1 71"/>
          <p:cNvCxnSpPr/>
          <p:nvPr/>
        </p:nvCxnSpPr>
        <p:spPr>
          <a:xfrm flipV="1">
            <a:off x="1285032" y="1923678"/>
            <a:ext cx="1764704" cy="148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hape 195"/>
          <p:cNvSpPr txBox="1"/>
          <p:nvPr/>
        </p:nvSpPr>
        <p:spPr>
          <a:xfrm>
            <a:off x="3063056" y="3225723"/>
            <a:ext cx="550200" cy="3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 dirty="0"/>
              <a:t>is a</a:t>
            </a:r>
          </a:p>
        </p:txBody>
      </p:sp>
      <p:cxnSp>
        <p:nvCxnSpPr>
          <p:cNvPr id="80" name="Connettore 1 79"/>
          <p:cNvCxnSpPr>
            <a:stCxn id="1030" idx="3"/>
            <a:endCxn id="1035" idx="1"/>
          </p:cNvCxnSpPr>
          <p:nvPr/>
        </p:nvCxnSpPr>
        <p:spPr>
          <a:xfrm flipV="1">
            <a:off x="2483768" y="1920198"/>
            <a:ext cx="576064" cy="109354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ttore 1 82"/>
          <p:cNvCxnSpPr>
            <a:stCxn id="45" idx="2"/>
            <a:endCxn id="1033" idx="0"/>
          </p:cNvCxnSpPr>
          <p:nvPr/>
        </p:nvCxnSpPr>
        <p:spPr>
          <a:xfrm>
            <a:off x="739043" y="2787774"/>
            <a:ext cx="5243" cy="1224136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1 85"/>
          <p:cNvCxnSpPr>
            <a:stCxn id="1033" idx="3"/>
            <a:endCxn id="40" idx="2"/>
          </p:cNvCxnSpPr>
          <p:nvPr/>
        </p:nvCxnSpPr>
        <p:spPr>
          <a:xfrm flipV="1">
            <a:off x="1140330" y="3743623"/>
            <a:ext cx="1012628" cy="640569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>
            <a:stCxn id="48" idx="2"/>
            <a:endCxn id="1032" idx="0"/>
          </p:cNvCxnSpPr>
          <p:nvPr/>
        </p:nvCxnSpPr>
        <p:spPr>
          <a:xfrm>
            <a:off x="3542370" y="2735511"/>
            <a:ext cx="9056" cy="113238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Shape 195"/>
          <p:cNvSpPr txBox="1"/>
          <p:nvPr/>
        </p:nvSpPr>
        <p:spPr>
          <a:xfrm>
            <a:off x="8244408" y="3291830"/>
            <a:ext cx="550200" cy="34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/>
              <a:t>is a</a:t>
            </a:r>
          </a:p>
        </p:txBody>
      </p:sp>
      <p:cxnSp>
        <p:nvCxnSpPr>
          <p:cNvPr id="99" name="Shape 175"/>
          <p:cNvCxnSpPr>
            <a:stCxn id="166" idx="0"/>
            <a:endCxn id="174" idx="2"/>
          </p:cNvCxnSpPr>
          <p:nvPr/>
        </p:nvCxnSpPr>
        <p:spPr>
          <a:xfrm flipH="1" flipV="1">
            <a:off x="6084168" y="2245870"/>
            <a:ext cx="757151" cy="445182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05" name="Shape 175"/>
          <p:cNvCxnSpPr>
            <a:stCxn id="164" idx="0"/>
            <a:endCxn id="166" idx="2"/>
          </p:cNvCxnSpPr>
          <p:nvPr/>
        </p:nvCxnSpPr>
        <p:spPr>
          <a:xfrm flipV="1">
            <a:off x="5651675" y="3267116"/>
            <a:ext cx="1189644" cy="432304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09" name="Shape 175"/>
          <p:cNvCxnSpPr>
            <a:stCxn id="162" idx="0"/>
            <a:endCxn id="164" idx="2"/>
          </p:cNvCxnSpPr>
          <p:nvPr/>
        </p:nvCxnSpPr>
        <p:spPr>
          <a:xfrm flipH="1" flipV="1">
            <a:off x="5651675" y="4093620"/>
            <a:ext cx="1422334" cy="519667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12" name="Shape 175"/>
          <p:cNvCxnSpPr>
            <a:stCxn id="163" idx="0"/>
            <a:endCxn id="167" idx="2"/>
          </p:cNvCxnSpPr>
          <p:nvPr/>
        </p:nvCxnSpPr>
        <p:spPr>
          <a:xfrm flipV="1">
            <a:off x="8277346" y="3103925"/>
            <a:ext cx="8" cy="577407"/>
          </a:xfrm>
          <a:prstGeom prst="straightConnector1">
            <a:avLst/>
          </a:prstGeom>
          <a:noFill/>
          <a:ln w="28575" cap="flat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658870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95" grpId="0"/>
      <p:bldP spid="96" grpId="0"/>
      <p:bldP spid="97" grpId="0"/>
      <p:bldP spid="75" grpId="0"/>
      <p:bldP spid="9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Shape 1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GB">
                <a:solidFill>
                  <a:srgbClr val="980000"/>
                </a:solidFill>
              </a:rPr>
              <a:t>Category</a:t>
            </a:r>
            <a:r>
              <a:rPr lang="en-GB"/>
              <a:t> taxonomy </a:t>
            </a:r>
            <a:r>
              <a:rPr lang="en-GB" smtClean="0"/>
              <a:t>comparison</a:t>
            </a:r>
            <a:endParaRPr lang="en-GB"/>
          </a:p>
        </p:txBody>
      </p:sp>
      <p:pic>
        <p:nvPicPr>
          <p:cNvPr id="1139" name="Shape 11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8300" y="964650"/>
            <a:ext cx="7086099" cy="4143200"/>
          </a:xfrm>
          <a:prstGeom prst="rect">
            <a:avLst/>
          </a:prstGeom>
        </p:spPr>
      </p:pic>
      <p:sp>
        <p:nvSpPr>
          <p:cNvPr id="1140" name="Shape 1140"/>
          <p:cNvSpPr/>
          <p:nvPr/>
        </p:nvSpPr>
        <p:spPr>
          <a:xfrm>
            <a:off x="2538100" y="1779661"/>
            <a:ext cx="605700" cy="2513413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1" name="Shape 1141"/>
          <p:cNvSpPr/>
          <p:nvPr/>
        </p:nvSpPr>
        <p:spPr>
          <a:xfrm>
            <a:off x="6615450" y="1275606"/>
            <a:ext cx="605700" cy="3017468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4813625" y="4663550"/>
            <a:ext cx="2592000" cy="444300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43" name="Shape 1143"/>
          <p:cNvSpPr/>
          <p:nvPr/>
        </p:nvSpPr>
        <p:spPr>
          <a:xfrm>
            <a:off x="4576775" y="1923678"/>
            <a:ext cx="605700" cy="2368346"/>
          </a:xfrm>
          <a:prstGeom prst="rect">
            <a:avLst/>
          </a:prstGeom>
          <a:noFill/>
          <a:ln w="76200" cap="flat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44" name="Shape 1144"/>
          <p:cNvCxnSpPr/>
          <p:nvPr/>
        </p:nvCxnSpPr>
        <p:spPr>
          <a:xfrm rot="10800000" flipH="1">
            <a:off x="7627725" y="3339250"/>
            <a:ext cx="397200" cy="854999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45" name="Shape 1145"/>
          <p:cNvSpPr txBox="1"/>
          <p:nvPr/>
        </p:nvSpPr>
        <p:spPr>
          <a:xfrm>
            <a:off x="7472900" y="2317125"/>
            <a:ext cx="1797600" cy="85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Specificity</a:t>
            </a:r>
          </a:p>
          <a:p>
            <a:pPr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measure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Shape 11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Measuring specificity</a:t>
            </a:r>
          </a:p>
        </p:txBody>
      </p:sp>
      <p:sp>
        <p:nvSpPr>
          <p:cNvPr id="1151" name="Shape 1151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686800" cy="386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/>
              <a:t>A </a:t>
            </a:r>
            <a:r>
              <a:rPr lang="en-GB" sz="2400">
                <a:solidFill>
                  <a:srgbClr val="980000"/>
                </a:solidFill>
              </a:rPr>
              <a:t>system is </a:t>
            </a:r>
            <a:r>
              <a:rPr lang="en-GB" sz="2400" b="1">
                <a:solidFill>
                  <a:srgbClr val="980000"/>
                </a:solidFill>
              </a:rPr>
              <a:t>more specific</a:t>
            </a:r>
            <a:r>
              <a:rPr lang="en-GB" sz="2400"/>
              <a:t> than another when the hypernym(s) provided by the former are more </a:t>
            </a:r>
            <a:r>
              <a:rPr lang="en-GB" sz="2400">
                <a:solidFill>
                  <a:srgbClr val="980000"/>
                </a:solidFill>
              </a:rPr>
              <a:t>specific/informative</a:t>
            </a:r>
            <a:r>
              <a:rPr lang="en-GB" sz="2400"/>
              <a:t> than the latter.</a:t>
            </a:r>
          </a:p>
        </p:txBody>
      </p:sp>
      <p:sp>
        <p:nvSpPr>
          <p:cNvPr id="1152" name="Shape 1152"/>
          <p:cNvSpPr txBox="1"/>
          <p:nvPr/>
        </p:nvSpPr>
        <p:spPr>
          <a:xfrm>
            <a:off x="536325" y="3547400"/>
            <a:ext cx="3657600" cy="121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>
                <a:solidFill>
                  <a:srgbClr val="0000FF"/>
                </a:solidFill>
              </a:rPr>
              <a:t>System 1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3600">
                <a:solidFill>
                  <a:srgbClr val="0000FF"/>
                </a:solidFill>
              </a:rPr>
              <a:t>“</a:t>
            </a:r>
            <a:r>
              <a:rPr lang="en-GB" sz="3600" b="1">
                <a:solidFill>
                  <a:srgbClr val="0000FF"/>
                </a:solidFill>
              </a:rPr>
              <a:t>Singer</a:t>
            </a:r>
            <a:r>
              <a:rPr lang="en-GB" sz="3600">
                <a:solidFill>
                  <a:srgbClr val="0000FF"/>
                </a:solidFill>
              </a:rPr>
              <a:t>”</a:t>
            </a:r>
          </a:p>
        </p:txBody>
      </p:sp>
      <p:sp>
        <p:nvSpPr>
          <p:cNvPr id="1153" name="Shape 1153"/>
          <p:cNvSpPr txBox="1"/>
          <p:nvPr/>
        </p:nvSpPr>
        <p:spPr>
          <a:xfrm>
            <a:off x="4816375" y="3547400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>
                <a:solidFill>
                  <a:srgbClr val="38761D"/>
                </a:solidFill>
              </a:rPr>
              <a:t>System 2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600">
                <a:solidFill>
                  <a:srgbClr val="38761D"/>
                </a:solidFill>
              </a:rPr>
              <a:t>“</a:t>
            </a:r>
            <a:r>
              <a:rPr lang="en-GB" sz="3600" b="1">
                <a:solidFill>
                  <a:srgbClr val="38761D"/>
                </a:solidFill>
              </a:rPr>
              <a:t>Swing singer</a:t>
            </a:r>
            <a:r>
              <a:rPr lang="en-GB" sz="3600">
                <a:solidFill>
                  <a:srgbClr val="38761D"/>
                </a:solidFill>
              </a:rPr>
              <a:t>”</a:t>
            </a:r>
          </a:p>
        </p:txBody>
      </p:sp>
      <p:sp>
        <p:nvSpPr>
          <p:cNvPr id="1154" name="Shape 1154"/>
          <p:cNvSpPr txBox="1"/>
          <p:nvPr/>
        </p:nvSpPr>
        <p:spPr>
          <a:xfrm>
            <a:off x="0" y="2682600"/>
            <a:ext cx="91440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3000" dirty="0"/>
              <a:t>“</a:t>
            </a:r>
            <a:r>
              <a:rPr lang="en-GB" sz="3000" b="1" dirty="0"/>
              <a:t>Frank Sinatra is a</a:t>
            </a:r>
            <a:r>
              <a:rPr lang="en-GB" sz="3000" dirty="0"/>
              <a:t>”</a:t>
            </a:r>
          </a:p>
        </p:txBody>
      </p:sp>
      <p:sp>
        <p:nvSpPr>
          <p:cNvPr id="1155" name="Shape 1155"/>
          <p:cNvSpPr txBox="1"/>
          <p:nvPr/>
        </p:nvSpPr>
        <p:spPr>
          <a:xfrm>
            <a:off x="3930325" y="3547400"/>
            <a:ext cx="962400" cy="129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7200">
                <a:solidFill>
                  <a:srgbClr val="980000"/>
                </a:solidFill>
              </a:rPr>
              <a:t>&lt;</a:t>
            </a:r>
          </a:p>
        </p:txBody>
      </p:sp>
      <p:sp>
        <p:nvSpPr>
          <p:cNvPr id="1156" name="Shape 1156"/>
          <p:cNvSpPr txBox="1"/>
          <p:nvPr/>
        </p:nvSpPr>
        <p:spPr>
          <a:xfrm>
            <a:off x="3512725" y="4468675"/>
            <a:ext cx="179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>
                <a:solidFill>
                  <a:srgbClr val="980000"/>
                </a:solidFill>
              </a:rPr>
              <a:t>less specific than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" grpId="0"/>
      <p:bldP spid="1153" grpId="0"/>
      <p:bldP spid="1154" grpId="0"/>
      <p:bldP spid="1155" grpId="0"/>
      <p:bldP spid="115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1" name="Shape 11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8850" y="1063375"/>
            <a:ext cx="7806275" cy="3989149"/>
          </a:xfrm>
          <a:prstGeom prst="rect">
            <a:avLst/>
          </a:prstGeom>
        </p:spPr>
      </p:pic>
      <p:sp>
        <p:nvSpPr>
          <p:cNvPr id="1162" name="Shape 11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80000"/>
                </a:solidFill>
              </a:rPr>
              <a:t>Page</a:t>
            </a:r>
            <a:r>
              <a:rPr lang="en-GB"/>
              <a:t> taxonomy specificity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2363050" y="1063375"/>
            <a:ext cx="4801238" cy="118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800" b="1" dirty="0">
                <a:solidFill>
                  <a:srgbClr val="980000"/>
                </a:solidFill>
              </a:rPr>
              <a:t>Ratio of the times in which </a:t>
            </a:r>
            <a:r>
              <a:rPr lang="en-GB" sz="1800" b="1" dirty="0" err="1">
                <a:solidFill>
                  <a:srgbClr val="980000"/>
                </a:solidFill>
              </a:rPr>
              <a:t>WiBi</a:t>
            </a:r>
            <a:r>
              <a:rPr lang="en-GB" sz="1800" b="1" dirty="0">
                <a:solidFill>
                  <a:srgbClr val="980000"/>
                </a:solidFill>
              </a:rPr>
              <a:t> provided a </a:t>
            </a:r>
            <a:r>
              <a:rPr lang="en-GB" sz="3600" b="1" dirty="0">
                <a:solidFill>
                  <a:srgbClr val="980000"/>
                </a:solidFill>
              </a:rPr>
              <a:t>more</a:t>
            </a:r>
            <a:r>
              <a:rPr lang="en-GB" sz="1800" b="1" dirty="0">
                <a:solidFill>
                  <a:srgbClr val="980000"/>
                </a:solidFill>
              </a:rPr>
              <a:t> </a:t>
            </a:r>
            <a:r>
              <a:rPr lang="en-GB" sz="3600" b="1" dirty="0" smtClean="0">
                <a:solidFill>
                  <a:srgbClr val="980000"/>
                </a:solidFill>
              </a:rPr>
              <a:t>specific</a:t>
            </a:r>
            <a:br>
              <a:rPr lang="en-GB" sz="3600" b="1" dirty="0" smtClean="0">
                <a:solidFill>
                  <a:srgbClr val="980000"/>
                </a:solidFill>
              </a:rPr>
            </a:br>
            <a:r>
              <a:rPr lang="en-GB" sz="1800" b="1" dirty="0" smtClean="0">
                <a:solidFill>
                  <a:srgbClr val="980000"/>
                </a:solidFill>
              </a:rPr>
              <a:t>answer </a:t>
            </a:r>
            <a:r>
              <a:rPr lang="en-GB" sz="1800" b="1" dirty="0">
                <a:solidFill>
                  <a:srgbClr val="980000"/>
                </a:solidFill>
              </a:rPr>
              <a:t>than the other system</a:t>
            </a:r>
          </a:p>
        </p:txBody>
      </p:sp>
      <p:cxnSp>
        <p:nvCxnSpPr>
          <p:cNvPr id="1164" name="Shape 1164"/>
          <p:cNvCxnSpPr/>
          <p:nvPr/>
        </p:nvCxnSpPr>
        <p:spPr>
          <a:xfrm flipH="1">
            <a:off x="3063299" y="2309200"/>
            <a:ext cx="370200" cy="4979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165" name="Shape 1165"/>
          <p:cNvCxnSpPr/>
          <p:nvPr/>
        </p:nvCxnSpPr>
        <p:spPr>
          <a:xfrm>
            <a:off x="4131200" y="2294550"/>
            <a:ext cx="386100" cy="554399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166" name="Shape 1166"/>
          <p:cNvCxnSpPr/>
          <p:nvPr/>
        </p:nvCxnSpPr>
        <p:spPr>
          <a:xfrm>
            <a:off x="5850400" y="1891775"/>
            <a:ext cx="774300" cy="5451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Shape 11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68850" y="1063375"/>
            <a:ext cx="7806275" cy="3989149"/>
          </a:xfrm>
          <a:prstGeom prst="rect">
            <a:avLst/>
          </a:prstGeom>
        </p:spPr>
      </p:pic>
      <p:sp>
        <p:nvSpPr>
          <p:cNvPr id="1172" name="Shape 1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80000"/>
                </a:solidFill>
              </a:rPr>
              <a:t>Page</a:t>
            </a:r>
            <a:r>
              <a:rPr lang="en-GB"/>
              <a:t> taxonomy specificity</a:t>
            </a:r>
          </a:p>
        </p:txBody>
      </p:sp>
      <p:sp>
        <p:nvSpPr>
          <p:cNvPr id="1173" name="Shape 1173"/>
          <p:cNvSpPr txBox="1"/>
          <p:nvPr/>
        </p:nvSpPr>
        <p:spPr>
          <a:xfrm>
            <a:off x="4753025" y="987574"/>
            <a:ext cx="42480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1800" b="1" dirty="0">
                <a:solidFill>
                  <a:srgbClr val="980000"/>
                </a:solidFill>
              </a:rPr>
              <a:t>Ratio of the times in which </a:t>
            </a:r>
            <a:r>
              <a:rPr lang="en-GB" sz="1800" b="1" dirty="0" err="1">
                <a:solidFill>
                  <a:srgbClr val="980000"/>
                </a:solidFill>
              </a:rPr>
              <a:t>WiBi</a:t>
            </a:r>
            <a:r>
              <a:rPr lang="en-GB" sz="1800" b="1" dirty="0">
                <a:solidFill>
                  <a:srgbClr val="980000"/>
                </a:solidFill>
              </a:rPr>
              <a:t> provided a </a:t>
            </a:r>
            <a:r>
              <a:rPr lang="en-GB" sz="3600" b="1" dirty="0">
                <a:solidFill>
                  <a:srgbClr val="980000"/>
                </a:solidFill>
              </a:rPr>
              <a:t>less</a:t>
            </a:r>
            <a:r>
              <a:rPr lang="en-GB" sz="1800" b="1" dirty="0">
                <a:solidFill>
                  <a:srgbClr val="980000"/>
                </a:solidFill>
              </a:rPr>
              <a:t> </a:t>
            </a:r>
            <a:r>
              <a:rPr lang="en-GB" sz="3600" b="1" dirty="0">
                <a:solidFill>
                  <a:srgbClr val="980000"/>
                </a:solidFill>
              </a:rPr>
              <a:t>specific </a:t>
            </a:r>
            <a:r>
              <a:rPr lang="en-GB" sz="1800" b="1" dirty="0">
                <a:solidFill>
                  <a:srgbClr val="980000"/>
                </a:solidFill>
              </a:rPr>
              <a:t>answer than the other system</a:t>
            </a:r>
          </a:p>
        </p:txBody>
      </p:sp>
      <p:cxnSp>
        <p:nvCxnSpPr>
          <p:cNvPr id="1174" name="Shape 1174"/>
          <p:cNvCxnSpPr/>
          <p:nvPr/>
        </p:nvCxnSpPr>
        <p:spPr>
          <a:xfrm flipH="1">
            <a:off x="3722774" y="1923678"/>
            <a:ext cx="1030251" cy="1482946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175" name="Shape 1175"/>
          <p:cNvCxnSpPr/>
          <p:nvPr/>
        </p:nvCxnSpPr>
        <p:spPr>
          <a:xfrm flipH="1">
            <a:off x="5776226" y="2283718"/>
            <a:ext cx="379950" cy="1493231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1176" name="Shape 1176"/>
          <p:cNvCxnSpPr/>
          <p:nvPr/>
        </p:nvCxnSpPr>
        <p:spPr>
          <a:xfrm flipH="1">
            <a:off x="7843299" y="2378350"/>
            <a:ext cx="21900" cy="1135800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Shape 1181"/>
          <p:cNvPicPr preferRelativeResize="0"/>
          <p:nvPr/>
        </p:nvPicPr>
        <p:blipFill rotWithShape="1">
          <a:blip r:embed="rId3"/>
          <a:srcRect r="15203" b="3147"/>
          <a:stretch/>
        </p:blipFill>
        <p:spPr>
          <a:xfrm>
            <a:off x="881925" y="834800"/>
            <a:ext cx="6531475" cy="4275049"/>
          </a:xfrm>
          <a:prstGeom prst="rect">
            <a:avLst/>
          </a:prstGeom>
        </p:spPr>
      </p:pic>
      <p:sp>
        <p:nvSpPr>
          <p:cNvPr id="1182" name="Shape 11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rgbClr val="980000"/>
                </a:solidFill>
              </a:rPr>
              <a:t>Category</a:t>
            </a:r>
            <a:r>
              <a:rPr lang="en-GB"/>
              <a:t> taxonomy specificity</a:t>
            </a:r>
          </a:p>
        </p:txBody>
      </p:sp>
      <p:sp>
        <p:nvSpPr>
          <p:cNvPr id="1183" name="Shape 1183"/>
          <p:cNvSpPr/>
          <p:nvPr/>
        </p:nvSpPr>
        <p:spPr>
          <a:xfrm>
            <a:off x="2901625" y="3201225"/>
            <a:ext cx="82499" cy="631200"/>
          </a:xfrm>
          <a:prstGeom prst="upDownArrow">
            <a:avLst>
              <a:gd name="adj1" fmla="val 0"/>
              <a:gd name="adj2" fmla="val 42715"/>
            </a:avLst>
          </a:prstGeom>
          <a:solidFill>
            <a:schemeClr val="lt2"/>
          </a:solidFill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4" name="Shape 1184"/>
          <p:cNvSpPr/>
          <p:nvPr/>
        </p:nvSpPr>
        <p:spPr>
          <a:xfrm>
            <a:off x="4747200" y="1777325"/>
            <a:ext cx="82499" cy="2463600"/>
          </a:xfrm>
          <a:prstGeom prst="upDownArrow">
            <a:avLst>
              <a:gd name="adj1" fmla="val 0"/>
              <a:gd name="adj2" fmla="val 42715"/>
            </a:avLst>
          </a:prstGeom>
          <a:solidFill>
            <a:schemeClr val="lt2"/>
          </a:solidFill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6646600" y="2026425"/>
            <a:ext cx="82499" cy="1967700"/>
          </a:xfrm>
          <a:prstGeom prst="upDownArrow">
            <a:avLst>
              <a:gd name="adj1" fmla="val 0"/>
              <a:gd name="adj2" fmla="val 42715"/>
            </a:avLst>
          </a:prstGeom>
          <a:solidFill>
            <a:schemeClr val="lt2"/>
          </a:solidFill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" grpId="0" animBg="1"/>
      <p:bldP spid="1184" grpId="0" animBg="1"/>
      <p:bldP spid="118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Shape 11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Measuring granularity</a:t>
            </a:r>
          </a:p>
        </p:txBody>
      </p:sp>
      <p:sp>
        <p:nvSpPr>
          <p:cNvPr id="1191" name="Shape 1191"/>
          <p:cNvSpPr/>
          <p:nvPr/>
        </p:nvSpPr>
        <p:spPr>
          <a:xfrm>
            <a:off x="2080275" y="1407050"/>
            <a:ext cx="4692300" cy="2894999"/>
          </a:xfrm>
          <a:prstGeom prst="rect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92" name="Shape 1192"/>
          <p:cNvCxnSpPr/>
          <p:nvPr/>
        </p:nvCxnSpPr>
        <p:spPr>
          <a:xfrm rot="10800000">
            <a:off x="1790800" y="1447550"/>
            <a:ext cx="0" cy="2854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3" name="Shape 1193"/>
          <p:cNvCxnSpPr/>
          <p:nvPr/>
        </p:nvCxnSpPr>
        <p:spPr>
          <a:xfrm>
            <a:off x="2080277" y="4575447"/>
            <a:ext cx="5085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94" name="Shape 1194"/>
          <p:cNvSpPr txBox="1"/>
          <p:nvPr/>
        </p:nvSpPr>
        <p:spPr>
          <a:xfrm>
            <a:off x="121175" y="1554825"/>
            <a:ext cx="1501200" cy="123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1800" b="1">
                <a:solidFill>
                  <a:srgbClr val="980000"/>
                </a:solidFill>
              </a:rPr>
              <a:t># of taxonomy links</a:t>
            </a:r>
          </a:p>
        </p:txBody>
      </p:sp>
      <p:sp>
        <p:nvSpPr>
          <p:cNvPr id="1195" name="Shape 1195"/>
          <p:cNvSpPr txBox="1"/>
          <p:nvPr/>
        </p:nvSpPr>
        <p:spPr>
          <a:xfrm>
            <a:off x="1889325" y="4645725"/>
            <a:ext cx="5276400" cy="44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1800" b="1">
                <a:solidFill>
                  <a:srgbClr val="980000"/>
                </a:solidFill>
              </a:rPr>
              <a:t># of distinct hypernyms</a:t>
            </a:r>
          </a:p>
        </p:txBody>
      </p:sp>
      <p:sp>
        <p:nvSpPr>
          <p:cNvPr id="1196" name="Shape 1196"/>
          <p:cNvSpPr/>
          <p:nvPr/>
        </p:nvSpPr>
        <p:spPr>
          <a:xfrm>
            <a:off x="6274525" y="3837425"/>
            <a:ext cx="316499" cy="316499"/>
          </a:xfrm>
          <a:prstGeom prst="ellipse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7" name="Shape 1197"/>
          <p:cNvSpPr/>
          <p:nvPr/>
        </p:nvSpPr>
        <p:spPr>
          <a:xfrm>
            <a:off x="2239425" y="1554825"/>
            <a:ext cx="316499" cy="316499"/>
          </a:xfrm>
          <a:prstGeom prst="ellipse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8" name="Shape 1198"/>
          <p:cNvSpPr/>
          <p:nvPr/>
        </p:nvSpPr>
        <p:spPr>
          <a:xfrm>
            <a:off x="5751250" y="2546712"/>
            <a:ext cx="316499" cy="316499"/>
          </a:xfrm>
          <a:prstGeom prst="ellipse">
            <a:avLst/>
          </a:prstGeom>
          <a:solidFill>
            <a:srgbClr val="00FF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99" name="Shape 1199"/>
          <p:cNvSpPr txBox="1"/>
          <p:nvPr/>
        </p:nvSpPr>
        <p:spPr>
          <a:xfrm>
            <a:off x="2776275" y="1447550"/>
            <a:ext cx="1373400" cy="93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Bad system</a:t>
            </a:r>
          </a:p>
        </p:txBody>
      </p:sp>
      <p:sp>
        <p:nvSpPr>
          <p:cNvPr id="1200" name="Shape 1200"/>
          <p:cNvSpPr txBox="1"/>
          <p:nvPr/>
        </p:nvSpPr>
        <p:spPr>
          <a:xfrm>
            <a:off x="4657250" y="2351100"/>
            <a:ext cx="1373400" cy="44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38761D"/>
                </a:solidFill>
              </a:rPr>
              <a:t>Good system</a:t>
            </a:r>
          </a:p>
        </p:txBody>
      </p:sp>
      <p:sp>
        <p:nvSpPr>
          <p:cNvPr id="1201" name="Shape 1201"/>
          <p:cNvSpPr txBox="1"/>
          <p:nvPr/>
        </p:nvSpPr>
        <p:spPr>
          <a:xfrm>
            <a:off x="4959300" y="3371150"/>
            <a:ext cx="1373400" cy="93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Bad system</a:t>
            </a:r>
          </a:p>
        </p:txBody>
      </p:sp>
      <p:cxnSp>
        <p:nvCxnSpPr>
          <p:cNvPr id="1202" name="Shape 1202"/>
          <p:cNvCxnSpPr/>
          <p:nvPr/>
        </p:nvCxnSpPr>
        <p:spPr>
          <a:xfrm>
            <a:off x="2115525" y="2351100"/>
            <a:ext cx="4621799" cy="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Shape 120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Measuring granularity</a:t>
            </a:r>
          </a:p>
        </p:txBody>
      </p:sp>
      <p:pic>
        <p:nvPicPr>
          <p:cNvPr id="1208" name="Shape 1208"/>
          <p:cNvPicPr preferRelativeResize="0"/>
          <p:nvPr/>
        </p:nvPicPr>
        <p:blipFill rotWithShape="1">
          <a:blip r:embed="rId3"/>
          <a:srcRect b="6881"/>
          <a:stretch/>
        </p:blipFill>
        <p:spPr>
          <a:xfrm>
            <a:off x="314325" y="1236975"/>
            <a:ext cx="8515350" cy="3290474"/>
          </a:xfrm>
          <a:prstGeom prst="rect">
            <a:avLst/>
          </a:prstGeom>
        </p:spPr>
      </p:pic>
      <p:sp>
        <p:nvSpPr>
          <p:cNvPr id="1209" name="Shape 1209"/>
          <p:cNvSpPr txBox="1"/>
          <p:nvPr/>
        </p:nvSpPr>
        <p:spPr>
          <a:xfrm>
            <a:off x="971450" y="4549775"/>
            <a:ext cx="3279599" cy="631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1210" name="Shape 1210"/>
          <p:cNvSpPr txBox="1"/>
          <p:nvPr/>
        </p:nvSpPr>
        <p:spPr>
          <a:xfrm>
            <a:off x="5477422" y="4491800"/>
            <a:ext cx="3132000" cy="631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B5394"/>
                </a:solidFill>
              </a:rPr>
              <a:t>categories</a:t>
            </a:r>
          </a:p>
        </p:txBody>
      </p:sp>
      <p:sp>
        <p:nvSpPr>
          <p:cNvPr id="1211" name="Shape 1211"/>
          <p:cNvSpPr/>
          <p:nvPr/>
        </p:nvSpPr>
        <p:spPr>
          <a:xfrm rot="5400000">
            <a:off x="8087125" y="1248524"/>
            <a:ext cx="567599" cy="624600"/>
          </a:xfrm>
          <a:prstGeom prst="rect">
            <a:avLst/>
          </a:prstGeom>
          <a:noFill/>
          <a:ln w="1143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12" name="Shape 1212"/>
          <p:cNvSpPr/>
          <p:nvPr/>
        </p:nvSpPr>
        <p:spPr>
          <a:xfrm rot="5400000">
            <a:off x="3106075" y="2759949"/>
            <a:ext cx="543299" cy="965400"/>
          </a:xfrm>
          <a:prstGeom prst="rect">
            <a:avLst/>
          </a:prstGeom>
          <a:noFill/>
          <a:ln w="114300" cap="flat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" grpId="0" animBg="1"/>
      <p:bldP spid="121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Shape 1217"/>
          <p:cNvSpPr txBox="1">
            <a:spLocks noGrp="1"/>
          </p:cNvSpPr>
          <p:nvPr>
            <p:ph type="title"/>
          </p:nvPr>
        </p:nvSpPr>
        <p:spPr>
          <a:xfrm>
            <a:off x="457200" y="712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Conclusions</a:t>
            </a:r>
          </a:p>
        </p:txBody>
      </p:sp>
      <p:sp>
        <p:nvSpPr>
          <p:cNvPr id="1218" name="Shape 1218"/>
          <p:cNvSpPr txBox="1">
            <a:spLocks noGrp="1"/>
          </p:cNvSpPr>
          <p:nvPr>
            <p:ph type="body" idx="1"/>
          </p:nvPr>
        </p:nvSpPr>
        <p:spPr>
          <a:xfrm>
            <a:off x="260850" y="766575"/>
            <a:ext cx="8883150" cy="3966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accent6"/>
                </a:solidFill>
              </a:rPr>
              <a:t>Unified, 3-phase approach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to the construction of </a:t>
            </a:r>
            <a:r>
              <a:rPr lang="en-GB" sz="2400" dirty="0" smtClean="0"/>
              <a:t>a </a:t>
            </a:r>
            <a:r>
              <a:rPr lang="en-GB" sz="2400" b="1" dirty="0" err="1" smtClean="0">
                <a:solidFill>
                  <a:schemeClr val="accent6"/>
                </a:solidFill>
              </a:rPr>
              <a:t>bitaxonomy</a:t>
            </a:r>
            <a:r>
              <a:rPr lang="en-GB" sz="2400" b="1" dirty="0" smtClean="0">
                <a:solidFill>
                  <a:schemeClr val="accent6"/>
                </a:solidFill>
              </a:rPr>
              <a:t/>
            </a:r>
            <a:br>
              <a:rPr lang="en-GB" sz="2400" b="1" dirty="0" smtClean="0">
                <a:solidFill>
                  <a:schemeClr val="accent6"/>
                </a:solidFill>
              </a:rPr>
            </a:br>
            <a:r>
              <a:rPr lang="en-GB" sz="2400" dirty="0" smtClean="0"/>
              <a:t>for the English </a:t>
            </a:r>
            <a:r>
              <a:rPr lang="en-GB" sz="2400" dirty="0"/>
              <a:t>Wikipedia</a:t>
            </a:r>
            <a:r>
              <a:rPr lang="en-GB" sz="2400" dirty="0" smtClean="0"/>
              <a:t>;</a:t>
            </a:r>
            <a:endParaRPr lang="en-GB" sz="2400" dirty="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accent6"/>
                </a:solidFill>
              </a:rPr>
              <a:t>Self-contained</a:t>
            </a:r>
            <a:r>
              <a:rPr lang="en-GB" sz="2400" dirty="0"/>
              <a:t>, no </a:t>
            </a:r>
            <a:r>
              <a:rPr lang="en-GB" sz="2400" dirty="0" smtClean="0"/>
              <a:t>additional</a:t>
            </a:r>
            <a:br>
              <a:rPr lang="en-GB" sz="2400" dirty="0" smtClean="0"/>
            </a:br>
            <a:r>
              <a:rPr lang="en-GB" sz="2400" dirty="0" smtClean="0"/>
              <a:t>resources </a:t>
            </a:r>
            <a:r>
              <a:rPr lang="en-GB" sz="2400" dirty="0"/>
              <a:t>or supervision required;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>
                <a:solidFill>
                  <a:schemeClr val="accent6"/>
                </a:solidFill>
              </a:rPr>
              <a:t>Nearly full coverage</a:t>
            </a:r>
            <a:r>
              <a:rPr lang="en-GB" sz="2400" dirty="0"/>
              <a:t> of Wikipedia pages and </a:t>
            </a:r>
            <a:r>
              <a:rPr lang="en-GB" sz="2400" dirty="0" smtClean="0"/>
              <a:t>categories</a:t>
            </a:r>
            <a:r>
              <a:rPr lang="en-GB" sz="2400" dirty="0"/>
              <a:t>;</a:t>
            </a:r>
            <a:endParaRPr lang="en-GB" sz="2400" dirty="0" smtClean="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2400" dirty="0" smtClean="0"/>
              <a:t>State-of-the-art performance both on pages and categories.</a:t>
            </a:r>
            <a:endParaRPr lang="en-GB" sz="2400" dirty="0"/>
          </a:p>
        </p:txBody>
      </p:sp>
      <p:pic>
        <p:nvPicPr>
          <p:cNvPr id="1219" name="Shape 12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247428" y="195487"/>
            <a:ext cx="2830909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220" name="Shape 1220"/>
          <p:cNvSpPr txBox="1">
            <a:spLocks noGrp="1"/>
          </p:cNvSpPr>
          <p:nvPr>
            <p:ph type="body" idx="2"/>
          </p:nvPr>
        </p:nvSpPr>
        <p:spPr>
          <a:xfrm>
            <a:off x="1736950" y="3534750"/>
            <a:ext cx="7406699" cy="15479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600" b="1">
                <a:solidFill>
                  <a:schemeClr val="accent6"/>
                </a:solidFill>
              </a:rPr>
              <a:t>wibitaxonomy.org</a:t>
            </a:r>
          </a:p>
        </p:txBody>
      </p:sp>
      <p:pic>
        <p:nvPicPr>
          <p:cNvPr id="1221" name="Shape 122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670624" y="3596062"/>
            <a:ext cx="1536177" cy="1425373"/>
          </a:xfrm>
          <a:prstGeom prst="rect">
            <a:avLst/>
          </a:prstGeom>
        </p:spPr>
      </p:pic>
      <p:sp>
        <p:nvSpPr>
          <p:cNvPr id="1222" name="Shape 1222"/>
          <p:cNvSpPr/>
          <p:nvPr/>
        </p:nvSpPr>
        <p:spPr>
          <a:xfrm rot="5400000">
            <a:off x="3869649" y="1143048"/>
            <a:ext cx="1423500" cy="6415801"/>
          </a:xfrm>
          <a:prstGeom prst="rect">
            <a:avLst/>
          </a:prstGeom>
          <a:noFill/>
          <a:ln w="76200" cap="flat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" grpId="0" build="p"/>
      <p:bldP spid="122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9142413" cy="5142310"/>
            <a:chOff x="0" y="0"/>
            <a:chExt cx="6349" cy="4761"/>
          </a:xfrm>
        </p:grpSpPr>
        <p:sp>
          <p:nvSpPr>
            <p:cNvPr id="16077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6350" cy="4762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470"/>
            <a:ext cx="371507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0772" name="Rettangolo 10"/>
          <p:cNvSpPr>
            <a:spLocks noChangeArrowheads="1"/>
          </p:cNvSpPr>
          <p:nvPr/>
        </p:nvSpPr>
        <p:spPr bwMode="auto">
          <a:xfrm>
            <a:off x="1633538" y="3894535"/>
            <a:ext cx="7510462" cy="124896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sp>
        <p:nvSpPr>
          <p:cNvPr id="160773" name="Rettangolo 11"/>
          <p:cNvSpPr>
            <a:spLocks noChangeArrowheads="1"/>
          </p:cNvSpPr>
          <p:nvPr/>
        </p:nvSpPr>
        <p:spPr bwMode="auto">
          <a:xfrm>
            <a:off x="0" y="4287441"/>
            <a:ext cx="6596063" cy="856059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it-IT"/>
          </a:p>
        </p:txBody>
      </p:sp>
      <p:pic>
        <p:nvPicPr>
          <p:cNvPr id="16077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77629"/>
            <a:ext cx="1368152" cy="108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47664" y="1275606"/>
            <a:ext cx="6336704" cy="2448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63220" rIns="81639" bIns="4082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it-IT" sz="2800" b="1" u="sng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Tiziano Flati</a:t>
            </a: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, Daniele Vannella, </a:t>
            </a:r>
            <a:r>
              <a:rPr lang="it-IT" sz="2800" b="1" u="sng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Tommaso </a:t>
            </a:r>
            <a:r>
              <a:rPr lang="it-IT" sz="2800" b="1" u="sng" dirty="0" err="1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Pasini</a:t>
            </a: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, Roberto Navigli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endParaRPr lang="it-IT" sz="2800" b="1" dirty="0">
              <a:solidFill>
                <a:schemeClr val="bg1">
                  <a:lumMod val="95000"/>
                </a:schemeClr>
              </a:solidFill>
              <a:cs typeface="Arial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endParaRPr lang="it-IT" sz="1000" dirty="0">
              <a:solidFill>
                <a:schemeClr val="bg1">
                  <a:lumMod val="95000"/>
                </a:schemeClr>
              </a:solidFill>
              <a:cs typeface="Arial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it-IT" sz="2600" dirty="0" err="1">
                <a:solidFill>
                  <a:schemeClr val="bg1">
                    <a:lumMod val="95000"/>
                  </a:schemeClr>
                </a:solidFill>
                <a:cs typeface="Arial" charset="0"/>
              </a:rPr>
              <a:t>Linguistic</a:t>
            </a:r>
            <a:r>
              <a:rPr lang="it-IT" sz="2600" dirty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 Computing </a:t>
            </a:r>
            <a:r>
              <a:rPr lang="it-IT" sz="2600" dirty="0" err="1">
                <a:solidFill>
                  <a:schemeClr val="bg1">
                    <a:lumMod val="95000"/>
                  </a:schemeClr>
                </a:solidFill>
                <a:cs typeface="Arial" charset="0"/>
              </a:rPr>
              <a:t>Laboratory</a:t>
            </a:r>
            <a:endParaRPr lang="it-IT" sz="2600" dirty="0">
              <a:solidFill>
                <a:schemeClr val="bg1">
                  <a:lumMod val="95000"/>
                </a:schemeClr>
              </a:solidFill>
              <a:cs typeface="Arial" charset="0"/>
            </a:endParaRP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r>
              <a:rPr lang="it-IT" sz="2600" dirty="0" smtClean="0">
                <a:solidFill>
                  <a:schemeClr val="bg1">
                    <a:lumMod val="95000"/>
                  </a:schemeClr>
                </a:solidFill>
                <a:cs typeface="Arial" charset="0"/>
              </a:rPr>
              <a:t>lcl.uniroma1.it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</a:tabLst>
              <a:defRPr/>
            </a:pPr>
            <a:endParaRPr lang="it-IT" sz="2600" dirty="0" smtClean="0">
              <a:solidFill>
                <a:schemeClr val="bg1">
                  <a:lumMod val="9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17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Shape 12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Why another Wikipedia taxonomy?</a:t>
            </a:r>
          </a:p>
        </p:txBody>
      </p:sp>
      <p:sp>
        <p:nvSpPr>
          <p:cNvPr id="1233" name="Shape 1233"/>
          <p:cNvSpPr txBox="1"/>
          <p:nvPr/>
        </p:nvSpPr>
        <p:spPr>
          <a:xfrm>
            <a:off x="457200" y="1238050"/>
            <a:ext cx="8229600" cy="5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3000">
                <a:solidFill>
                  <a:schemeClr val="dk1"/>
                </a:solidFill>
              </a:rPr>
              <a:t>Hand-made/collaborative, </a:t>
            </a:r>
            <a:r>
              <a:rPr lang="en-GB" sz="3000">
                <a:solidFill>
                  <a:srgbClr val="980000"/>
                </a:solidFill>
              </a:rPr>
              <a:t>little size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4" name="Shape 1234"/>
          <p:cNvSpPr txBox="1"/>
          <p:nvPr/>
        </p:nvSpPr>
        <p:spPr>
          <a:xfrm>
            <a:off x="457200" y="1689212"/>
            <a:ext cx="8229600" cy="5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3000">
                <a:solidFill>
                  <a:srgbClr val="980000"/>
                </a:solidFill>
              </a:rPr>
              <a:t>High coverage</a:t>
            </a:r>
            <a:r>
              <a:rPr lang="en-GB" sz="3000">
                <a:solidFill>
                  <a:schemeClr val="dk1"/>
                </a:solidFill>
              </a:rPr>
              <a:t>, but </a:t>
            </a:r>
            <a:r>
              <a:rPr lang="en-GB" sz="3000">
                <a:solidFill>
                  <a:srgbClr val="980000"/>
                </a:solidFill>
              </a:rPr>
              <a:t>noisy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5" name="Shape 1235"/>
          <p:cNvSpPr txBox="1"/>
          <p:nvPr/>
        </p:nvSpPr>
        <p:spPr>
          <a:xfrm>
            <a:off x="457200" y="2201087"/>
            <a:ext cx="8229600" cy="5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3000">
                <a:solidFill>
                  <a:srgbClr val="980000"/>
                </a:solidFill>
              </a:rPr>
              <a:t>Heterogeneous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36" name="Shape 1236"/>
          <p:cNvSpPr txBox="1"/>
          <p:nvPr/>
        </p:nvSpPr>
        <p:spPr>
          <a:xfrm>
            <a:off x="457200" y="3172475"/>
            <a:ext cx="8229600" cy="19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GB" sz="3000">
                <a:solidFill>
                  <a:srgbClr val="980000"/>
                </a:solidFill>
              </a:rPr>
              <a:t>Partial</a:t>
            </a:r>
            <a:r>
              <a:rPr lang="en-GB" sz="3000">
                <a:solidFill>
                  <a:schemeClr val="dk1"/>
                </a:solidFill>
              </a:rPr>
              <a:t> </a:t>
            </a:r>
          </a:p>
          <a:p>
            <a:pPr marL="914400" lvl="1" indent="-381000" rtl="0">
              <a:lnSpc>
                <a:spcPct val="150000"/>
              </a:lnSpc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GB" sz="2400">
                <a:solidFill>
                  <a:schemeClr val="dk1"/>
                </a:solidFill>
              </a:rPr>
              <a:t>Only pages</a:t>
            </a:r>
          </a:p>
          <a:p>
            <a:pPr marL="914400" lvl="1" indent="-381000" rtl="0">
              <a:lnSpc>
                <a:spcPct val="150000"/>
              </a:lnSpc>
              <a:spcBef>
                <a:spcPts val="48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GB" sz="2400">
                <a:solidFill>
                  <a:schemeClr val="dk1"/>
                </a:solidFill>
              </a:rPr>
              <a:t>Only categories</a:t>
            </a:r>
          </a:p>
        </p:txBody>
      </p:sp>
      <p:pic>
        <p:nvPicPr>
          <p:cNvPr id="1237" name="Shape 1237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12031">
            <a:off x="7059088" y="1320996"/>
            <a:ext cx="978468" cy="606657"/>
          </a:xfrm>
          <a:prstGeom prst="rect">
            <a:avLst/>
          </a:prstGeom>
        </p:spPr>
      </p:pic>
      <p:sp>
        <p:nvSpPr>
          <p:cNvPr id="1238" name="Shape 1238"/>
          <p:cNvSpPr txBox="1"/>
          <p:nvPr/>
        </p:nvSpPr>
        <p:spPr>
          <a:xfrm>
            <a:off x="457200" y="2664162"/>
            <a:ext cx="8229600" cy="57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GB" sz="3000">
                <a:solidFill>
                  <a:srgbClr val="980000"/>
                </a:solidFill>
              </a:rPr>
              <a:t>Incomplete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9" name="Shape 1239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815999">
            <a:off x="3687624" y="4256599"/>
            <a:ext cx="1079700" cy="555375"/>
          </a:xfrm>
          <a:prstGeom prst="rect">
            <a:avLst/>
          </a:prstGeom>
        </p:spPr>
      </p:pic>
      <p:sp>
        <p:nvSpPr>
          <p:cNvPr id="1240" name="Shape 1240"/>
          <p:cNvSpPr txBox="1"/>
          <p:nvPr/>
        </p:nvSpPr>
        <p:spPr>
          <a:xfrm rot="701110">
            <a:off x="4978728" y="4504078"/>
            <a:ext cx="1796736" cy="398555"/>
          </a:xfrm>
          <a:prstGeom prst="rect">
            <a:avLst/>
          </a:prstGeom>
          <a:ln w="38100" cap="flat">
            <a:solidFill>
              <a:srgbClr val="8520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85200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WikiTaxonomy</a:t>
            </a:r>
          </a:p>
        </p:txBody>
      </p:sp>
      <p:pic>
        <p:nvPicPr>
          <p:cNvPr id="1241" name="Shape 1241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110031">
            <a:off x="4372939" y="3498796"/>
            <a:ext cx="978467" cy="606657"/>
          </a:xfrm>
          <a:prstGeom prst="rect">
            <a:avLst/>
          </a:prstGeom>
        </p:spPr>
      </p:pic>
      <p:sp>
        <p:nvSpPr>
          <p:cNvPr id="1242" name="Shape 1242"/>
          <p:cNvSpPr txBox="1"/>
          <p:nvPr/>
        </p:nvSpPr>
        <p:spPr>
          <a:xfrm rot="827511">
            <a:off x="3185969" y="3645895"/>
            <a:ext cx="1074685" cy="366716"/>
          </a:xfrm>
          <a:prstGeom prst="rect">
            <a:avLst/>
          </a:prstGeom>
          <a:ln w="3810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134F5C"/>
                </a:solidFill>
                <a:latin typeface="Consolas"/>
                <a:ea typeface="Consolas"/>
                <a:cs typeface="Consolas"/>
                <a:sym typeface="Consolas"/>
              </a:rPr>
              <a:t>WikiNet</a:t>
            </a:r>
          </a:p>
        </p:txBody>
      </p:sp>
      <p:sp>
        <p:nvSpPr>
          <p:cNvPr id="1243" name="Shape 1243"/>
          <p:cNvSpPr txBox="1"/>
          <p:nvPr/>
        </p:nvSpPr>
        <p:spPr>
          <a:xfrm rot="953691">
            <a:off x="3787606" y="2552535"/>
            <a:ext cx="1074585" cy="366835"/>
          </a:xfrm>
          <a:prstGeom prst="rect">
            <a:avLst/>
          </a:prstGeom>
          <a:ln w="38100" cap="flat">
            <a:solidFill>
              <a:srgbClr val="134F5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b="1">
                <a:solidFill>
                  <a:srgbClr val="134F5C"/>
                </a:solidFill>
                <a:latin typeface="Consolas"/>
                <a:ea typeface="Consolas"/>
                <a:cs typeface="Consolas"/>
                <a:sym typeface="Consolas"/>
              </a:rPr>
              <a:t>WikiNet</a:t>
            </a:r>
          </a:p>
        </p:txBody>
      </p:sp>
      <p:sp>
        <p:nvSpPr>
          <p:cNvPr id="1244" name="Shape 1244"/>
          <p:cNvSpPr txBox="1"/>
          <p:nvPr/>
        </p:nvSpPr>
        <p:spPr>
          <a:xfrm rot="953166">
            <a:off x="4985929" y="2745276"/>
            <a:ext cx="1075162" cy="291053"/>
          </a:xfrm>
          <a:prstGeom prst="rect">
            <a:avLst/>
          </a:prstGeom>
          <a:ln w="38100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3C78D8"/>
                </a:solidFill>
                <a:latin typeface="Syncopate"/>
                <a:ea typeface="Syncopate"/>
                <a:cs typeface="Syncopate"/>
                <a:sym typeface="Syncopate"/>
              </a:rPr>
              <a:t>MENTA</a:t>
            </a:r>
          </a:p>
        </p:txBody>
      </p:sp>
      <p:pic>
        <p:nvPicPr>
          <p:cNvPr id="1245" name="Shape 1245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833998">
            <a:off x="3183449" y="2896549"/>
            <a:ext cx="1079699" cy="555375"/>
          </a:xfrm>
          <a:prstGeom prst="rect">
            <a:avLst/>
          </a:prstGeom>
        </p:spPr>
      </p:pic>
      <p:sp>
        <p:nvSpPr>
          <p:cNvPr id="1246" name="Shape 1246"/>
          <p:cNvSpPr txBox="1"/>
          <p:nvPr/>
        </p:nvSpPr>
        <p:spPr>
          <a:xfrm rot="953166">
            <a:off x="5205879" y="2062301"/>
            <a:ext cx="1075162" cy="291053"/>
          </a:xfrm>
          <a:prstGeom prst="rect">
            <a:avLst/>
          </a:prstGeom>
          <a:ln w="38100" cap="flat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b="1">
                <a:solidFill>
                  <a:srgbClr val="3C78D8"/>
                </a:solidFill>
                <a:latin typeface="Syncopate"/>
                <a:ea typeface="Syncopate"/>
                <a:cs typeface="Syncopate"/>
                <a:sym typeface="Syncopate"/>
              </a:rPr>
              <a:t>MENTA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2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2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2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What is a taxonomy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0400" y="2791850"/>
            <a:ext cx="4149000" cy="202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/>
              <a:t>A taxonomy is a </a:t>
            </a:r>
            <a:r>
              <a:rPr lang="en-GB" b="1">
                <a:solidFill>
                  <a:schemeClr val="accent6"/>
                </a:solidFill>
              </a:rPr>
              <a:t>classification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/>
              <a:t>or </a:t>
            </a:r>
            <a:r>
              <a:rPr lang="en-GB" b="1">
                <a:solidFill>
                  <a:schemeClr val="accent6"/>
                </a:solidFill>
              </a:rPr>
              <a:t>categorization</a:t>
            </a:r>
            <a:r>
              <a:rPr lang="en-GB"/>
              <a:t> of a complex system.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421550" y="1440512"/>
            <a:ext cx="3657600" cy="163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i="1">
                <a:solidFill>
                  <a:srgbClr val="252525"/>
                </a:solidFill>
              </a:rPr>
              <a:t>ταξις</a:t>
            </a:r>
            <a:r>
              <a:rPr lang="en-GB" sz="3000">
                <a:solidFill>
                  <a:srgbClr val="252525"/>
                </a:solidFill>
              </a:rPr>
              <a:t>, </a:t>
            </a:r>
            <a:r>
              <a:rPr lang="en-GB" sz="3000" b="1" i="1">
                <a:solidFill>
                  <a:srgbClr val="252525"/>
                </a:solidFill>
              </a:rPr>
              <a:t>taxis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3000">
                <a:solidFill>
                  <a:srgbClr val="252525"/>
                </a:solidFill>
              </a:rPr>
              <a:t>"arrangement"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4878575" y="1440512"/>
            <a:ext cx="3657600" cy="163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3000" i="1">
                <a:solidFill>
                  <a:srgbClr val="252525"/>
                </a:solidFill>
              </a:rPr>
              <a:t>νομος</a:t>
            </a:r>
            <a:r>
              <a:rPr lang="en-GB" sz="3000">
                <a:solidFill>
                  <a:srgbClr val="252525"/>
                </a:solidFill>
              </a:rPr>
              <a:t>, </a:t>
            </a:r>
            <a:r>
              <a:rPr lang="en-GB" sz="3000" b="1" i="1">
                <a:solidFill>
                  <a:srgbClr val="252525"/>
                </a:solidFill>
              </a:rPr>
              <a:t>nomos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GB" sz="3000">
                <a:solidFill>
                  <a:srgbClr val="252525"/>
                </a:solidFill>
              </a:rPr>
              <a:t>"law"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4126800" y="1412725"/>
            <a:ext cx="704099" cy="111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6000"/>
              <a:t>+</a:t>
            </a:r>
          </a:p>
        </p:txBody>
      </p:sp>
      <p:cxnSp>
        <p:nvCxnSpPr>
          <p:cNvPr id="50" name="Shape 50"/>
          <p:cNvCxnSpPr/>
          <p:nvPr/>
        </p:nvCxnSpPr>
        <p:spPr>
          <a:xfrm flipH="1">
            <a:off x="2746750" y="1176425"/>
            <a:ext cx="185399" cy="378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1" name="Shape 51"/>
          <p:cNvCxnSpPr/>
          <p:nvPr/>
        </p:nvCxnSpPr>
        <p:spPr>
          <a:xfrm>
            <a:off x="4687850" y="1149675"/>
            <a:ext cx="691199" cy="304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2" name="Shape 52"/>
          <p:cNvSpPr/>
          <p:nvPr/>
        </p:nvSpPr>
        <p:spPr>
          <a:xfrm rot="-5400000">
            <a:off x="3005649" y="486325"/>
            <a:ext cx="182699" cy="971399"/>
          </a:xfrm>
          <a:prstGeom prst="leftBracket">
            <a:avLst>
              <a:gd name="adj" fmla="val 8333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/>
          <p:nvPr/>
        </p:nvSpPr>
        <p:spPr>
          <a:xfrm rot="-5400000">
            <a:off x="4187024" y="312925"/>
            <a:ext cx="182699" cy="1318199"/>
          </a:xfrm>
          <a:prstGeom prst="leftBracket">
            <a:avLst>
              <a:gd name="adj" fmla="val 8333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7" name="Gruppo 16"/>
          <p:cNvGrpSpPr/>
          <p:nvPr/>
        </p:nvGrpSpPr>
        <p:grpSpPr>
          <a:xfrm>
            <a:off x="4338950" y="2696125"/>
            <a:ext cx="4816024" cy="2447375"/>
            <a:chOff x="4338950" y="2696125"/>
            <a:chExt cx="4816024" cy="2447375"/>
          </a:xfrm>
        </p:grpSpPr>
        <p:sp>
          <p:nvSpPr>
            <p:cNvPr id="54" name="Shape 54"/>
            <p:cNvSpPr txBox="1"/>
            <p:nvPr/>
          </p:nvSpPr>
          <p:spPr>
            <a:xfrm>
              <a:off x="4338950" y="4359487"/>
              <a:ext cx="2475899" cy="4004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r" rtl="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dk1"/>
                </a:buClr>
                <a:buSzPct val="45833"/>
                <a:buFont typeface="Arial"/>
                <a:buNone/>
              </a:pPr>
              <a:r>
                <a:rPr lang="en-GB" sz="2400" dirty="0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rPr>
                <a:t>Real Madrid C.F.</a:t>
              </a:r>
            </a:p>
            <a:p>
              <a:pPr lvl="0" algn="r" rtl="0">
                <a:lnSpc>
                  <a:spcPct val="100000"/>
                </a:lnSpc>
                <a:spcBef>
                  <a:spcPts val="0"/>
                </a:spcBef>
                <a:buNone/>
              </a:pPr>
              <a:endParaRPr sz="1800" dirty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55" name="Shape 55"/>
            <p:cNvSpPr txBox="1"/>
            <p:nvPr/>
          </p:nvSpPr>
          <p:spPr>
            <a:xfrm>
              <a:off x="4733925" y="3148850"/>
              <a:ext cx="2091900" cy="323399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 lvl="0" algn="r" rtl="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r>
                <a:rPr lang="en-GB" sz="2400" dirty="0">
                  <a:solidFill>
                    <a:schemeClr val="accent6"/>
                  </a:solidFill>
                  <a:latin typeface="Georgia"/>
                  <a:ea typeface="Georgia"/>
                  <a:cs typeface="Georgia"/>
                  <a:sym typeface="Georgia"/>
                </a:rPr>
                <a:t>Football</a:t>
              </a:r>
              <a:r>
                <a:rPr lang="en-GB" sz="2400" dirty="0">
                  <a:solidFill>
                    <a:srgbClr val="980000"/>
                  </a:solidFill>
                  <a:latin typeface="Georgia"/>
                  <a:ea typeface="Georgia"/>
                  <a:cs typeface="Georgia"/>
                  <a:sym typeface="Georgia"/>
                </a:rPr>
                <a:t> team</a:t>
              </a:r>
            </a:p>
          </p:txBody>
        </p:sp>
        <p:pic>
          <p:nvPicPr>
            <p:cNvPr id="56" name="Shape 56"/>
            <p:cNvPicPr preferRelativeResize="0"/>
            <p:nvPr/>
          </p:nvPicPr>
          <p:blipFill>
            <a:blip r:embed="rId3"/>
            <a:stretch>
              <a:fillRect/>
            </a:stretch>
          </p:blipFill>
          <p:spPr>
            <a:xfrm>
              <a:off x="6814839" y="2696125"/>
              <a:ext cx="2340135" cy="1167523"/>
            </a:xfrm>
            <a:prstGeom prst="rect">
              <a:avLst/>
            </a:prstGeom>
          </p:spPr>
        </p:pic>
        <p:pic>
          <p:nvPicPr>
            <p:cNvPr id="57" name="Shape 57"/>
            <p:cNvPicPr preferRelativeResize="0"/>
            <p:nvPr/>
          </p:nvPicPr>
          <p:blipFill>
            <a:blip r:embed="rId4"/>
            <a:stretch>
              <a:fillRect/>
            </a:stretch>
          </p:blipFill>
          <p:spPr>
            <a:xfrm>
              <a:off x="6825817" y="3975975"/>
              <a:ext cx="2318180" cy="1167525"/>
            </a:xfrm>
            <a:prstGeom prst="rect">
              <a:avLst/>
            </a:prstGeom>
          </p:spPr>
        </p:pic>
        <p:sp>
          <p:nvSpPr>
            <p:cNvPr id="58" name="Shape 58"/>
            <p:cNvSpPr txBox="1"/>
            <p:nvPr/>
          </p:nvSpPr>
          <p:spPr>
            <a:xfrm>
              <a:off x="6000100" y="3863650"/>
              <a:ext cx="644400" cy="457200"/>
            </a:xfrm>
            <a:prstGeom prst="rect">
              <a:avLst/>
            </a:prstGeom>
          </p:spPr>
          <p:txBody>
            <a:bodyPr lIns="91425" tIns="91425" rIns="91425" bIns="91425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rPr lang="en-GB" b="1"/>
                <a:t>is a</a:t>
              </a:r>
            </a:p>
          </p:txBody>
        </p:sp>
        <p:sp>
          <p:nvSpPr>
            <p:cNvPr id="59" name="Shape 59"/>
            <p:cNvSpPr/>
            <p:nvPr/>
          </p:nvSpPr>
          <p:spPr>
            <a:xfrm>
              <a:off x="6508525" y="3689900"/>
              <a:ext cx="254225" cy="679875"/>
            </a:xfrm>
            <a:custGeom>
              <a:avLst/>
              <a:gdLst/>
              <a:ahLst/>
              <a:cxnLst/>
              <a:rect l="0" t="0" r="0" b="0"/>
              <a:pathLst>
                <a:path w="10169" h="27195" extrusionOk="0">
                  <a:moveTo>
                    <a:pt x="7331" y="27195"/>
                  </a:moveTo>
                  <a:cubicBezTo>
                    <a:pt x="6109" y="25066"/>
                    <a:pt x="-473" y="18957"/>
                    <a:pt x="0" y="14425"/>
                  </a:cubicBezTo>
                  <a:cubicBezTo>
                    <a:pt x="473" y="9892"/>
                    <a:pt x="8474" y="2404"/>
                    <a:pt x="10169" y="0"/>
                  </a:cubicBezTo>
                </a:path>
              </a:pathLst>
            </a:custGeom>
            <a:noFill/>
            <a:ln w="19050" cap="flat">
              <a:solidFill>
                <a:srgbClr val="980000"/>
              </a:solidFill>
              <a:prstDash val="solid"/>
              <a:round/>
              <a:headEnd type="none" w="lg" len="lg"/>
              <a:tailEnd type="triangle" w="lg" len="lg"/>
            </a:ln>
          </p:spPr>
        </p:sp>
      </p:grpSp>
    </p:spTree>
    <p:extLst>
      <p:ext uri="{BB962C8B-B14F-4D97-AF65-F5344CB8AC3E}">
        <p14:creationId xmlns:p14="http://schemas.microsoft.com/office/powerpoint/2010/main" val="22777303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Measuring granularity</a:t>
            </a:r>
          </a:p>
        </p:txBody>
      </p:sp>
      <p:pic>
        <p:nvPicPr>
          <p:cNvPr id="1252" name="Shape 12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87137" y="956975"/>
            <a:ext cx="1819275" cy="2095500"/>
          </a:xfrm>
          <a:prstGeom prst="rect">
            <a:avLst/>
          </a:prstGeom>
        </p:spPr>
      </p:pic>
      <p:sp>
        <p:nvSpPr>
          <p:cNvPr id="1253" name="Shape 1253"/>
          <p:cNvSpPr txBox="1"/>
          <p:nvPr/>
        </p:nvSpPr>
        <p:spPr>
          <a:xfrm>
            <a:off x="3587887" y="1194775"/>
            <a:ext cx="1819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Entity</a:t>
            </a:r>
          </a:p>
        </p:txBody>
      </p:sp>
      <p:pic>
        <p:nvPicPr>
          <p:cNvPr id="1254" name="Shape 125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5423" y="1221787"/>
            <a:ext cx="790274" cy="910274"/>
          </a:xfrm>
          <a:prstGeom prst="rect">
            <a:avLst/>
          </a:prstGeom>
        </p:spPr>
      </p:pic>
      <p:pic>
        <p:nvPicPr>
          <p:cNvPr id="1255" name="Shape 125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7823" y="1374187"/>
            <a:ext cx="790274" cy="910274"/>
          </a:xfrm>
          <a:prstGeom prst="rect">
            <a:avLst/>
          </a:prstGeom>
        </p:spPr>
      </p:pic>
      <p:pic>
        <p:nvPicPr>
          <p:cNvPr id="1256" name="Shape 12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0223" y="1526587"/>
            <a:ext cx="790274" cy="910274"/>
          </a:xfrm>
          <a:prstGeom prst="rect">
            <a:avLst/>
          </a:prstGeom>
        </p:spPr>
      </p:pic>
      <p:pic>
        <p:nvPicPr>
          <p:cNvPr id="1257" name="Shape 12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2623" y="1678987"/>
            <a:ext cx="790274" cy="910274"/>
          </a:xfrm>
          <a:prstGeom prst="rect">
            <a:avLst/>
          </a:prstGeom>
        </p:spPr>
      </p:pic>
      <p:pic>
        <p:nvPicPr>
          <p:cNvPr id="1258" name="Shape 125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5024" y="1831387"/>
            <a:ext cx="790274" cy="910274"/>
          </a:xfrm>
          <a:prstGeom prst="rect">
            <a:avLst/>
          </a:prstGeom>
        </p:spPr>
      </p:pic>
      <p:pic>
        <p:nvPicPr>
          <p:cNvPr id="1259" name="Shape 12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37424" y="1983787"/>
            <a:ext cx="790274" cy="910274"/>
          </a:xfrm>
          <a:prstGeom prst="rect">
            <a:avLst/>
          </a:prstGeom>
        </p:spPr>
      </p:pic>
      <p:pic>
        <p:nvPicPr>
          <p:cNvPr id="1260" name="Shape 12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89824" y="2136187"/>
            <a:ext cx="790274" cy="910274"/>
          </a:xfrm>
          <a:prstGeom prst="rect">
            <a:avLst/>
          </a:prstGeom>
        </p:spPr>
      </p:pic>
      <p:pic>
        <p:nvPicPr>
          <p:cNvPr id="1261" name="Shape 126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42224" y="2288587"/>
            <a:ext cx="790274" cy="910274"/>
          </a:xfrm>
          <a:prstGeom prst="rect">
            <a:avLst/>
          </a:prstGeom>
        </p:spPr>
      </p:pic>
      <p:pic>
        <p:nvPicPr>
          <p:cNvPr id="1262" name="Shape 12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94624" y="2440987"/>
            <a:ext cx="790274" cy="910274"/>
          </a:xfrm>
          <a:prstGeom prst="rect">
            <a:avLst/>
          </a:prstGeom>
        </p:spPr>
      </p:pic>
      <p:pic>
        <p:nvPicPr>
          <p:cNvPr id="1263" name="Shape 12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5423" y="1731012"/>
            <a:ext cx="790274" cy="910274"/>
          </a:xfrm>
          <a:prstGeom prst="rect">
            <a:avLst/>
          </a:prstGeom>
        </p:spPr>
      </p:pic>
      <p:pic>
        <p:nvPicPr>
          <p:cNvPr id="1264" name="Shape 12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7823" y="1883412"/>
            <a:ext cx="790274" cy="910274"/>
          </a:xfrm>
          <a:prstGeom prst="rect">
            <a:avLst/>
          </a:prstGeom>
        </p:spPr>
      </p:pic>
      <p:pic>
        <p:nvPicPr>
          <p:cNvPr id="1265" name="Shape 126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0223" y="2035812"/>
            <a:ext cx="790274" cy="910274"/>
          </a:xfrm>
          <a:prstGeom prst="rect">
            <a:avLst/>
          </a:prstGeom>
        </p:spPr>
      </p:pic>
      <p:pic>
        <p:nvPicPr>
          <p:cNvPr id="1266" name="Shape 12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2623" y="2188212"/>
            <a:ext cx="790274" cy="910274"/>
          </a:xfrm>
          <a:prstGeom prst="rect">
            <a:avLst/>
          </a:prstGeom>
        </p:spPr>
      </p:pic>
      <p:pic>
        <p:nvPicPr>
          <p:cNvPr id="1267" name="Shape 126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5024" y="2340612"/>
            <a:ext cx="790274" cy="910274"/>
          </a:xfrm>
          <a:prstGeom prst="rect">
            <a:avLst/>
          </a:prstGeom>
        </p:spPr>
      </p:pic>
      <p:pic>
        <p:nvPicPr>
          <p:cNvPr id="1268" name="Shape 126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37424" y="2493012"/>
            <a:ext cx="790274" cy="910274"/>
          </a:xfrm>
          <a:prstGeom prst="rect">
            <a:avLst/>
          </a:prstGeom>
        </p:spPr>
      </p:pic>
      <p:pic>
        <p:nvPicPr>
          <p:cNvPr id="1269" name="Shape 12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89824" y="2645412"/>
            <a:ext cx="790274" cy="910274"/>
          </a:xfrm>
          <a:prstGeom prst="rect">
            <a:avLst/>
          </a:prstGeom>
        </p:spPr>
      </p:pic>
      <p:pic>
        <p:nvPicPr>
          <p:cNvPr id="1270" name="Shape 12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42224" y="2797812"/>
            <a:ext cx="790274" cy="910274"/>
          </a:xfrm>
          <a:prstGeom prst="rect">
            <a:avLst/>
          </a:prstGeom>
        </p:spPr>
      </p:pic>
      <p:pic>
        <p:nvPicPr>
          <p:cNvPr id="1271" name="Shape 12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94624" y="2950212"/>
            <a:ext cx="790274" cy="910274"/>
          </a:xfrm>
          <a:prstGeom prst="rect">
            <a:avLst/>
          </a:prstGeom>
        </p:spPr>
      </p:pic>
      <p:pic>
        <p:nvPicPr>
          <p:cNvPr id="1272" name="Shape 127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5423" y="2290462"/>
            <a:ext cx="790274" cy="910274"/>
          </a:xfrm>
          <a:prstGeom prst="rect">
            <a:avLst/>
          </a:prstGeom>
        </p:spPr>
      </p:pic>
      <p:pic>
        <p:nvPicPr>
          <p:cNvPr id="1273" name="Shape 12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7823" y="2442862"/>
            <a:ext cx="790274" cy="910274"/>
          </a:xfrm>
          <a:prstGeom prst="rect">
            <a:avLst/>
          </a:prstGeom>
        </p:spPr>
      </p:pic>
      <p:pic>
        <p:nvPicPr>
          <p:cNvPr id="1274" name="Shape 12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0223" y="2595262"/>
            <a:ext cx="790274" cy="910274"/>
          </a:xfrm>
          <a:prstGeom prst="rect">
            <a:avLst/>
          </a:prstGeom>
        </p:spPr>
      </p:pic>
      <p:pic>
        <p:nvPicPr>
          <p:cNvPr id="1275" name="Shape 12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2623" y="2747662"/>
            <a:ext cx="790274" cy="910274"/>
          </a:xfrm>
          <a:prstGeom prst="rect">
            <a:avLst/>
          </a:prstGeom>
        </p:spPr>
      </p:pic>
      <p:pic>
        <p:nvPicPr>
          <p:cNvPr id="1276" name="Shape 127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5024" y="2900062"/>
            <a:ext cx="790274" cy="910274"/>
          </a:xfrm>
          <a:prstGeom prst="rect">
            <a:avLst/>
          </a:prstGeom>
        </p:spPr>
      </p:pic>
      <p:pic>
        <p:nvPicPr>
          <p:cNvPr id="1277" name="Shape 12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37424" y="3052462"/>
            <a:ext cx="790274" cy="910274"/>
          </a:xfrm>
          <a:prstGeom prst="rect">
            <a:avLst/>
          </a:prstGeom>
        </p:spPr>
      </p:pic>
      <p:pic>
        <p:nvPicPr>
          <p:cNvPr id="1278" name="Shape 12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89824" y="3204862"/>
            <a:ext cx="790274" cy="910274"/>
          </a:xfrm>
          <a:prstGeom prst="rect">
            <a:avLst/>
          </a:prstGeom>
        </p:spPr>
      </p:pic>
      <p:pic>
        <p:nvPicPr>
          <p:cNvPr id="1279" name="Shape 12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42224" y="3357262"/>
            <a:ext cx="790274" cy="910274"/>
          </a:xfrm>
          <a:prstGeom prst="rect">
            <a:avLst/>
          </a:prstGeom>
        </p:spPr>
      </p:pic>
      <p:pic>
        <p:nvPicPr>
          <p:cNvPr id="1280" name="Shape 12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94624" y="3509662"/>
            <a:ext cx="790274" cy="910274"/>
          </a:xfrm>
          <a:prstGeom prst="rect">
            <a:avLst/>
          </a:prstGeom>
        </p:spPr>
      </p:pic>
      <p:pic>
        <p:nvPicPr>
          <p:cNvPr id="1281" name="Shape 12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75423" y="2867012"/>
            <a:ext cx="790274" cy="910274"/>
          </a:xfrm>
          <a:prstGeom prst="rect">
            <a:avLst/>
          </a:prstGeom>
        </p:spPr>
      </p:pic>
      <p:pic>
        <p:nvPicPr>
          <p:cNvPr id="1282" name="Shape 12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7823" y="3019412"/>
            <a:ext cx="790274" cy="910274"/>
          </a:xfrm>
          <a:prstGeom prst="rect">
            <a:avLst/>
          </a:prstGeom>
        </p:spPr>
      </p:pic>
      <p:pic>
        <p:nvPicPr>
          <p:cNvPr id="1283" name="Shape 12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0223" y="3171812"/>
            <a:ext cx="790274" cy="910274"/>
          </a:xfrm>
          <a:prstGeom prst="rect">
            <a:avLst/>
          </a:prstGeom>
        </p:spPr>
      </p:pic>
      <p:pic>
        <p:nvPicPr>
          <p:cNvPr id="1284" name="Shape 12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2623" y="3324212"/>
            <a:ext cx="790274" cy="910274"/>
          </a:xfrm>
          <a:prstGeom prst="rect">
            <a:avLst/>
          </a:prstGeom>
        </p:spPr>
      </p:pic>
      <p:pic>
        <p:nvPicPr>
          <p:cNvPr id="1285" name="Shape 12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85024" y="3476612"/>
            <a:ext cx="790274" cy="910274"/>
          </a:xfrm>
          <a:prstGeom prst="rect">
            <a:avLst/>
          </a:prstGeom>
        </p:spPr>
      </p:pic>
      <p:pic>
        <p:nvPicPr>
          <p:cNvPr id="1286" name="Shape 128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37424" y="3629012"/>
            <a:ext cx="790274" cy="910274"/>
          </a:xfrm>
          <a:prstGeom prst="rect">
            <a:avLst/>
          </a:prstGeom>
        </p:spPr>
      </p:pic>
      <p:pic>
        <p:nvPicPr>
          <p:cNvPr id="1287" name="Shape 12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89824" y="3781412"/>
            <a:ext cx="790274" cy="910274"/>
          </a:xfrm>
          <a:prstGeom prst="rect">
            <a:avLst/>
          </a:prstGeom>
        </p:spPr>
      </p:pic>
      <p:pic>
        <p:nvPicPr>
          <p:cNvPr id="1288" name="Shape 12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342224" y="3933812"/>
            <a:ext cx="790274" cy="910274"/>
          </a:xfrm>
          <a:prstGeom prst="rect">
            <a:avLst/>
          </a:prstGeom>
        </p:spPr>
      </p:pic>
      <p:pic>
        <p:nvPicPr>
          <p:cNvPr id="1289" name="Shape 128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94624" y="4086212"/>
            <a:ext cx="790274" cy="910274"/>
          </a:xfrm>
          <a:prstGeom prst="rect">
            <a:avLst/>
          </a:prstGeom>
        </p:spPr>
      </p:pic>
      <p:pic>
        <p:nvPicPr>
          <p:cNvPr id="1290" name="Shape 12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87137" y="3098475"/>
            <a:ext cx="1819275" cy="2095500"/>
          </a:xfrm>
          <a:prstGeom prst="rect">
            <a:avLst/>
          </a:prstGeom>
        </p:spPr>
      </p:pic>
      <p:sp>
        <p:nvSpPr>
          <p:cNvPr id="1291" name="Shape 1291"/>
          <p:cNvSpPr txBox="1"/>
          <p:nvPr/>
        </p:nvSpPr>
        <p:spPr>
          <a:xfrm>
            <a:off x="3587887" y="3336275"/>
            <a:ext cx="18192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Person</a:t>
            </a:r>
          </a:p>
        </p:txBody>
      </p:sp>
      <p:cxnSp>
        <p:nvCxnSpPr>
          <p:cNvPr id="1292" name="Shape 1292"/>
          <p:cNvCxnSpPr/>
          <p:nvPr/>
        </p:nvCxnSpPr>
        <p:spPr>
          <a:xfrm rot="10800000" flipH="1">
            <a:off x="2256625" y="2417024"/>
            <a:ext cx="1035600" cy="481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93" name="Shape 1293"/>
          <p:cNvCxnSpPr/>
          <p:nvPr/>
        </p:nvCxnSpPr>
        <p:spPr>
          <a:xfrm>
            <a:off x="2256137" y="3045850"/>
            <a:ext cx="1055700" cy="552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94" name="Shape 1294"/>
          <p:cNvSpPr txBox="1"/>
          <p:nvPr/>
        </p:nvSpPr>
        <p:spPr>
          <a:xfrm>
            <a:off x="5863850" y="1194775"/>
            <a:ext cx="2403300" cy="13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System that links all the N pages to 2 concepts</a:t>
            </a:r>
          </a:p>
        </p:txBody>
      </p:sp>
      <p:sp>
        <p:nvSpPr>
          <p:cNvPr id="1295" name="Shape 1295"/>
          <p:cNvSpPr/>
          <p:nvPr/>
        </p:nvSpPr>
        <p:spPr>
          <a:xfrm>
            <a:off x="5944787" y="3292011"/>
            <a:ext cx="2530200" cy="1560899"/>
          </a:xfrm>
          <a:prstGeom prst="rect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96" name="Shape 1296"/>
          <p:cNvCxnSpPr/>
          <p:nvPr/>
        </p:nvCxnSpPr>
        <p:spPr>
          <a:xfrm rot="10800000">
            <a:off x="5788700" y="3313718"/>
            <a:ext cx="0" cy="1539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97" name="Shape 1297"/>
          <p:cNvCxnSpPr/>
          <p:nvPr/>
        </p:nvCxnSpPr>
        <p:spPr>
          <a:xfrm>
            <a:off x="5944788" y="5000436"/>
            <a:ext cx="27419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98" name="Shape 1298"/>
          <p:cNvSpPr/>
          <p:nvPr/>
        </p:nvSpPr>
        <p:spPr>
          <a:xfrm>
            <a:off x="6030601" y="3371692"/>
            <a:ext cx="170699" cy="170699"/>
          </a:xfrm>
          <a:prstGeom prst="ellipse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13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Measuring granularity</a:t>
            </a:r>
          </a:p>
        </p:txBody>
      </p:sp>
      <p:cxnSp>
        <p:nvCxnSpPr>
          <p:cNvPr id="1304" name="Shape 1304"/>
          <p:cNvCxnSpPr/>
          <p:nvPr/>
        </p:nvCxnSpPr>
        <p:spPr>
          <a:xfrm rot="10800000" flipH="1">
            <a:off x="1812300" y="2383374"/>
            <a:ext cx="1035600" cy="481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5" name="Shape 1305"/>
          <p:cNvSpPr txBox="1"/>
          <p:nvPr/>
        </p:nvSpPr>
        <p:spPr>
          <a:xfrm>
            <a:off x="5780300" y="1216650"/>
            <a:ext cx="2993700" cy="1631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System that links 1 page to M different concepts</a:t>
            </a:r>
          </a:p>
        </p:txBody>
      </p:sp>
      <p:cxnSp>
        <p:nvCxnSpPr>
          <p:cNvPr id="1306" name="Shape 1306"/>
          <p:cNvCxnSpPr/>
          <p:nvPr/>
        </p:nvCxnSpPr>
        <p:spPr>
          <a:xfrm>
            <a:off x="1811812" y="3151600"/>
            <a:ext cx="1137000" cy="578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07" name="Shape 1307"/>
          <p:cNvCxnSpPr/>
          <p:nvPr/>
        </p:nvCxnSpPr>
        <p:spPr>
          <a:xfrm rot="10800000" flipH="1">
            <a:off x="1821875" y="2524612"/>
            <a:ext cx="1079699" cy="401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08" name="Shape 1308"/>
          <p:cNvCxnSpPr/>
          <p:nvPr/>
        </p:nvCxnSpPr>
        <p:spPr>
          <a:xfrm rot="10800000" flipH="1">
            <a:off x="1799825" y="2679437"/>
            <a:ext cx="1155599" cy="283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09" name="Shape 1309"/>
          <p:cNvCxnSpPr/>
          <p:nvPr/>
        </p:nvCxnSpPr>
        <p:spPr>
          <a:xfrm rot="10800000" flipH="1">
            <a:off x="1812300" y="2868075"/>
            <a:ext cx="1143299" cy="162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0" name="Shape 1310"/>
          <p:cNvCxnSpPr/>
          <p:nvPr/>
        </p:nvCxnSpPr>
        <p:spPr>
          <a:xfrm rot="10800000" flipH="1">
            <a:off x="1812300" y="3043012"/>
            <a:ext cx="1190400" cy="28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1" name="Shape 1311"/>
          <p:cNvCxnSpPr/>
          <p:nvPr/>
        </p:nvCxnSpPr>
        <p:spPr>
          <a:xfrm>
            <a:off x="1820675" y="3125500"/>
            <a:ext cx="1161599" cy="1463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2" name="Shape 1312"/>
          <p:cNvCxnSpPr/>
          <p:nvPr/>
        </p:nvCxnSpPr>
        <p:spPr>
          <a:xfrm>
            <a:off x="1850162" y="3151600"/>
            <a:ext cx="1125600" cy="2751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3" name="Shape 1313"/>
          <p:cNvCxnSpPr/>
          <p:nvPr/>
        </p:nvCxnSpPr>
        <p:spPr>
          <a:xfrm>
            <a:off x="1853062" y="3151600"/>
            <a:ext cx="1116000" cy="4368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314" name="Shape 13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3799" y="1169775"/>
            <a:ext cx="790274" cy="910274"/>
          </a:xfrm>
          <a:prstGeom prst="rect">
            <a:avLst/>
          </a:prstGeom>
        </p:spPr>
      </p:pic>
      <p:pic>
        <p:nvPicPr>
          <p:cNvPr id="1315" name="Shape 13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36198" y="1322175"/>
            <a:ext cx="790274" cy="910274"/>
          </a:xfrm>
          <a:prstGeom prst="rect">
            <a:avLst/>
          </a:prstGeom>
        </p:spPr>
      </p:pic>
      <p:pic>
        <p:nvPicPr>
          <p:cNvPr id="1316" name="Shape 13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88598" y="1474575"/>
            <a:ext cx="790274" cy="910274"/>
          </a:xfrm>
          <a:prstGeom prst="rect">
            <a:avLst/>
          </a:prstGeom>
        </p:spPr>
      </p:pic>
      <p:pic>
        <p:nvPicPr>
          <p:cNvPr id="1317" name="Shape 13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40998" y="1626975"/>
            <a:ext cx="790274" cy="910274"/>
          </a:xfrm>
          <a:prstGeom prst="rect">
            <a:avLst/>
          </a:prstGeom>
        </p:spPr>
      </p:pic>
      <p:pic>
        <p:nvPicPr>
          <p:cNvPr id="1318" name="Shape 13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93398" y="1779375"/>
            <a:ext cx="790274" cy="910274"/>
          </a:xfrm>
          <a:prstGeom prst="rect">
            <a:avLst/>
          </a:prstGeom>
        </p:spPr>
      </p:pic>
      <p:pic>
        <p:nvPicPr>
          <p:cNvPr id="1319" name="Shape 13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45798" y="1931775"/>
            <a:ext cx="790274" cy="910274"/>
          </a:xfrm>
          <a:prstGeom prst="rect">
            <a:avLst/>
          </a:prstGeom>
        </p:spPr>
      </p:pic>
      <p:pic>
        <p:nvPicPr>
          <p:cNvPr id="1320" name="Shape 132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98198" y="2084175"/>
            <a:ext cx="790274" cy="910274"/>
          </a:xfrm>
          <a:prstGeom prst="rect">
            <a:avLst/>
          </a:prstGeom>
        </p:spPr>
      </p:pic>
      <p:pic>
        <p:nvPicPr>
          <p:cNvPr id="1321" name="Shape 13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50598" y="2236575"/>
            <a:ext cx="790274" cy="910274"/>
          </a:xfrm>
          <a:prstGeom prst="rect">
            <a:avLst/>
          </a:prstGeom>
        </p:spPr>
      </p:pic>
      <p:pic>
        <p:nvPicPr>
          <p:cNvPr id="1322" name="Shape 13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02998" y="2388975"/>
            <a:ext cx="790274" cy="910274"/>
          </a:xfrm>
          <a:prstGeom prst="rect">
            <a:avLst/>
          </a:prstGeom>
        </p:spPr>
      </p:pic>
      <p:pic>
        <p:nvPicPr>
          <p:cNvPr id="1323" name="Shape 13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3799" y="1679000"/>
            <a:ext cx="790274" cy="910274"/>
          </a:xfrm>
          <a:prstGeom prst="rect">
            <a:avLst/>
          </a:prstGeom>
        </p:spPr>
      </p:pic>
      <p:pic>
        <p:nvPicPr>
          <p:cNvPr id="1324" name="Shape 13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36198" y="1831400"/>
            <a:ext cx="790274" cy="910274"/>
          </a:xfrm>
          <a:prstGeom prst="rect">
            <a:avLst/>
          </a:prstGeom>
        </p:spPr>
      </p:pic>
      <p:pic>
        <p:nvPicPr>
          <p:cNvPr id="1325" name="Shape 13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88598" y="1983800"/>
            <a:ext cx="790274" cy="910274"/>
          </a:xfrm>
          <a:prstGeom prst="rect">
            <a:avLst/>
          </a:prstGeom>
        </p:spPr>
      </p:pic>
      <p:pic>
        <p:nvPicPr>
          <p:cNvPr id="1326" name="Shape 13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40998" y="2136200"/>
            <a:ext cx="790274" cy="910274"/>
          </a:xfrm>
          <a:prstGeom prst="rect">
            <a:avLst/>
          </a:prstGeom>
        </p:spPr>
      </p:pic>
      <p:pic>
        <p:nvPicPr>
          <p:cNvPr id="1327" name="Shape 13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93398" y="2288600"/>
            <a:ext cx="790274" cy="910274"/>
          </a:xfrm>
          <a:prstGeom prst="rect">
            <a:avLst/>
          </a:prstGeom>
        </p:spPr>
      </p:pic>
      <p:pic>
        <p:nvPicPr>
          <p:cNvPr id="1328" name="Shape 13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45798" y="2441000"/>
            <a:ext cx="790274" cy="910274"/>
          </a:xfrm>
          <a:prstGeom prst="rect">
            <a:avLst/>
          </a:prstGeom>
        </p:spPr>
      </p:pic>
      <p:pic>
        <p:nvPicPr>
          <p:cNvPr id="1329" name="Shape 13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98198" y="2593400"/>
            <a:ext cx="790274" cy="910274"/>
          </a:xfrm>
          <a:prstGeom prst="rect">
            <a:avLst/>
          </a:prstGeom>
        </p:spPr>
      </p:pic>
      <p:pic>
        <p:nvPicPr>
          <p:cNvPr id="1330" name="Shape 13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50598" y="2745800"/>
            <a:ext cx="790274" cy="910274"/>
          </a:xfrm>
          <a:prstGeom prst="rect">
            <a:avLst/>
          </a:prstGeom>
        </p:spPr>
      </p:pic>
      <p:pic>
        <p:nvPicPr>
          <p:cNvPr id="1331" name="Shape 13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02998" y="2898200"/>
            <a:ext cx="790274" cy="910274"/>
          </a:xfrm>
          <a:prstGeom prst="rect">
            <a:avLst/>
          </a:prstGeom>
        </p:spPr>
      </p:pic>
      <p:pic>
        <p:nvPicPr>
          <p:cNvPr id="1332" name="Shape 133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3799" y="2238450"/>
            <a:ext cx="790274" cy="910274"/>
          </a:xfrm>
          <a:prstGeom prst="rect">
            <a:avLst/>
          </a:prstGeom>
        </p:spPr>
      </p:pic>
      <p:pic>
        <p:nvPicPr>
          <p:cNvPr id="1333" name="Shape 13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36198" y="2390850"/>
            <a:ext cx="790274" cy="910274"/>
          </a:xfrm>
          <a:prstGeom prst="rect">
            <a:avLst/>
          </a:prstGeom>
        </p:spPr>
      </p:pic>
      <p:pic>
        <p:nvPicPr>
          <p:cNvPr id="1334" name="Shape 13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88598" y="2543250"/>
            <a:ext cx="790274" cy="910274"/>
          </a:xfrm>
          <a:prstGeom prst="rect">
            <a:avLst/>
          </a:prstGeom>
        </p:spPr>
      </p:pic>
      <p:pic>
        <p:nvPicPr>
          <p:cNvPr id="1335" name="Shape 13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40998" y="2695650"/>
            <a:ext cx="790274" cy="910274"/>
          </a:xfrm>
          <a:prstGeom prst="rect">
            <a:avLst/>
          </a:prstGeom>
        </p:spPr>
      </p:pic>
      <p:pic>
        <p:nvPicPr>
          <p:cNvPr id="1336" name="Shape 13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93398" y="2848050"/>
            <a:ext cx="790274" cy="910274"/>
          </a:xfrm>
          <a:prstGeom prst="rect">
            <a:avLst/>
          </a:prstGeom>
        </p:spPr>
      </p:pic>
      <p:pic>
        <p:nvPicPr>
          <p:cNvPr id="1337" name="Shape 133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45798" y="3000450"/>
            <a:ext cx="790274" cy="910274"/>
          </a:xfrm>
          <a:prstGeom prst="rect">
            <a:avLst/>
          </a:prstGeom>
        </p:spPr>
      </p:pic>
      <p:pic>
        <p:nvPicPr>
          <p:cNvPr id="1338" name="Shape 13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98198" y="3152850"/>
            <a:ext cx="790274" cy="910274"/>
          </a:xfrm>
          <a:prstGeom prst="rect">
            <a:avLst/>
          </a:prstGeom>
        </p:spPr>
      </p:pic>
      <p:pic>
        <p:nvPicPr>
          <p:cNvPr id="1339" name="Shape 133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50598" y="3305250"/>
            <a:ext cx="790274" cy="910274"/>
          </a:xfrm>
          <a:prstGeom prst="rect">
            <a:avLst/>
          </a:prstGeom>
        </p:spPr>
      </p:pic>
      <p:pic>
        <p:nvPicPr>
          <p:cNvPr id="1340" name="Shape 134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02998" y="3457650"/>
            <a:ext cx="790274" cy="910274"/>
          </a:xfrm>
          <a:prstGeom prst="rect">
            <a:avLst/>
          </a:prstGeom>
        </p:spPr>
      </p:pic>
      <p:pic>
        <p:nvPicPr>
          <p:cNvPr id="1341" name="Shape 13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3799" y="2815000"/>
            <a:ext cx="790274" cy="910274"/>
          </a:xfrm>
          <a:prstGeom prst="rect">
            <a:avLst/>
          </a:prstGeom>
        </p:spPr>
      </p:pic>
      <p:pic>
        <p:nvPicPr>
          <p:cNvPr id="1342" name="Shape 13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36198" y="2967400"/>
            <a:ext cx="790274" cy="910274"/>
          </a:xfrm>
          <a:prstGeom prst="rect">
            <a:avLst/>
          </a:prstGeom>
        </p:spPr>
      </p:pic>
      <p:pic>
        <p:nvPicPr>
          <p:cNvPr id="1343" name="Shape 13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88598" y="3119800"/>
            <a:ext cx="790274" cy="910274"/>
          </a:xfrm>
          <a:prstGeom prst="rect">
            <a:avLst/>
          </a:prstGeom>
        </p:spPr>
      </p:pic>
      <p:pic>
        <p:nvPicPr>
          <p:cNvPr id="1344" name="Shape 134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640998" y="3272200"/>
            <a:ext cx="790274" cy="910274"/>
          </a:xfrm>
          <a:prstGeom prst="rect">
            <a:avLst/>
          </a:prstGeom>
        </p:spPr>
      </p:pic>
      <p:pic>
        <p:nvPicPr>
          <p:cNvPr id="1345" name="Shape 13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793398" y="3424600"/>
            <a:ext cx="790274" cy="910274"/>
          </a:xfrm>
          <a:prstGeom prst="rect">
            <a:avLst/>
          </a:prstGeom>
        </p:spPr>
      </p:pic>
      <p:pic>
        <p:nvPicPr>
          <p:cNvPr id="1346" name="Shape 13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945798" y="3577000"/>
            <a:ext cx="790274" cy="910274"/>
          </a:xfrm>
          <a:prstGeom prst="rect">
            <a:avLst/>
          </a:prstGeom>
        </p:spPr>
      </p:pic>
      <p:pic>
        <p:nvPicPr>
          <p:cNvPr id="1347" name="Shape 134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98198" y="3729400"/>
            <a:ext cx="790274" cy="910274"/>
          </a:xfrm>
          <a:prstGeom prst="rect">
            <a:avLst/>
          </a:prstGeom>
        </p:spPr>
      </p:pic>
      <p:pic>
        <p:nvPicPr>
          <p:cNvPr id="1348" name="Shape 13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50598" y="3881800"/>
            <a:ext cx="790274" cy="910274"/>
          </a:xfrm>
          <a:prstGeom prst="rect">
            <a:avLst/>
          </a:prstGeom>
        </p:spPr>
      </p:pic>
      <p:pic>
        <p:nvPicPr>
          <p:cNvPr id="1349" name="Shape 13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02998" y="4034200"/>
            <a:ext cx="790274" cy="910274"/>
          </a:xfrm>
          <a:prstGeom prst="rect">
            <a:avLst/>
          </a:prstGeom>
        </p:spPr>
      </p:pic>
      <p:pic>
        <p:nvPicPr>
          <p:cNvPr id="1350" name="Shape 13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6123" y="2543250"/>
            <a:ext cx="790274" cy="910274"/>
          </a:xfrm>
          <a:prstGeom prst="rect">
            <a:avLst/>
          </a:prstGeom>
        </p:spPr>
      </p:pic>
      <p:sp>
        <p:nvSpPr>
          <p:cNvPr id="1351" name="Shape 1351"/>
          <p:cNvSpPr/>
          <p:nvPr/>
        </p:nvSpPr>
        <p:spPr>
          <a:xfrm>
            <a:off x="5944787" y="3292011"/>
            <a:ext cx="2530200" cy="1560899"/>
          </a:xfrm>
          <a:prstGeom prst="rect">
            <a:avLst/>
          </a:prstGeom>
          <a:noFill/>
          <a:ln w="762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52" name="Shape 1352"/>
          <p:cNvCxnSpPr/>
          <p:nvPr/>
        </p:nvCxnSpPr>
        <p:spPr>
          <a:xfrm rot="10800000">
            <a:off x="5788700" y="3313718"/>
            <a:ext cx="0" cy="1539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53" name="Shape 1353"/>
          <p:cNvCxnSpPr/>
          <p:nvPr/>
        </p:nvCxnSpPr>
        <p:spPr>
          <a:xfrm>
            <a:off x="5944788" y="5000436"/>
            <a:ext cx="27419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54" name="Shape 1354"/>
          <p:cNvSpPr/>
          <p:nvPr/>
        </p:nvSpPr>
        <p:spPr>
          <a:xfrm>
            <a:off x="8206357" y="4602488"/>
            <a:ext cx="170699" cy="170699"/>
          </a:xfrm>
          <a:prstGeom prst="ellipse">
            <a:avLst/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90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A 3-phase method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150475" y="-9"/>
            <a:ext cx="984900" cy="797109"/>
          </a:xfrm>
          <a:prstGeom prst="rect">
            <a:avLst/>
          </a:prstGeom>
        </p:spPr>
      </p:pic>
      <p:sp>
        <p:nvSpPr>
          <p:cNvPr id="251" name="Shape 251"/>
          <p:cNvSpPr txBox="1"/>
          <p:nvPr/>
        </p:nvSpPr>
        <p:spPr>
          <a:xfrm>
            <a:off x="1907081" y="4633401"/>
            <a:ext cx="1651499" cy="462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980000"/>
                </a:solidFill>
              </a:rPr>
              <a:t>pages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579609" y="4633384"/>
            <a:ext cx="1785299" cy="462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>
                <a:solidFill>
                  <a:srgbClr val="0B5394"/>
                </a:solidFill>
              </a:rPr>
              <a:t>categories</a:t>
            </a:r>
          </a:p>
        </p:txBody>
      </p:sp>
      <p:sp>
        <p:nvSpPr>
          <p:cNvPr id="74" name="Shape 325"/>
          <p:cNvSpPr txBox="1">
            <a:spLocks noGrp="1"/>
          </p:cNvSpPr>
          <p:nvPr>
            <p:ph type="body" idx="1"/>
          </p:nvPr>
        </p:nvSpPr>
        <p:spPr>
          <a:xfrm>
            <a:off x="323528" y="771550"/>
            <a:ext cx="5421599" cy="14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1C232"/>
              </a:buClr>
              <a:buSzPct val="100000"/>
            </a:pPr>
            <a:r>
              <a:rPr lang="en-GB" sz="2400" b="1" dirty="0" smtClean="0">
                <a:solidFill>
                  <a:schemeClr val="accent6"/>
                </a:solidFill>
              </a:rPr>
              <a:t>Starting from two noisy graphs</a:t>
            </a:r>
            <a:endParaRPr lang="en-GB" sz="2400" b="1" dirty="0">
              <a:solidFill>
                <a:schemeClr val="accent6"/>
              </a:solidFill>
            </a:endParaRPr>
          </a:p>
        </p:txBody>
      </p:sp>
      <p:grpSp>
        <p:nvGrpSpPr>
          <p:cNvPr id="115" name="Gruppo 114"/>
          <p:cNvGrpSpPr/>
          <p:nvPr/>
        </p:nvGrpSpPr>
        <p:grpSpPr>
          <a:xfrm>
            <a:off x="1691680" y="2571750"/>
            <a:ext cx="2043047" cy="1879988"/>
            <a:chOff x="584737" y="1843890"/>
            <a:chExt cx="2829497" cy="2562208"/>
          </a:xfrm>
        </p:grpSpPr>
        <p:sp>
          <p:nvSpPr>
            <p:cNvPr id="75" name="Shape 65"/>
            <p:cNvSpPr/>
            <p:nvPr/>
          </p:nvSpPr>
          <p:spPr>
            <a:xfrm>
              <a:off x="2953320" y="3758335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66"/>
            <p:cNvSpPr/>
            <p:nvPr/>
          </p:nvSpPr>
          <p:spPr>
            <a:xfrm>
              <a:off x="2504680" y="2336921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67"/>
            <p:cNvSpPr/>
            <p:nvPr/>
          </p:nvSpPr>
          <p:spPr>
            <a:xfrm>
              <a:off x="2784799" y="2871359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68"/>
            <p:cNvSpPr/>
            <p:nvPr/>
          </p:nvSpPr>
          <p:spPr>
            <a:xfrm>
              <a:off x="3182934" y="3269493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69"/>
            <p:cNvSpPr/>
            <p:nvPr/>
          </p:nvSpPr>
          <p:spPr>
            <a:xfrm>
              <a:off x="2415204" y="4174798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70"/>
            <p:cNvSpPr/>
            <p:nvPr/>
          </p:nvSpPr>
          <p:spPr>
            <a:xfrm>
              <a:off x="1087696" y="3734571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71"/>
            <p:cNvSpPr/>
            <p:nvPr/>
          </p:nvSpPr>
          <p:spPr>
            <a:xfrm>
              <a:off x="736650" y="3269493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72"/>
            <p:cNvSpPr/>
            <p:nvPr/>
          </p:nvSpPr>
          <p:spPr>
            <a:xfrm>
              <a:off x="1680000" y="4070921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73"/>
            <p:cNvSpPr/>
            <p:nvPr/>
          </p:nvSpPr>
          <p:spPr>
            <a:xfrm>
              <a:off x="584737" y="2373234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74"/>
            <p:cNvSpPr/>
            <p:nvPr/>
          </p:nvSpPr>
          <p:spPr>
            <a:xfrm>
              <a:off x="1448800" y="2871359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75"/>
            <p:cNvSpPr/>
            <p:nvPr/>
          </p:nvSpPr>
          <p:spPr>
            <a:xfrm>
              <a:off x="1680000" y="3332191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76"/>
            <p:cNvSpPr/>
            <p:nvPr/>
          </p:nvSpPr>
          <p:spPr>
            <a:xfrm>
              <a:off x="2078135" y="3730326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77"/>
            <p:cNvSpPr/>
            <p:nvPr/>
          </p:nvSpPr>
          <p:spPr>
            <a:xfrm>
              <a:off x="1799062" y="2473224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78"/>
            <p:cNvSpPr/>
            <p:nvPr/>
          </p:nvSpPr>
          <p:spPr>
            <a:xfrm>
              <a:off x="2415204" y="3269493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79"/>
            <p:cNvSpPr/>
            <p:nvPr/>
          </p:nvSpPr>
          <p:spPr>
            <a:xfrm>
              <a:off x="2415204" y="1843890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80"/>
            <p:cNvSpPr/>
            <p:nvPr/>
          </p:nvSpPr>
          <p:spPr>
            <a:xfrm>
              <a:off x="1205713" y="1894832"/>
              <a:ext cx="231300" cy="23130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91" name="Shape 81"/>
            <p:cNvCxnSpPr>
              <a:stCxn id="81" idx="7"/>
              <a:endCxn id="84" idx="3"/>
            </p:cNvCxnSpPr>
            <p:nvPr/>
          </p:nvCxnSpPr>
          <p:spPr>
            <a:xfrm rot="10800000" flipH="1">
              <a:off x="934077" y="3068786"/>
              <a:ext cx="548595" cy="23458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2" name="Shape 82"/>
            <p:cNvCxnSpPr>
              <a:stCxn id="83" idx="7"/>
              <a:endCxn id="90" idx="3"/>
            </p:cNvCxnSpPr>
            <p:nvPr/>
          </p:nvCxnSpPr>
          <p:spPr>
            <a:xfrm rot="10800000" flipH="1">
              <a:off x="782164" y="2092259"/>
              <a:ext cx="457421" cy="31484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3" name="Shape 83"/>
            <p:cNvCxnSpPr>
              <a:stCxn id="81" idx="0"/>
              <a:endCxn id="83" idx="4"/>
            </p:cNvCxnSpPr>
            <p:nvPr/>
          </p:nvCxnSpPr>
          <p:spPr>
            <a:xfrm rot="10800000">
              <a:off x="700387" y="2604534"/>
              <a:ext cx="151913" cy="66495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4" name="Shape 84"/>
            <p:cNvCxnSpPr>
              <a:stCxn id="87" idx="0"/>
              <a:endCxn id="90" idx="5"/>
            </p:cNvCxnSpPr>
            <p:nvPr/>
          </p:nvCxnSpPr>
          <p:spPr>
            <a:xfrm rot="10800000">
              <a:off x="1403140" y="2092259"/>
              <a:ext cx="511572" cy="38096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5" name="Shape 85"/>
            <p:cNvCxnSpPr>
              <a:stCxn id="84" idx="7"/>
              <a:endCxn id="87" idx="4"/>
            </p:cNvCxnSpPr>
            <p:nvPr/>
          </p:nvCxnSpPr>
          <p:spPr>
            <a:xfrm rot="10800000" flipH="1">
              <a:off x="1646227" y="2704524"/>
              <a:ext cx="268485" cy="20070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6" name="Shape 86"/>
            <p:cNvCxnSpPr>
              <a:stCxn id="76" idx="0"/>
              <a:endCxn id="89" idx="4"/>
            </p:cNvCxnSpPr>
            <p:nvPr/>
          </p:nvCxnSpPr>
          <p:spPr>
            <a:xfrm rot="10800000">
              <a:off x="2530854" y="2075190"/>
              <a:ext cx="89475" cy="26173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7" name="Shape 87"/>
            <p:cNvCxnSpPr>
              <a:stCxn id="88" idx="7"/>
              <a:endCxn id="77" idx="3"/>
            </p:cNvCxnSpPr>
            <p:nvPr/>
          </p:nvCxnSpPr>
          <p:spPr>
            <a:xfrm rot="10800000" flipH="1">
              <a:off x="2612631" y="3068786"/>
              <a:ext cx="206040" cy="23458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8" name="Shape 88"/>
            <p:cNvCxnSpPr>
              <a:stCxn id="77" idx="1"/>
              <a:endCxn id="87" idx="5"/>
            </p:cNvCxnSpPr>
            <p:nvPr/>
          </p:nvCxnSpPr>
          <p:spPr>
            <a:xfrm rot="10800000">
              <a:off x="1996489" y="2670651"/>
              <a:ext cx="822182" cy="23458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99" name="Shape 89"/>
            <p:cNvCxnSpPr>
              <a:stCxn id="77" idx="0"/>
              <a:endCxn id="76" idx="5"/>
            </p:cNvCxnSpPr>
            <p:nvPr/>
          </p:nvCxnSpPr>
          <p:spPr>
            <a:xfrm rot="10800000">
              <a:off x="2702107" y="2534348"/>
              <a:ext cx="198341" cy="33701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100" name="Shape 90"/>
            <p:cNvCxnSpPr>
              <a:stCxn id="85" idx="0"/>
              <a:endCxn id="84" idx="5"/>
            </p:cNvCxnSpPr>
            <p:nvPr/>
          </p:nvCxnSpPr>
          <p:spPr>
            <a:xfrm rot="10800000">
              <a:off x="1646227" y="3068786"/>
              <a:ext cx="149423" cy="26340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1" name="Shape 91"/>
            <p:cNvCxnSpPr>
              <a:stCxn id="81" idx="4"/>
              <a:endCxn id="80" idx="1"/>
            </p:cNvCxnSpPr>
            <p:nvPr/>
          </p:nvCxnSpPr>
          <p:spPr>
            <a:xfrm>
              <a:off x="852300" y="3500793"/>
              <a:ext cx="269268" cy="26765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2" name="Shape 92"/>
            <p:cNvCxnSpPr>
              <a:stCxn id="80" idx="5"/>
              <a:endCxn id="82" idx="1"/>
            </p:cNvCxnSpPr>
            <p:nvPr/>
          </p:nvCxnSpPr>
          <p:spPr>
            <a:xfrm>
              <a:off x="1285123" y="3931998"/>
              <a:ext cx="428750" cy="17279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3" name="Shape 93"/>
            <p:cNvCxnSpPr>
              <a:stCxn id="82" idx="6"/>
              <a:endCxn id="79" idx="2"/>
            </p:cNvCxnSpPr>
            <p:nvPr/>
          </p:nvCxnSpPr>
          <p:spPr>
            <a:xfrm>
              <a:off x="1911300" y="4186571"/>
              <a:ext cx="503904" cy="10387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4" name="Shape 94"/>
            <p:cNvCxnSpPr>
              <a:stCxn id="79" idx="7"/>
              <a:endCxn id="75" idx="3"/>
            </p:cNvCxnSpPr>
            <p:nvPr/>
          </p:nvCxnSpPr>
          <p:spPr>
            <a:xfrm rot="10800000" flipH="1">
              <a:off x="2612631" y="3955762"/>
              <a:ext cx="374561" cy="25290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5" name="Shape 95"/>
            <p:cNvCxnSpPr>
              <a:stCxn id="75" idx="7"/>
              <a:endCxn id="78" idx="4"/>
            </p:cNvCxnSpPr>
            <p:nvPr/>
          </p:nvCxnSpPr>
          <p:spPr>
            <a:xfrm rot="10800000" flipH="1">
              <a:off x="3150747" y="3500793"/>
              <a:ext cx="147836" cy="29141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6" name="Shape 96"/>
            <p:cNvCxnSpPr>
              <a:stCxn id="75" idx="1"/>
              <a:endCxn id="88" idx="5"/>
            </p:cNvCxnSpPr>
            <p:nvPr/>
          </p:nvCxnSpPr>
          <p:spPr>
            <a:xfrm rot="10800000">
              <a:off x="2612631" y="3466920"/>
              <a:ext cx="374561" cy="32528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7" name="Shape 97"/>
            <p:cNvCxnSpPr>
              <a:stCxn id="86" idx="7"/>
              <a:endCxn id="88" idx="3"/>
            </p:cNvCxnSpPr>
            <p:nvPr/>
          </p:nvCxnSpPr>
          <p:spPr>
            <a:xfrm rot="10800000" flipH="1">
              <a:off x="2275562" y="3466920"/>
              <a:ext cx="173515" cy="29727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8" name="Shape 98"/>
            <p:cNvCxnSpPr>
              <a:stCxn id="85" idx="5"/>
              <a:endCxn id="86" idx="1"/>
            </p:cNvCxnSpPr>
            <p:nvPr/>
          </p:nvCxnSpPr>
          <p:spPr>
            <a:xfrm>
              <a:off x="1877427" y="3529618"/>
              <a:ext cx="234581" cy="23458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09" name="Shape 99"/>
            <p:cNvCxnSpPr>
              <a:stCxn id="86" idx="5"/>
              <a:endCxn id="79" idx="1"/>
            </p:cNvCxnSpPr>
            <p:nvPr/>
          </p:nvCxnSpPr>
          <p:spPr>
            <a:xfrm>
              <a:off x="2275562" y="3927753"/>
              <a:ext cx="173515" cy="28091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0" name="Shape 100"/>
            <p:cNvCxnSpPr>
              <a:stCxn id="80" idx="7"/>
              <a:endCxn id="84" idx="4"/>
            </p:cNvCxnSpPr>
            <p:nvPr/>
          </p:nvCxnSpPr>
          <p:spPr>
            <a:xfrm rot="10800000" flipH="1">
              <a:off x="1285123" y="3102659"/>
              <a:ext cx="279326" cy="66578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1" name="Shape 101"/>
            <p:cNvCxnSpPr>
              <a:stCxn id="83" idx="6"/>
              <a:endCxn id="77" idx="2"/>
            </p:cNvCxnSpPr>
            <p:nvPr/>
          </p:nvCxnSpPr>
          <p:spPr>
            <a:xfrm>
              <a:off x="816037" y="2488884"/>
              <a:ext cx="1968761" cy="49812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2" name="Shape 102"/>
            <p:cNvCxnSpPr>
              <a:stCxn id="85" idx="4"/>
              <a:endCxn id="82" idx="0"/>
            </p:cNvCxnSpPr>
            <p:nvPr/>
          </p:nvCxnSpPr>
          <p:spPr>
            <a:xfrm>
              <a:off x="1795650" y="3563491"/>
              <a:ext cx="0" cy="50743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3" name="Shape 103"/>
            <p:cNvCxnSpPr>
              <a:stCxn id="90" idx="6"/>
              <a:endCxn id="89" idx="2"/>
            </p:cNvCxnSpPr>
            <p:nvPr/>
          </p:nvCxnSpPr>
          <p:spPr>
            <a:xfrm rot="10800000" flipH="1">
              <a:off x="1437013" y="1959540"/>
              <a:ext cx="978191" cy="5094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14" name="Shape 104"/>
            <p:cNvCxnSpPr>
              <a:stCxn id="89" idx="6"/>
              <a:endCxn id="78" idx="0"/>
            </p:cNvCxnSpPr>
            <p:nvPr/>
          </p:nvCxnSpPr>
          <p:spPr>
            <a:xfrm>
              <a:off x="2646504" y="1959540"/>
              <a:ext cx="652079" cy="130995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  <p:grpSp>
        <p:nvGrpSpPr>
          <p:cNvPr id="143" name="Gruppo 142"/>
          <p:cNvGrpSpPr/>
          <p:nvPr/>
        </p:nvGrpSpPr>
        <p:grpSpPr>
          <a:xfrm>
            <a:off x="5436096" y="2701052"/>
            <a:ext cx="2074934" cy="1814914"/>
            <a:chOff x="5881442" y="2196996"/>
            <a:chExt cx="2812576" cy="2261121"/>
          </a:xfrm>
        </p:grpSpPr>
        <p:sp>
          <p:nvSpPr>
            <p:cNvPr id="116" name="Shape 105"/>
            <p:cNvSpPr/>
            <p:nvPr/>
          </p:nvSpPr>
          <p:spPr>
            <a:xfrm>
              <a:off x="6310795" y="2270079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06"/>
            <p:cNvSpPr/>
            <p:nvPr/>
          </p:nvSpPr>
          <p:spPr>
            <a:xfrm>
              <a:off x="7138741" y="2196996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07"/>
            <p:cNvSpPr/>
            <p:nvPr/>
          </p:nvSpPr>
          <p:spPr>
            <a:xfrm>
              <a:off x="6310795" y="2884196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08"/>
            <p:cNvSpPr/>
            <p:nvPr/>
          </p:nvSpPr>
          <p:spPr>
            <a:xfrm>
              <a:off x="7071210" y="3068862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09"/>
            <p:cNvSpPr/>
            <p:nvPr/>
          </p:nvSpPr>
          <p:spPr>
            <a:xfrm>
              <a:off x="7785450" y="2585627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10"/>
            <p:cNvSpPr/>
            <p:nvPr/>
          </p:nvSpPr>
          <p:spPr>
            <a:xfrm>
              <a:off x="7485542" y="3652968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11"/>
            <p:cNvSpPr/>
            <p:nvPr/>
          </p:nvSpPr>
          <p:spPr>
            <a:xfrm>
              <a:off x="8459718" y="3633212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12"/>
            <p:cNvSpPr/>
            <p:nvPr/>
          </p:nvSpPr>
          <p:spPr>
            <a:xfrm>
              <a:off x="6457092" y="3989482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13"/>
            <p:cNvSpPr/>
            <p:nvPr/>
          </p:nvSpPr>
          <p:spPr>
            <a:xfrm>
              <a:off x="7812945" y="4223817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14"/>
            <p:cNvSpPr/>
            <p:nvPr/>
          </p:nvSpPr>
          <p:spPr>
            <a:xfrm>
              <a:off x="5881442" y="3498312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15"/>
            <p:cNvSpPr/>
            <p:nvPr/>
          </p:nvSpPr>
          <p:spPr>
            <a:xfrm>
              <a:off x="8047280" y="3199157"/>
              <a:ext cx="234300" cy="234300"/>
            </a:xfrm>
            <a:prstGeom prst="rect">
              <a:avLst/>
            </a:prstGeom>
            <a:solidFill>
              <a:srgbClr val="4A86E8"/>
            </a:solidFill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7" name="Shape 116"/>
            <p:cNvCxnSpPr>
              <a:stCxn id="125" idx="3"/>
              <a:endCxn id="123" idx="0"/>
            </p:cNvCxnSpPr>
            <p:nvPr/>
          </p:nvCxnSpPr>
          <p:spPr>
            <a:xfrm>
              <a:off x="6115742" y="3615462"/>
              <a:ext cx="458499" cy="37401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8" name="Shape 117"/>
            <p:cNvCxnSpPr>
              <a:stCxn id="125" idx="0"/>
              <a:endCxn id="118" idx="2"/>
            </p:cNvCxnSpPr>
            <p:nvPr/>
          </p:nvCxnSpPr>
          <p:spPr>
            <a:xfrm rot="10800000" flipH="1">
              <a:off x="5998592" y="3118496"/>
              <a:ext cx="429353" cy="3798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9" name="Shape 118"/>
            <p:cNvCxnSpPr>
              <a:endCxn id="119" idx="2"/>
            </p:cNvCxnSpPr>
            <p:nvPr/>
          </p:nvCxnSpPr>
          <p:spPr>
            <a:xfrm rot="10800000" flipH="1">
              <a:off x="6583260" y="3303162"/>
              <a:ext cx="605100" cy="6749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0" name="Shape 119"/>
            <p:cNvCxnSpPr>
              <a:stCxn id="123" idx="3"/>
              <a:endCxn id="121" idx="1"/>
            </p:cNvCxnSpPr>
            <p:nvPr/>
          </p:nvCxnSpPr>
          <p:spPr>
            <a:xfrm rot="10800000" flipH="1">
              <a:off x="6691392" y="3770118"/>
              <a:ext cx="794149" cy="336513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1" name="Shape 120"/>
            <p:cNvCxnSpPr>
              <a:stCxn id="124" idx="0"/>
              <a:endCxn id="121" idx="2"/>
            </p:cNvCxnSpPr>
            <p:nvPr/>
          </p:nvCxnSpPr>
          <p:spPr>
            <a:xfrm rot="10800000">
              <a:off x="7602692" y="3887268"/>
              <a:ext cx="327403" cy="33654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2" name="Shape 121"/>
            <p:cNvCxnSpPr>
              <a:stCxn id="124" idx="0"/>
              <a:endCxn id="122" idx="2"/>
            </p:cNvCxnSpPr>
            <p:nvPr/>
          </p:nvCxnSpPr>
          <p:spPr>
            <a:xfrm rot="10800000" flipH="1">
              <a:off x="7930095" y="3867512"/>
              <a:ext cx="646773" cy="35630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3" name="Shape 122"/>
            <p:cNvCxnSpPr>
              <a:stCxn id="122" idx="0"/>
              <a:endCxn id="126" idx="3"/>
            </p:cNvCxnSpPr>
            <p:nvPr/>
          </p:nvCxnSpPr>
          <p:spPr>
            <a:xfrm rot="10800000">
              <a:off x="8281580" y="3316307"/>
              <a:ext cx="295288" cy="31690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4" name="Shape 123"/>
            <p:cNvCxnSpPr>
              <a:stCxn id="121" idx="0"/>
              <a:endCxn id="126" idx="1"/>
            </p:cNvCxnSpPr>
            <p:nvPr/>
          </p:nvCxnSpPr>
          <p:spPr>
            <a:xfrm rot="10800000" flipH="1">
              <a:off x="7602692" y="3316307"/>
              <a:ext cx="444588" cy="33666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5" name="Shape 124"/>
            <p:cNvCxnSpPr>
              <a:stCxn id="119" idx="0"/>
              <a:endCxn id="116" idx="2"/>
            </p:cNvCxnSpPr>
            <p:nvPr/>
          </p:nvCxnSpPr>
          <p:spPr>
            <a:xfrm rot="10800000">
              <a:off x="6427945" y="2504379"/>
              <a:ext cx="760414" cy="56448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6" name="Shape 125"/>
            <p:cNvCxnSpPr>
              <a:stCxn id="119" idx="0"/>
              <a:endCxn id="117" idx="2"/>
            </p:cNvCxnSpPr>
            <p:nvPr/>
          </p:nvCxnSpPr>
          <p:spPr>
            <a:xfrm rot="10800000" flipH="1">
              <a:off x="7188360" y="2431296"/>
              <a:ext cx="67531" cy="637565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7" name="Shape 126"/>
            <p:cNvCxnSpPr>
              <a:endCxn id="120" idx="1"/>
            </p:cNvCxnSpPr>
            <p:nvPr/>
          </p:nvCxnSpPr>
          <p:spPr>
            <a:xfrm rot="10800000" flipH="1">
              <a:off x="7216349" y="2702777"/>
              <a:ext cx="569100" cy="36929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8" name="Shape 127"/>
            <p:cNvCxnSpPr>
              <a:stCxn id="126" idx="0"/>
              <a:endCxn id="120" idx="2"/>
            </p:cNvCxnSpPr>
            <p:nvPr/>
          </p:nvCxnSpPr>
          <p:spPr>
            <a:xfrm rot="10800000">
              <a:off x="7902600" y="2819927"/>
              <a:ext cx="261830" cy="37922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9" name="Shape 128"/>
            <p:cNvCxnSpPr>
              <a:stCxn id="118" idx="0"/>
              <a:endCxn id="116" idx="2"/>
            </p:cNvCxnSpPr>
            <p:nvPr/>
          </p:nvCxnSpPr>
          <p:spPr>
            <a:xfrm rot="10800000">
              <a:off x="6427945" y="2504379"/>
              <a:ext cx="0" cy="3798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40" name="Shape 129"/>
            <p:cNvCxnSpPr>
              <a:stCxn id="116" idx="3"/>
              <a:endCxn id="117" idx="1"/>
            </p:cNvCxnSpPr>
            <p:nvPr/>
          </p:nvCxnSpPr>
          <p:spPr>
            <a:xfrm rot="10800000" flipH="1">
              <a:off x="6545095" y="2314146"/>
              <a:ext cx="593645" cy="7308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41" name="Shape 130"/>
            <p:cNvCxnSpPr>
              <a:stCxn id="123" idx="3"/>
              <a:endCxn id="124" idx="1"/>
            </p:cNvCxnSpPr>
            <p:nvPr/>
          </p:nvCxnSpPr>
          <p:spPr>
            <a:xfrm>
              <a:off x="6691392" y="4106632"/>
              <a:ext cx="1121553" cy="23433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42" name="Shape 131"/>
            <p:cNvCxnSpPr>
              <a:stCxn id="117" idx="3"/>
              <a:endCxn id="120" idx="0"/>
            </p:cNvCxnSpPr>
            <p:nvPr/>
          </p:nvCxnSpPr>
          <p:spPr>
            <a:xfrm>
              <a:off x="7373041" y="2314146"/>
              <a:ext cx="529558" cy="27148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943006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590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A 3-phase method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150475" y="-9"/>
            <a:ext cx="984900" cy="797109"/>
          </a:xfrm>
          <a:prstGeom prst="rect">
            <a:avLst/>
          </a:prstGeom>
        </p:spPr>
      </p:pic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156225" y="813975"/>
            <a:ext cx="5421599" cy="14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1C232"/>
              </a:buClr>
              <a:buSzPct val="100000"/>
            </a:pPr>
            <a:r>
              <a:rPr lang="en-GB" sz="2400" b="1" dirty="0" smtClean="0">
                <a:solidFill>
                  <a:srgbClr val="FFC000"/>
                </a:solidFill>
              </a:rPr>
              <a:t>1.</a:t>
            </a:r>
            <a:r>
              <a:rPr lang="en-GB" sz="2400" b="1" dirty="0" smtClean="0">
                <a:solidFill>
                  <a:schemeClr val="accent6"/>
                </a:solidFill>
              </a:rPr>
              <a:t> Build </a:t>
            </a:r>
            <a:r>
              <a:rPr lang="en-GB" sz="2400" b="1" dirty="0">
                <a:solidFill>
                  <a:schemeClr val="accent6"/>
                </a:solidFill>
              </a:rPr>
              <a:t>the page taxonomy</a:t>
            </a:r>
          </a:p>
        </p:txBody>
      </p:sp>
      <p:grpSp>
        <p:nvGrpSpPr>
          <p:cNvPr id="135" name="Gruppo 134"/>
          <p:cNvGrpSpPr/>
          <p:nvPr/>
        </p:nvGrpSpPr>
        <p:grpSpPr>
          <a:xfrm>
            <a:off x="1619672" y="2185200"/>
            <a:ext cx="2224800" cy="2419200"/>
            <a:chOff x="2052031" y="2567479"/>
            <a:chExt cx="2041817" cy="2097414"/>
          </a:xfrm>
        </p:grpSpPr>
        <p:sp>
          <p:nvSpPr>
            <p:cNvPr id="103" name="Shape 391"/>
            <p:cNvSpPr/>
            <p:nvPr/>
          </p:nvSpPr>
          <p:spPr>
            <a:xfrm>
              <a:off x="2052031" y="2567479"/>
              <a:ext cx="2041817" cy="2097414"/>
            </a:xfrm>
            <a:prstGeom prst="triangle">
              <a:avLst>
                <a:gd name="adj" fmla="val 50000"/>
              </a:avLst>
            </a:prstGeom>
            <a:solidFill>
              <a:srgbClr val="EA9999"/>
            </a:solidFill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394"/>
            <p:cNvSpPr/>
            <p:nvPr/>
          </p:nvSpPr>
          <p:spPr>
            <a:xfrm>
              <a:off x="3756400" y="4223019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395"/>
            <p:cNvSpPr/>
            <p:nvPr/>
          </p:nvSpPr>
          <p:spPr>
            <a:xfrm>
              <a:off x="3470824" y="336751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398"/>
            <p:cNvSpPr/>
            <p:nvPr/>
          </p:nvSpPr>
          <p:spPr>
            <a:xfrm>
              <a:off x="3649129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399"/>
            <p:cNvSpPr/>
            <p:nvPr/>
          </p:nvSpPr>
          <p:spPr>
            <a:xfrm>
              <a:off x="390255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400"/>
            <p:cNvSpPr/>
            <p:nvPr/>
          </p:nvSpPr>
          <p:spPr>
            <a:xfrm>
              <a:off x="3413870" y="44736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401"/>
            <p:cNvSpPr/>
            <p:nvPr/>
          </p:nvSpPr>
          <p:spPr>
            <a:xfrm>
              <a:off x="2568862" y="420871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402"/>
            <p:cNvSpPr/>
            <p:nvPr/>
          </p:nvSpPr>
          <p:spPr>
            <a:xfrm>
              <a:off x="2345408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403"/>
            <p:cNvSpPr/>
            <p:nvPr/>
          </p:nvSpPr>
          <p:spPr>
            <a:xfrm>
              <a:off x="2945885" y="441115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404"/>
            <p:cNvSpPr/>
            <p:nvPr/>
          </p:nvSpPr>
          <p:spPr>
            <a:xfrm>
              <a:off x="2248710" y="3389370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405"/>
            <p:cNvSpPr/>
            <p:nvPr/>
          </p:nvSpPr>
          <p:spPr>
            <a:xfrm>
              <a:off x="2798717" y="3689176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406"/>
            <p:cNvSpPr/>
            <p:nvPr/>
          </p:nvSpPr>
          <p:spPr>
            <a:xfrm>
              <a:off x="2945885" y="3966537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407"/>
            <p:cNvSpPr/>
            <p:nvPr/>
          </p:nvSpPr>
          <p:spPr>
            <a:xfrm>
              <a:off x="3199312" y="4206162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408"/>
            <p:cNvSpPr/>
            <p:nvPr/>
          </p:nvSpPr>
          <p:spPr>
            <a:xfrm>
              <a:off x="3021672" y="344955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409"/>
            <p:cNvSpPr/>
            <p:nvPr/>
          </p:nvSpPr>
          <p:spPr>
            <a:xfrm>
              <a:off x="3413870" y="3928801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410"/>
            <p:cNvSpPr/>
            <p:nvPr/>
          </p:nvSpPr>
          <p:spPr>
            <a:xfrm>
              <a:off x="3413870" y="307077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411"/>
            <p:cNvSpPr/>
            <p:nvPr/>
          </p:nvSpPr>
          <p:spPr>
            <a:xfrm>
              <a:off x="2643984" y="3101434"/>
              <a:ext cx="147240" cy="139220"/>
            </a:xfrm>
            <a:prstGeom prst="ellipse">
              <a:avLst/>
            </a:prstGeom>
            <a:solidFill>
              <a:srgbClr val="CC0000"/>
            </a:solidFill>
            <a:ln w="38100" cap="flat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0" name="Shape 412"/>
            <p:cNvCxnSpPr>
              <a:stCxn id="112" idx="7"/>
              <a:endCxn id="119" idx="3"/>
            </p:cNvCxnSpPr>
            <p:nvPr/>
          </p:nvCxnSpPr>
          <p:spPr>
            <a:xfrm rot="10800000" flipH="1">
              <a:off x="2374387" y="3220267"/>
              <a:ext cx="291160" cy="18949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1" name="Shape 413"/>
            <p:cNvCxnSpPr>
              <a:stCxn id="110" idx="0"/>
              <a:endCxn id="112" idx="4"/>
            </p:cNvCxnSpPr>
            <p:nvPr/>
          </p:nvCxnSpPr>
          <p:spPr>
            <a:xfrm rot="10800000">
              <a:off x="2322330" y="3528590"/>
              <a:ext cx="96698" cy="40021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2" name="Shape 414"/>
            <p:cNvCxnSpPr>
              <a:stCxn id="116" idx="0"/>
              <a:endCxn id="119" idx="5"/>
            </p:cNvCxnSpPr>
            <p:nvPr/>
          </p:nvCxnSpPr>
          <p:spPr>
            <a:xfrm rot="10800000">
              <a:off x="2769660" y="3220267"/>
              <a:ext cx="325631" cy="22928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3" name="Shape 415"/>
            <p:cNvCxnSpPr>
              <a:stCxn id="113" idx="7"/>
              <a:endCxn id="116" idx="4"/>
            </p:cNvCxnSpPr>
            <p:nvPr/>
          </p:nvCxnSpPr>
          <p:spPr>
            <a:xfrm rot="10800000" flipH="1">
              <a:off x="2924394" y="3588772"/>
              <a:ext cx="170897" cy="120792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4" name="Shape 416"/>
            <p:cNvCxnSpPr>
              <a:stCxn id="105" idx="0"/>
              <a:endCxn id="118" idx="4"/>
            </p:cNvCxnSpPr>
            <p:nvPr/>
          </p:nvCxnSpPr>
          <p:spPr>
            <a:xfrm rot="10800000">
              <a:off x="3487489" y="3209994"/>
              <a:ext cx="56954" cy="15751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5" name="Shape 417"/>
            <p:cNvCxnSpPr>
              <a:stCxn id="117" idx="7"/>
              <a:endCxn id="106" idx="3"/>
            </p:cNvCxnSpPr>
            <p:nvPr/>
          </p:nvCxnSpPr>
          <p:spPr>
            <a:xfrm rot="10800000" flipH="1">
              <a:off x="3539546" y="3808008"/>
              <a:ext cx="131145" cy="14118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6" name="Shape 418"/>
            <p:cNvCxnSpPr>
              <a:stCxn id="106" idx="0"/>
              <a:endCxn id="105" idx="5"/>
            </p:cNvCxnSpPr>
            <p:nvPr/>
          </p:nvCxnSpPr>
          <p:spPr>
            <a:xfrm rot="10800000">
              <a:off x="3596501" y="3486346"/>
              <a:ext cx="126247" cy="20282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7" name="Shape 419"/>
            <p:cNvCxnSpPr>
              <a:stCxn id="114" idx="0"/>
              <a:endCxn id="113" idx="5"/>
            </p:cNvCxnSpPr>
            <p:nvPr/>
          </p:nvCxnSpPr>
          <p:spPr>
            <a:xfrm rot="10800000">
              <a:off x="2924394" y="3808008"/>
              <a:ext cx="95110" cy="15852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8" name="Shape 420"/>
            <p:cNvCxnSpPr>
              <a:stCxn id="104" idx="1"/>
              <a:endCxn id="117" idx="5"/>
            </p:cNvCxnSpPr>
            <p:nvPr/>
          </p:nvCxnSpPr>
          <p:spPr>
            <a:xfrm rot="10800000">
              <a:off x="3539546" y="4047633"/>
              <a:ext cx="238416" cy="195774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29" name="Shape 421"/>
            <p:cNvCxnSpPr>
              <a:stCxn id="115" idx="7"/>
              <a:endCxn id="117" idx="3"/>
            </p:cNvCxnSpPr>
            <p:nvPr/>
          </p:nvCxnSpPr>
          <p:spPr>
            <a:xfrm rot="10800000" flipH="1">
              <a:off x="3324990" y="4047633"/>
              <a:ext cx="110443" cy="178917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0" name="Shape 422"/>
            <p:cNvCxnSpPr>
              <a:stCxn id="115" idx="5"/>
              <a:endCxn id="108" idx="1"/>
            </p:cNvCxnSpPr>
            <p:nvPr/>
          </p:nvCxnSpPr>
          <p:spPr>
            <a:xfrm>
              <a:off x="3324990" y="4324994"/>
              <a:ext cx="110443" cy="169070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131" name="Shape 423"/>
            <p:cNvCxnSpPr>
              <a:stCxn id="109" idx="7"/>
              <a:endCxn id="113" idx="4"/>
            </p:cNvCxnSpPr>
            <p:nvPr/>
          </p:nvCxnSpPr>
          <p:spPr>
            <a:xfrm rot="10800000" flipH="1">
              <a:off x="2694539" y="3828397"/>
              <a:ext cx="177798" cy="400709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2" name="Shape 424"/>
            <p:cNvCxnSpPr>
              <a:stCxn id="114" idx="4"/>
              <a:endCxn id="111" idx="0"/>
            </p:cNvCxnSpPr>
            <p:nvPr/>
          </p:nvCxnSpPr>
          <p:spPr>
            <a:xfrm>
              <a:off x="3019505" y="4105758"/>
              <a:ext cx="0" cy="305398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  <p:cxnSp>
          <p:nvCxnSpPr>
            <p:cNvPr id="133" name="Shape 425"/>
            <p:cNvCxnSpPr>
              <a:stCxn id="119" idx="6"/>
              <a:endCxn id="118" idx="2"/>
            </p:cNvCxnSpPr>
            <p:nvPr/>
          </p:nvCxnSpPr>
          <p:spPr>
            <a:xfrm rot="10800000" flipH="1">
              <a:off x="2791223" y="3140384"/>
              <a:ext cx="622645" cy="30661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arrow" w="med" len="med"/>
            </a:ln>
          </p:spPr>
        </p:cxnSp>
        <p:cxnSp>
          <p:nvCxnSpPr>
            <p:cNvPr id="134" name="Shape 426"/>
            <p:cNvCxnSpPr>
              <a:stCxn id="118" idx="6"/>
              <a:endCxn id="107" idx="0"/>
            </p:cNvCxnSpPr>
            <p:nvPr/>
          </p:nvCxnSpPr>
          <p:spPr>
            <a:xfrm>
              <a:off x="3561109" y="3140384"/>
              <a:ext cx="415068" cy="788416"/>
            </a:xfrm>
            <a:prstGeom prst="straightConnector1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arrow" w="med" len="med"/>
              <a:tailEnd type="none" w="med" len="med"/>
            </a:ln>
          </p:spPr>
        </p:cxnSp>
      </p:grpSp>
      <p:sp>
        <p:nvSpPr>
          <p:cNvPr id="136" name="Shape 396"/>
          <p:cNvSpPr txBox="1"/>
          <p:nvPr/>
        </p:nvSpPr>
        <p:spPr>
          <a:xfrm>
            <a:off x="1979712" y="4690503"/>
            <a:ext cx="1515055" cy="401527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2400" b="1" dirty="0">
                <a:solidFill>
                  <a:srgbClr val="980000"/>
                </a:solidFill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30510112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build="p"/>
    </p:bld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2946</Words>
  <Application>Microsoft Office PowerPoint</Application>
  <PresentationFormat>Presentazione su schermo (16:9)</PresentationFormat>
  <Paragraphs>550</Paragraphs>
  <Slides>71</Slides>
  <Notes>66</Notes>
  <HiddenSlides>14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72" baseType="lpstr">
      <vt:lpstr>simple-light</vt:lpstr>
      <vt:lpstr>2 Is Bigger (and Better) Than 1:  the Wikipedia Bitaxonomy Project</vt:lpstr>
      <vt:lpstr>The Wikipedia structure</vt:lpstr>
      <vt:lpstr>The Wikipedia structure: an example</vt:lpstr>
      <vt:lpstr>Our goal</vt:lpstr>
      <vt:lpstr>Our goal</vt:lpstr>
      <vt:lpstr>Key idea </vt:lpstr>
      <vt:lpstr>What is a taxonomy</vt:lpstr>
      <vt:lpstr>A 3-phase method</vt:lpstr>
      <vt:lpstr>A 3-phase method</vt:lpstr>
      <vt:lpstr>A 3-phase method</vt:lpstr>
      <vt:lpstr>A 3-phase method</vt:lpstr>
      <vt:lpstr>A 3-phase method</vt:lpstr>
      <vt:lpstr>Contributions</vt:lpstr>
      <vt:lpstr>Presentazione standard di PowerPoint</vt:lpstr>
      <vt:lpstr>Assumptions</vt:lpstr>
      <vt:lpstr>The WiBi Page taxonomy</vt:lpstr>
      <vt:lpstr>The syntactic step</vt:lpstr>
      <vt:lpstr>The semantic step</vt:lpstr>
      <vt:lpstr>1. Crowdsourced heuristic</vt:lpstr>
      <vt:lpstr>2. Category heuristic</vt:lpstr>
      <vt:lpstr>2. Category heuristic</vt:lpstr>
      <vt:lpstr>2. Category heuristic</vt:lpstr>
      <vt:lpstr>2. Category heuristic</vt:lpstr>
      <vt:lpstr>Distributional heuristic</vt:lpstr>
      <vt:lpstr>Distributional heuristic (15%)</vt:lpstr>
      <vt:lpstr>Page taxonomy linking heuristics</vt:lpstr>
      <vt:lpstr>Page taxonomy evaluation</vt:lpstr>
      <vt:lpstr>Measures</vt:lpstr>
      <vt:lpstr>Measures</vt:lpstr>
      <vt:lpstr>The story so far</vt:lpstr>
      <vt:lpstr>Presentazione standard di PowerPoint</vt:lpstr>
      <vt:lpstr>The Bitaxonomy algorithm</vt:lpstr>
      <vt:lpstr>Presentazione standard di PowerPoint</vt:lpstr>
      <vt:lpstr>The Bitaxonomy algorithm</vt:lpstr>
      <vt:lpstr>The Bitaxonomy algorithm</vt:lpstr>
      <vt:lpstr>The Bitaxonomy algorithm</vt:lpstr>
      <vt:lpstr>The Bitaxonomy algorithm</vt:lpstr>
      <vt:lpstr>The Bitaxonomy algorithm</vt:lpstr>
      <vt:lpstr>Page taxonomy evaluation (cont’d)</vt:lpstr>
      <vt:lpstr>Category taxonomy evaluation</vt:lpstr>
      <vt:lpstr>The story so far</vt:lpstr>
      <vt:lpstr>Presentazione standard di PowerPoint</vt:lpstr>
      <vt:lpstr>Category taxonomy refinement</vt:lpstr>
      <vt:lpstr>Category taxonomy refinement</vt:lpstr>
      <vt:lpstr>Single super category</vt:lpstr>
      <vt:lpstr>Sub-categories</vt:lpstr>
      <vt:lpstr>Sub-categories</vt:lpstr>
      <vt:lpstr>Super-categories</vt:lpstr>
      <vt:lpstr>Super-categories</vt:lpstr>
      <vt:lpstr>Category taxonomy evaluation: coverage</vt:lpstr>
      <vt:lpstr>Category taxonomy evaluation: P &amp; R</vt:lpstr>
      <vt:lpstr>Experimental setup</vt:lpstr>
      <vt:lpstr>Competitors</vt:lpstr>
      <vt:lpstr>Wikipedia editions</vt:lpstr>
      <vt:lpstr>Measures</vt:lpstr>
      <vt:lpstr>Page taxonomy comparison</vt:lpstr>
      <vt:lpstr>Page taxonomy comparison</vt:lpstr>
      <vt:lpstr>Category taxonomy comparison</vt:lpstr>
      <vt:lpstr>Category taxonomy comparison</vt:lpstr>
      <vt:lpstr>Category taxonomy comparison</vt:lpstr>
      <vt:lpstr>Measuring specificity</vt:lpstr>
      <vt:lpstr>Page taxonomy specificity</vt:lpstr>
      <vt:lpstr>Page taxonomy specificity</vt:lpstr>
      <vt:lpstr>Category taxonomy specificity</vt:lpstr>
      <vt:lpstr>Measuring granularity</vt:lpstr>
      <vt:lpstr>Measuring granularity</vt:lpstr>
      <vt:lpstr>Conclusions</vt:lpstr>
      <vt:lpstr>Presentazione standard di PowerPoint</vt:lpstr>
      <vt:lpstr>Why another Wikipedia taxonomy?</vt:lpstr>
      <vt:lpstr>Measuring granularity</vt:lpstr>
      <vt:lpstr>Measuring granularity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Is Bigger (and Better) Than 1: the Wikipedia Bitaxonomy Project</dc:title>
  <dc:creator>Tommaso Pasini</dc:creator>
  <cp:lastModifiedBy>Antonio</cp:lastModifiedBy>
  <cp:revision>191</cp:revision>
  <dcterms:modified xsi:type="dcterms:W3CDTF">2014-06-20T15:15:52Z</dcterms:modified>
</cp:coreProperties>
</file>