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157" r:id="rId1"/>
    <p:sldMasterId id="2147484158" r:id="rId2"/>
    <p:sldMasterId id="2147484159" r:id="rId3"/>
  </p:sldMasterIdLst>
  <p:notesMasterIdLst>
    <p:notesMasterId r:id="rId26"/>
  </p:notesMasterIdLst>
  <p:handoutMasterIdLst>
    <p:handoutMasterId r:id="rId27"/>
  </p:handoutMasterIdLst>
  <p:sldIdLst>
    <p:sldId id="258" r:id="rId4"/>
    <p:sldId id="350" r:id="rId5"/>
    <p:sldId id="351" r:id="rId6"/>
    <p:sldId id="352" r:id="rId7"/>
    <p:sldId id="353" r:id="rId8"/>
    <p:sldId id="354" r:id="rId9"/>
    <p:sldId id="349" r:id="rId10"/>
    <p:sldId id="355" r:id="rId11"/>
    <p:sldId id="356" r:id="rId12"/>
    <p:sldId id="357" r:id="rId13"/>
    <p:sldId id="358" r:id="rId14"/>
    <p:sldId id="359" r:id="rId15"/>
    <p:sldId id="360" r:id="rId16"/>
    <p:sldId id="367" r:id="rId17"/>
    <p:sldId id="361" r:id="rId18"/>
    <p:sldId id="362" r:id="rId19"/>
    <p:sldId id="363" r:id="rId20"/>
    <p:sldId id="335" r:id="rId21"/>
    <p:sldId id="336" r:id="rId22"/>
    <p:sldId id="365" r:id="rId23"/>
    <p:sldId id="364" r:id="rId24"/>
    <p:sldId id="368" r:id="rId25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8B37"/>
    <a:srgbClr val="9C9C9C"/>
    <a:srgbClr val="CE3300"/>
    <a:srgbClr val="AF2727"/>
    <a:srgbClr val="FFFFFF"/>
    <a:srgbClr val="000000"/>
    <a:srgbClr val="7FAB16"/>
    <a:srgbClr val="99C000"/>
    <a:srgbClr val="FF505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86" autoAdjust="0"/>
    <p:restoredTop sz="99750" autoAdjust="0"/>
  </p:normalViewPr>
  <p:slideViewPr>
    <p:cSldViewPr snapToObjects="1">
      <p:cViewPr varScale="1">
        <p:scale>
          <a:sx n="96" d="100"/>
          <a:sy n="96" d="100"/>
        </p:scale>
        <p:origin x="60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78" d="100"/>
          <a:sy n="78" d="100"/>
        </p:scale>
        <p:origin x="-2918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A04BED-0F67-4669-B6DE-F2788D7ACDBB}" type="doc">
      <dgm:prSet loTypeId="urn:microsoft.com/office/officeart/2005/8/layout/hierarchy3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7C4E2F-EAD1-4AB9-8964-2E19C1944130}">
      <dgm:prSet phldrT="[Text]"/>
      <dgm:spPr/>
      <dgm:t>
        <a:bodyPr/>
        <a:lstStyle/>
        <a:p>
          <a:r>
            <a:rPr lang="de-DE" dirty="0" err="1" smtClean="0"/>
            <a:t>Definitions</a:t>
          </a:r>
          <a:endParaRPr lang="en-US" dirty="0"/>
        </a:p>
      </dgm:t>
    </dgm:pt>
    <dgm:pt modelId="{D0721AB4-8337-42D1-8303-35A739DD21E7}" type="parTrans" cxnId="{9389C3A9-B3C5-45BC-97D3-21C37C2C56DB}">
      <dgm:prSet/>
      <dgm:spPr/>
      <dgm:t>
        <a:bodyPr/>
        <a:lstStyle/>
        <a:p>
          <a:endParaRPr lang="en-US"/>
        </a:p>
      </dgm:t>
    </dgm:pt>
    <dgm:pt modelId="{AF5EE336-7B05-41ED-9AE2-A850C5D1EF98}" type="sibTrans" cxnId="{9389C3A9-B3C5-45BC-97D3-21C37C2C56DB}">
      <dgm:prSet/>
      <dgm:spPr/>
      <dgm:t>
        <a:bodyPr/>
        <a:lstStyle/>
        <a:p>
          <a:endParaRPr lang="en-US"/>
        </a:p>
      </dgm:t>
    </dgm:pt>
    <dgm:pt modelId="{9DD10D72-79AC-4725-A2A4-0F90CDB309CA}">
      <dgm:prSet phldrT="[Text]"/>
      <dgm:spPr/>
      <dgm:t>
        <a:bodyPr/>
        <a:lstStyle/>
        <a:p>
          <a:r>
            <a:rPr lang="de-DE" dirty="0" smtClean="0"/>
            <a:t>Rate-</a:t>
          </a:r>
          <a:r>
            <a:rPr lang="de-DE" dirty="0" err="1" smtClean="0"/>
            <a:t>Hiding</a:t>
          </a:r>
          <a:endParaRPr lang="en-US" dirty="0"/>
        </a:p>
      </dgm:t>
    </dgm:pt>
    <dgm:pt modelId="{2BB97995-56E8-47AD-86FD-978E330E69AE}" type="parTrans" cxnId="{76F003E4-E7BE-49FA-AED7-A7B65FB8AE6A}">
      <dgm:prSet/>
      <dgm:spPr/>
      <dgm:t>
        <a:bodyPr/>
        <a:lstStyle/>
        <a:p>
          <a:endParaRPr lang="en-US"/>
        </a:p>
      </dgm:t>
    </dgm:pt>
    <dgm:pt modelId="{67300884-6708-402B-9975-23E2B091E06E}" type="sibTrans" cxnId="{76F003E4-E7BE-49FA-AED7-A7B65FB8AE6A}">
      <dgm:prSet/>
      <dgm:spPr/>
      <dgm:t>
        <a:bodyPr/>
        <a:lstStyle/>
        <a:p>
          <a:endParaRPr lang="en-US"/>
        </a:p>
      </dgm:t>
    </dgm:pt>
    <dgm:pt modelId="{E2745B02-41D5-43C6-B0A1-AA6EEDA27082}">
      <dgm:prSet phldrT="[Text]"/>
      <dgm:spPr/>
      <dgm:t>
        <a:bodyPr/>
        <a:lstStyle/>
        <a:p>
          <a:r>
            <a:rPr lang="de-DE" dirty="0" smtClean="0"/>
            <a:t>Rate-</a:t>
          </a:r>
          <a:r>
            <a:rPr lang="de-DE" dirty="0" err="1" smtClean="0"/>
            <a:t>Revealing</a:t>
          </a:r>
          <a:endParaRPr lang="en-US" dirty="0"/>
        </a:p>
      </dgm:t>
    </dgm:pt>
    <dgm:pt modelId="{C1C81590-C100-4676-9E06-93E4F581FE9A}" type="parTrans" cxnId="{5F6D357D-6284-4DEC-8D19-74921B5B1BF3}">
      <dgm:prSet/>
      <dgm:spPr/>
      <dgm:t>
        <a:bodyPr/>
        <a:lstStyle/>
        <a:p>
          <a:endParaRPr lang="en-US"/>
        </a:p>
      </dgm:t>
    </dgm:pt>
    <dgm:pt modelId="{3C2B3884-F347-49A6-92E7-57D3F58F00B3}" type="sibTrans" cxnId="{5F6D357D-6284-4DEC-8D19-74921B5B1BF3}">
      <dgm:prSet/>
      <dgm:spPr/>
      <dgm:t>
        <a:bodyPr/>
        <a:lstStyle/>
        <a:p>
          <a:endParaRPr lang="en-US"/>
        </a:p>
      </dgm:t>
    </dgm:pt>
    <dgm:pt modelId="{2D3D46D6-7A86-4C91-80A5-50CBE24D1C74}">
      <dgm:prSet phldrT="[Text]"/>
      <dgm:spPr/>
      <dgm:t>
        <a:bodyPr/>
        <a:lstStyle/>
        <a:p>
          <a:r>
            <a:rPr lang="de-DE" dirty="0" smtClean="0"/>
            <a:t>Pattern-</a:t>
          </a:r>
          <a:r>
            <a:rPr lang="de-DE" dirty="0" err="1" smtClean="0"/>
            <a:t>Revealing</a:t>
          </a:r>
          <a:endParaRPr lang="en-US" dirty="0"/>
        </a:p>
      </dgm:t>
    </dgm:pt>
    <dgm:pt modelId="{1468F351-BCC8-49D3-9988-9A656979EE46}" type="parTrans" cxnId="{7E22EA5E-F952-461E-9A5D-0A9928BE4367}">
      <dgm:prSet/>
      <dgm:spPr/>
      <dgm:t>
        <a:bodyPr/>
        <a:lstStyle/>
        <a:p>
          <a:endParaRPr lang="en-US"/>
        </a:p>
      </dgm:t>
    </dgm:pt>
    <dgm:pt modelId="{68D6ED12-4AAB-4DFF-9577-DA983D345019}" type="sibTrans" cxnId="{7E22EA5E-F952-461E-9A5D-0A9928BE4367}">
      <dgm:prSet/>
      <dgm:spPr/>
      <dgm:t>
        <a:bodyPr/>
        <a:lstStyle/>
        <a:p>
          <a:endParaRPr lang="en-US"/>
        </a:p>
      </dgm:t>
    </dgm:pt>
    <dgm:pt modelId="{82FB86E1-F6BE-4853-8D55-808AE42F541B}">
      <dgm:prSet phldrT="[Text]"/>
      <dgm:spPr/>
      <dgm:t>
        <a:bodyPr/>
        <a:lstStyle/>
        <a:p>
          <a:r>
            <a:rPr lang="de-DE" dirty="0" smtClean="0"/>
            <a:t> Compilers</a:t>
          </a:r>
          <a:endParaRPr lang="en-US" dirty="0"/>
        </a:p>
      </dgm:t>
    </dgm:pt>
    <dgm:pt modelId="{14C727C7-0114-41CB-9B96-54832D6A55B1}" type="parTrans" cxnId="{68F93DA5-C21B-42D8-8F96-058EB2D7EB02}">
      <dgm:prSet/>
      <dgm:spPr/>
      <dgm:t>
        <a:bodyPr/>
        <a:lstStyle/>
        <a:p>
          <a:endParaRPr lang="en-US"/>
        </a:p>
      </dgm:t>
    </dgm:pt>
    <dgm:pt modelId="{6FBD8DB9-413B-4DB6-A1EF-8F9642CA6F02}" type="sibTrans" cxnId="{68F93DA5-C21B-42D8-8F96-058EB2D7EB02}">
      <dgm:prSet/>
      <dgm:spPr/>
      <dgm:t>
        <a:bodyPr/>
        <a:lstStyle/>
        <a:p>
          <a:endParaRPr lang="en-US"/>
        </a:p>
      </dgm:t>
    </dgm:pt>
    <dgm:pt modelId="{4AB8B65F-1558-4C43-9C05-A9981276B295}">
      <dgm:prSet phldrT="[Text]"/>
      <dgm:spPr/>
      <dgm:t>
        <a:bodyPr/>
        <a:lstStyle/>
        <a:p>
          <a:r>
            <a:rPr lang="de-DE" dirty="0" err="1" smtClean="0"/>
            <a:t>Stateful</a:t>
          </a:r>
          <a:endParaRPr lang="en-US" dirty="0"/>
        </a:p>
      </dgm:t>
    </dgm:pt>
    <dgm:pt modelId="{B1006514-1244-429C-BB1C-599605046DEA}" type="parTrans" cxnId="{5CDF39C9-7A29-4992-8546-D55A5418261B}">
      <dgm:prSet/>
      <dgm:spPr/>
      <dgm:t>
        <a:bodyPr/>
        <a:lstStyle/>
        <a:p>
          <a:endParaRPr lang="en-US"/>
        </a:p>
      </dgm:t>
    </dgm:pt>
    <dgm:pt modelId="{F86AAA3B-9A04-41B6-8D21-9A2B53E11FAE}" type="sibTrans" cxnId="{5CDF39C9-7A29-4992-8546-D55A5418261B}">
      <dgm:prSet/>
      <dgm:spPr/>
      <dgm:t>
        <a:bodyPr/>
        <a:lstStyle/>
        <a:p>
          <a:endParaRPr lang="en-US"/>
        </a:p>
      </dgm:t>
    </dgm:pt>
    <dgm:pt modelId="{432FF418-619C-4000-92DB-D9F6B6E34FFE}">
      <dgm:prSet phldrT="[Text]"/>
      <dgm:spPr/>
      <dgm:t>
        <a:bodyPr/>
        <a:lstStyle/>
        <a:p>
          <a:r>
            <a:rPr lang="de-DE" dirty="0" err="1" smtClean="0"/>
            <a:t>Stateless</a:t>
          </a:r>
          <a:endParaRPr lang="en-US" dirty="0"/>
        </a:p>
      </dgm:t>
    </dgm:pt>
    <dgm:pt modelId="{92F9F17D-3090-4F97-A295-AFBFED080789}" type="parTrans" cxnId="{A65DEA80-5AA3-4A82-A32B-C00FED325BF3}">
      <dgm:prSet/>
      <dgm:spPr/>
      <dgm:t>
        <a:bodyPr/>
        <a:lstStyle/>
        <a:p>
          <a:endParaRPr lang="en-US"/>
        </a:p>
      </dgm:t>
    </dgm:pt>
    <dgm:pt modelId="{EF9ACBA8-B538-4931-B956-B99D900A0FA9}" type="sibTrans" cxnId="{A65DEA80-5AA3-4A82-A32B-C00FED325BF3}">
      <dgm:prSet/>
      <dgm:spPr/>
      <dgm:t>
        <a:bodyPr/>
        <a:lstStyle/>
        <a:p>
          <a:endParaRPr lang="en-US"/>
        </a:p>
      </dgm:t>
    </dgm:pt>
    <dgm:pt modelId="{D84F04EC-C626-4017-94CB-17EDCC8B15C2}">
      <dgm:prSet phldrT="[Text]"/>
      <dgm:spPr/>
      <dgm:t>
        <a:bodyPr/>
        <a:lstStyle/>
        <a:p>
          <a:r>
            <a:rPr lang="de-DE" dirty="0" err="1" smtClean="0"/>
            <a:t>Instantiation</a:t>
          </a:r>
          <a:endParaRPr lang="en-US" dirty="0"/>
        </a:p>
      </dgm:t>
    </dgm:pt>
    <dgm:pt modelId="{C0A8FDAC-C09C-47B9-AEF7-8C353C2315EE}" type="parTrans" cxnId="{59A36709-6377-429E-A5D9-5FECAF582E11}">
      <dgm:prSet/>
      <dgm:spPr/>
      <dgm:t>
        <a:bodyPr/>
        <a:lstStyle/>
        <a:p>
          <a:endParaRPr lang="en-US"/>
        </a:p>
      </dgm:t>
    </dgm:pt>
    <dgm:pt modelId="{2633B0A2-F8A1-4578-A422-4AD130140BE0}" type="sibTrans" cxnId="{59A36709-6377-429E-A5D9-5FECAF582E11}">
      <dgm:prSet/>
      <dgm:spPr/>
      <dgm:t>
        <a:bodyPr/>
        <a:lstStyle/>
        <a:p>
          <a:endParaRPr lang="en-US"/>
        </a:p>
      </dgm:t>
    </dgm:pt>
    <dgm:pt modelId="{CA8479AA-7EF1-4A75-B349-5D7EEBF2AE07}">
      <dgm:prSet phldrT="[Text]"/>
      <dgm:spPr/>
      <dgm:t>
        <a:bodyPr/>
        <a:lstStyle/>
        <a:p>
          <a:r>
            <a:rPr lang="de-DE" dirty="0" smtClean="0"/>
            <a:t> OPE</a:t>
          </a:r>
          <a:endParaRPr lang="en-US" dirty="0"/>
        </a:p>
      </dgm:t>
    </dgm:pt>
    <dgm:pt modelId="{7B2B331C-B05E-401C-94FB-1E9809D0FF3D}" type="parTrans" cxnId="{91A7B2D3-A27D-4677-B916-43F587B96F83}">
      <dgm:prSet/>
      <dgm:spPr/>
      <dgm:t>
        <a:bodyPr/>
        <a:lstStyle/>
        <a:p>
          <a:endParaRPr lang="en-US"/>
        </a:p>
      </dgm:t>
    </dgm:pt>
    <dgm:pt modelId="{124BD781-3A7B-4157-9C31-BE9D200B340F}" type="sibTrans" cxnId="{91A7B2D3-A27D-4677-B916-43F587B96F83}">
      <dgm:prSet/>
      <dgm:spPr/>
      <dgm:t>
        <a:bodyPr/>
        <a:lstStyle/>
        <a:p>
          <a:endParaRPr lang="en-US"/>
        </a:p>
      </dgm:t>
    </dgm:pt>
    <dgm:pt modelId="{60609D9E-F696-402E-8EEA-868C4830D44E}" type="pres">
      <dgm:prSet presAssocID="{61A04BED-0F67-4669-B6DE-F2788D7ACDB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495874F-E236-48B8-A95D-EFADF083DA04}" type="pres">
      <dgm:prSet presAssocID="{9E7C4E2F-EAD1-4AB9-8964-2E19C1944130}" presName="root" presStyleCnt="0"/>
      <dgm:spPr/>
    </dgm:pt>
    <dgm:pt modelId="{1C54C118-F3E0-4158-B9FB-F51362401129}" type="pres">
      <dgm:prSet presAssocID="{9E7C4E2F-EAD1-4AB9-8964-2E19C1944130}" presName="rootComposite" presStyleCnt="0"/>
      <dgm:spPr/>
    </dgm:pt>
    <dgm:pt modelId="{78208ECF-21D1-4895-A39E-FD9781DE9B0E}" type="pres">
      <dgm:prSet presAssocID="{9E7C4E2F-EAD1-4AB9-8964-2E19C1944130}" presName="rootText" presStyleLbl="node1" presStyleIdx="0" presStyleCnt="3"/>
      <dgm:spPr/>
      <dgm:t>
        <a:bodyPr/>
        <a:lstStyle/>
        <a:p>
          <a:endParaRPr lang="en-US"/>
        </a:p>
      </dgm:t>
    </dgm:pt>
    <dgm:pt modelId="{665B2B5F-8407-4FA6-8B76-55DA0A40E3C5}" type="pres">
      <dgm:prSet presAssocID="{9E7C4E2F-EAD1-4AB9-8964-2E19C1944130}" presName="rootConnector" presStyleLbl="node1" presStyleIdx="0" presStyleCnt="3"/>
      <dgm:spPr/>
      <dgm:t>
        <a:bodyPr/>
        <a:lstStyle/>
        <a:p>
          <a:endParaRPr lang="en-US"/>
        </a:p>
      </dgm:t>
    </dgm:pt>
    <dgm:pt modelId="{8FD47CA0-C64A-4507-A58E-812BB4D2BCE8}" type="pres">
      <dgm:prSet presAssocID="{9E7C4E2F-EAD1-4AB9-8964-2E19C1944130}" presName="childShape" presStyleCnt="0"/>
      <dgm:spPr/>
    </dgm:pt>
    <dgm:pt modelId="{390DA22F-622A-4AC5-B6D6-E61535B861BC}" type="pres">
      <dgm:prSet presAssocID="{2BB97995-56E8-47AD-86FD-978E330E69AE}" presName="Name13" presStyleLbl="parChTrans1D2" presStyleIdx="0" presStyleCnt="6"/>
      <dgm:spPr/>
      <dgm:t>
        <a:bodyPr/>
        <a:lstStyle/>
        <a:p>
          <a:endParaRPr lang="en-US"/>
        </a:p>
      </dgm:t>
    </dgm:pt>
    <dgm:pt modelId="{E2E1F634-8F25-45DF-91CC-774604775850}" type="pres">
      <dgm:prSet presAssocID="{9DD10D72-79AC-4725-A2A4-0F90CDB309CA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F07EB6-5B5E-4043-8F89-1590ADB1FD7F}" type="pres">
      <dgm:prSet presAssocID="{C1C81590-C100-4676-9E06-93E4F581FE9A}" presName="Name13" presStyleLbl="parChTrans1D2" presStyleIdx="1" presStyleCnt="6"/>
      <dgm:spPr/>
      <dgm:t>
        <a:bodyPr/>
        <a:lstStyle/>
        <a:p>
          <a:endParaRPr lang="en-US"/>
        </a:p>
      </dgm:t>
    </dgm:pt>
    <dgm:pt modelId="{85825B7E-8644-4CD2-88CE-05D1B02D6582}" type="pres">
      <dgm:prSet presAssocID="{E2745B02-41D5-43C6-B0A1-AA6EEDA27082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90478B-C986-4315-9B50-794748B87802}" type="pres">
      <dgm:prSet presAssocID="{1468F351-BCC8-49D3-9988-9A656979EE46}" presName="Name13" presStyleLbl="parChTrans1D2" presStyleIdx="2" presStyleCnt="6"/>
      <dgm:spPr/>
      <dgm:t>
        <a:bodyPr/>
        <a:lstStyle/>
        <a:p>
          <a:endParaRPr lang="en-US"/>
        </a:p>
      </dgm:t>
    </dgm:pt>
    <dgm:pt modelId="{AF7D73AD-070A-49D0-87AA-73CDBD14560A}" type="pres">
      <dgm:prSet presAssocID="{2D3D46D6-7A86-4C91-80A5-50CBE24D1C74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F19FED-2EF2-4635-8002-3170A59E4D33}" type="pres">
      <dgm:prSet presAssocID="{82FB86E1-F6BE-4853-8D55-808AE42F541B}" presName="root" presStyleCnt="0"/>
      <dgm:spPr/>
    </dgm:pt>
    <dgm:pt modelId="{8C23766B-CC0F-4566-A1C8-016631777DCD}" type="pres">
      <dgm:prSet presAssocID="{82FB86E1-F6BE-4853-8D55-808AE42F541B}" presName="rootComposite" presStyleCnt="0"/>
      <dgm:spPr/>
    </dgm:pt>
    <dgm:pt modelId="{F9FF01DF-E109-4DC5-8C30-FAFEB95CA09B}" type="pres">
      <dgm:prSet presAssocID="{82FB86E1-F6BE-4853-8D55-808AE42F541B}" presName="rootText" presStyleLbl="node1" presStyleIdx="1" presStyleCnt="3"/>
      <dgm:spPr/>
      <dgm:t>
        <a:bodyPr/>
        <a:lstStyle/>
        <a:p>
          <a:endParaRPr lang="en-US"/>
        </a:p>
      </dgm:t>
    </dgm:pt>
    <dgm:pt modelId="{3C29D6C9-0EA7-4D21-B211-3BAE54CD9821}" type="pres">
      <dgm:prSet presAssocID="{82FB86E1-F6BE-4853-8D55-808AE42F541B}" presName="rootConnector" presStyleLbl="node1" presStyleIdx="1" presStyleCnt="3"/>
      <dgm:spPr/>
      <dgm:t>
        <a:bodyPr/>
        <a:lstStyle/>
        <a:p>
          <a:endParaRPr lang="en-US"/>
        </a:p>
      </dgm:t>
    </dgm:pt>
    <dgm:pt modelId="{0F2F2C6E-CBC8-44E2-A801-A81DE0502CAF}" type="pres">
      <dgm:prSet presAssocID="{82FB86E1-F6BE-4853-8D55-808AE42F541B}" presName="childShape" presStyleCnt="0"/>
      <dgm:spPr/>
    </dgm:pt>
    <dgm:pt modelId="{7D59FACC-36D4-4096-84AD-BAF0DA301681}" type="pres">
      <dgm:prSet presAssocID="{B1006514-1244-429C-BB1C-599605046DEA}" presName="Name13" presStyleLbl="parChTrans1D2" presStyleIdx="3" presStyleCnt="6"/>
      <dgm:spPr/>
      <dgm:t>
        <a:bodyPr/>
        <a:lstStyle/>
        <a:p>
          <a:endParaRPr lang="en-US"/>
        </a:p>
      </dgm:t>
    </dgm:pt>
    <dgm:pt modelId="{56A603B1-24BC-4C05-AFA6-D032B5B47114}" type="pres">
      <dgm:prSet presAssocID="{4AB8B65F-1558-4C43-9C05-A9981276B295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C28EE-C858-43E5-956D-288F29F8484A}" type="pres">
      <dgm:prSet presAssocID="{92F9F17D-3090-4F97-A295-AFBFED080789}" presName="Name13" presStyleLbl="parChTrans1D2" presStyleIdx="4" presStyleCnt="6"/>
      <dgm:spPr/>
      <dgm:t>
        <a:bodyPr/>
        <a:lstStyle/>
        <a:p>
          <a:endParaRPr lang="en-US"/>
        </a:p>
      </dgm:t>
    </dgm:pt>
    <dgm:pt modelId="{97A52ACE-9BE4-4DFD-B899-1FBC95C28C51}" type="pres">
      <dgm:prSet presAssocID="{432FF418-619C-4000-92DB-D9F6B6E34FFE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DB4541-6F86-48BD-B290-0E360D7F616C}" type="pres">
      <dgm:prSet presAssocID="{D84F04EC-C626-4017-94CB-17EDCC8B15C2}" presName="root" presStyleCnt="0"/>
      <dgm:spPr/>
    </dgm:pt>
    <dgm:pt modelId="{F42566E9-6E12-4DBB-920A-41675A48A8EB}" type="pres">
      <dgm:prSet presAssocID="{D84F04EC-C626-4017-94CB-17EDCC8B15C2}" presName="rootComposite" presStyleCnt="0"/>
      <dgm:spPr/>
    </dgm:pt>
    <dgm:pt modelId="{DCB200EB-DBDD-4E07-B51D-5BA210E474B4}" type="pres">
      <dgm:prSet presAssocID="{D84F04EC-C626-4017-94CB-17EDCC8B15C2}" presName="rootText" presStyleLbl="node1" presStyleIdx="2" presStyleCnt="3"/>
      <dgm:spPr/>
      <dgm:t>
        <a:bodyPr/>
        <a:lstStyle/>
        <a:p>
          <a:endParaRPr lang="en-US"/>
        </a:p>
      </dgm:t>
    </dgm:pt>
    <dgm:pt modelId="{C6BDB1C9-4039-4AFC-BF2E-944B9A9EB001}" type="pres">
      <dgm:prSet presAssocID="{D84F04EC-C626-4017-94CB-17EDCC8B15C2}" presName="rootConnector" presStyleLbl="node1" presStyleIdx="2" presStyleCnt="3"/>
      <dgm:spPr/>
      <dgm:t>
        <a:bodyPr/>
        <a:lstStyle/>
        <a:p>
          <a:endParaRPr lang="en-US"/>
        </a:p>
      </dgm:t>
    </dgm:pt>
    <dgm:pt modelId="{1CD85614-BDD2-4475-BD60-4F4C9CECC876}" type="pres">
      <dgm:prSet presAssocID="{D84F04EC-C626-4017-94CB-17EDCC8B15C2}" presName="childShape" presStyleCnt="0"/>
      <dgm:spPr/>
    </dgm:pt>
    <dgm:pt modelId="{1BFFADCB-2A88-492B-B6EA-E995D589B132}" type="pres">
      <dgm:prSet presAssocID="{7B2B331C-B05E-401C-94FB-1E9809D0FF3D}" presName="Name13" presStyleLbl="parChTrans1D2" presStyleIdx="5" presStyleCnt="6"/>
      <dgm:spPr/>
      <dgm:t>
        <a:bodyPr/>
        <a:lstStyle/>
        <a:p>
          <a:endParaRPr lang="en-US"/>
        </a:p>
      </dgm:t>
    </dgm:pt>
    <dgm:pt modelId="{34D6724C-AF83-4489-A7B0-2E552307C936}" type="pres">
      <dgm:prSet presAssocID="{CA8479AA-7EF1-4A75-B349-5D7EEBF2AE07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957CAD-227D-4050-8CC9-65433DEDB8AF}" type="presOf" srcId="{4AB8B65F-1558-4C43-9C05-A9981276B295}" destId="{56A603B1-24BC-4C05-AFA6-D032B5B47114}" srcOrd="0" destOrd="0" presId="urn:microsoft.com/office/officeart/2005/8/layout/hierarchy3"/>
    <dgm:cxn modelId="{DFA6CC15-A180-4F8A-B12D-E64A29A0BE7F}" type="presOf" srcId="{D84F04EC-C626-4017-94CB-17EDCC8B15C2}" destId="{C6BDB1C9-4039-4AFC-BF2E-944B9A9EB001}" srcOrd="1" destOrd="0" presId="urn:microsoft.com/office/officeart/2005/8/layout/hierarchy3"/>
    <dgm:cxn modelId="{A65DEA80-5AA3-4A82-A32B-C00FED325BF3}" srcId="{82FB86E1-F6BE-4853-8D55-808AE42F541B}" destId="{432FF418-619C-4000-92DB-D9F6B6E34FFE}" srcOrd="1" destOrd="0" parTransId="{92F9F17D-3090-4F97-A295-AFBFED080789}" sibTransId="{EF9ACBA8-B538-4931-B956-B99D900A0FA9}"/>
    <dgm:cxn modelId="{5F6D357D-6284-4DEC-8D19-74921B5B1BF3}" srcId="{9E7C4E2F-EAD1-4AB9-8964-2E19C1944130}" destId="{E2745B02-41D5-43C6-B0A1-AA6EEDA27082}" srcOrd="1" destOrd="0" parTransId="{C1C81590-C100-4676-9E06-93E4F581FE9A}" sibTransId="{3C2B3884-F347-49A6-92E7-57D3F58F00B3}"/>
    <dgm:cxn modelId="{59A36709-6377-429E-A5D9-5FECAF582E11}" srcId="{61A04BED-0F67-4669-B6DE-F2788D7ACDBB}" destId="{D84F04EC-C626-4017-94CB-17EDCC8B15C2}" srcOrd="2" destOrd="0" parTransId="{C0A8FDAC-C09C-47B9-AEF7-8C353C2315EE}" sibTransId="{2633B0A2-F8A1-4578-A422-4AD130140BE0}"/>
    <dgm:cxn modelId="{6DFBE659-3E06-43F8-AD40-29F00C97455C}" type="presOf" srcId="{92F9F17D-3090-4F97-A295-AFBFED080789}" destId="{AB8C28EE-C858-43E5-956D-288F29F8484A}" srcOrd="0" destOrd="0" presId="urn:microsoft.com/office/officeart/2005/8/layout/hierarchy3"/>
    <dgm:cxn modelId="{5CAB282F-14F2-47A1-A2B1-2AFA04A7140F}" type="presOf" srcId="{1468F351-BCC8-49D3-9988-9A656979EE46}" destId="{6D90478B-C986-4315-9B50-794748B87802}" srcOrd="0" destOrd="0" presId="urn:microsoft.com/office/officeart/2005/8/layout/hierarchy3"/>
    <dgm:cxn modelId="{91A7B2D3-A27D-4677-B916-43F587B96F83}" srcId="{D84F04EC-C626-4017-94CB-17EDCC8B15C2}" destId="{CA8479AA-7EF1-4A75-B349-5D7EEBF2AE07}" srcOrd="0" destOrd="0" parTransId="{7B2B331C-B05E-401C-94FB-1E9809D0FF3D}" sibTransId="{124BD781-3A7B-4157-9C31-BE9D200B340F}"/>
    <dgm:cxn modelId="{65A3CB46-CC90-49C3-AE8E-F1853FCE4E4D}" type="presOf" srcId="{CA8479AA-7EF1-4A75-B349-5D7EEBF2AE07}" destId="{34D6724C-AF83-4489-A7B0-2E552307C936}" srcOrd="0" destOrd="0" presId="urn:microsoft.com/office/officeart/2005/8/layout/hierarchy3"/>
    <dgm:cxn modelId="{6E66B262-D06F-47D7-BE63-7BD7B5C437A8}" type="presOf" srcId="{9E7C4E2F-EAD1-4AB9-8964-2E19C1944130}" destId="{78208ECF-21D1-4895-A39E-FD9781DE9B0E}" srcOrd="0" destOrd="0" presId="urn:microsoft.com/office/officeart/2005/8/layout/hierarchy3"/>
    <dgm:cxn modelId="{9389C3A9-B3C5-45BC-97D3-21C37C2C56DB}" srcId="{61A04BED-0F67-4669-B6DE-F2788D7ACDBB}" destId="{9E7C4E2F-EAD1-4AB9-8964-2E19C1944130}" srcOrd="0" destOrd="0" parTransId="{D0721AB4-8337-42D1-8303-35A739DD21E7}" sibTransId="{AF5EE336-7B05-41ED-9AE2-A850C5D1EF98}"/>
    <dgm:cxn modelId="{DEF15F14-8708-4F25-8346-3D88296BBE33}" type="presOf" srcId="{B1006514-1244-429C-BB1C-599605046DEA}" destId="{7D59FACC-36D4-4096-84AD-BAF0DA301681}" srcOrd="0" destOrd="0" presId="urn:microsoft.com/office/officeart/2005/8/layout/hierarchy3"/>
    <dgm:cxn modelId="{1D8C6A6F-678A-4F0D-86F1-585F6ED8EA2A}" type="presOf" srcId="{7B2B331C-B05E-401C-94FB-1E9809D0FF3D}" destId="{1BFFADCB-2A88-492B-B6EA-E995D589B132}" srcOrd="0" destOrd="0" presId="urn:microsoft.com/office/officeart/2005/8/layout/hierarchy3"/>
    <dgm:cxn modelId="{7E22EA5E-F952-461E-9A5D-0A9928BE4367}" srcId="{9E7C4E2F-EAD1-4AB9-8964-2E19C1944130}" destId="{2D3D46D6-7A86-4C91-80A5-50CBE24D1C74}" srcOrd="2" destOrd="0" parTransId="{1468F351-BCC8-49D3-9988-9A656979EE46}" sibTransId="{68D6ED12-4AAB-4DFF-9577-DA983D345019}"/>
    <dgm:cxn modelId="{01D07470-3860-4FEF-969A-E81E42C4C4E7}" type="presOf" srcId="{C1C81590-C100-4676-9E06-93E4F581FE9A}" destId="{68F07EB6-5B5E-4043-8F89-1590ADB1FD7F}" srcOrd="0" destOrd="0" presId="urn:microsoft.com/office/officeart/2005/8/layout/hierarchy3"/>
    <dgm:cxn modelId="{99620706-2731-4AF2-B176-A74DEB5F03E1}" type="presOf" srcId="{82FB86E1-F6BE-4853-8D55-808AE42F541B}" destId="{3C29D6C9-0EA7-4D21-B211-3BAE54CD9821}" srcOrd="1" destOrd="0" presId="urn:microsoft.com/office/officeart/2005/8/layout/hierarchy3"/>
    <dgm:cxn modelId="{E432A055-2D20-4881-9FD0-BA5CDFB36028}" type="presOf" srcId="{9DD10D72-79AC-4725-A2A4-0F90CDB309CA}" destId="{E2E1F634-8F25-45DF-91CC-774604775850}" srcOrd="0" destOrd="0" presId="urn:microsoft.com/office/officeart/2005/8/layout/hierarchy3"/>
    <dgm:cxn modelId="{B931D8B1-3BF4-4EED-A1C6-27C529641E2D}" type="presOf" srcId="{432FF418-619C-4000-92DB-D9F6B6E34FFE}" destId="{97A52ACE-9BE4-4DFD-B899-1FBC95C28C51}" srcOrd="0" destOrd="0" presId="urn:microsoft.com/office/officeart/2005/8/layout/hierarchy3"/>
    <dgm:cxn modelId="{02089C94-5AB3-45DE-9962-93ACA381263D}" type="presOf" srcId="{E2745B02-41D5-43C6-B0A1-AA6EEDA27082}" destId="{85825B7E-8644-4CD2-88CE-05D1B02D6582}" srcOrd="0" destOrd="0" presId="urn:microsoft.com/office/officeart/2005/8/layout/hierarchy3"/>
    <dgm:cxn modelId="{76F003E4-E7BE-49FA-AED7-A7B65FB8AE6A}" srcId="{9E7C4E2F-EAD1-4AB9-8964-2E19C1944130}" destId="{9DD10D72-79AC-4725-A2A4-0F90CDB309CA}" srcOrd="0" destOrd="0" parTransId="{2BB97995-56E8-47AD-86FD-978E330E69AE}" sibTransId="{67300884-6708-402B-9975-23E2B091E06E}"/>
    <dgm:cxn modelId="{26BA618A-CCA7-45DF-A918-7DFA5196DA50}" type="presOf" srcId="{D84F04EC-C626-4017-94CB-17EDCC8B15C2}" destId="{DCB200EB-DBDD-4E07-B51D-5BA210E474B4}" srcOrd="0" destOrd="0" presId="urn:microsoft.com/office/officeart/2005/8/layout/hierarchy3"/>
    <dgm:cxn modelId="{CC59DD62-E8F7-4808-8516-FC2DF0A9354D}" type="presOf" srcId="{2D3D46D6-7A86-4C91-80A5-50CBE24D1C74}" destId="{AF7D73AD-070A-49D0-87AA-73CDBD14560A}" srcOrd="0" destOrd="0" presId="urn:microsoft.com/office/officeart/2005/8/layout/hierarchy3"/>
    <dgm:cxn modelId="{68F93DA5-C21B-42D8-8F96-058EB2D7EB02}" srcId="{61A04BED-0F67-4669-B6DE-F2788D7ACDBB}" destId="{82FB86E1-F6BE-4853-8D55-808AE42F541B}" srcOrd="1" destOrd="0" parTransId="{14C727C7-0114-41CB-9B96-54832D6A55B1}" sibTransId="{6FBD8DB9-413B-4DB6-A1EF-8F9642CA6F02}"/>
    <dgm:cxn modelId="{F9854046-FD2E-494E-AEB4-45D26CC9F195}" type="presOf" srcId="{2BB97995-56E8-47AD-86FD-978E330E69AE}" destId="{390DA22F-622A-4AC5-B6D6-E61535B861BC}" srcOrd="0" destOrd="0" presId="urn:microsoft.com/office/officeart/2005/8/layout/hierarchy3"/>
    <dgm:cxn modelId="{4C49B6AD-59E5-4B88-BDA0-A7D0B29AC5A3}" type="presOf" srcId="{61A04BED-0F67-4669-B6DE-F2788D7ACDBB}" destId="{60609D9E-F696-402E-8EEA-868C4830D44E}" srcOrd="0" destOrd="0" presId="urn:microsoft.com/office/officeart/2005/8/layout/hierarchy3"/>
    <dgm:cxn modelId="{6A97B2DB-9D66-4EED-ADC0-E966B2AFF2AD}" type="presOf" srcId="{9E7C4E2F-EAD1-4AB9-8964-2E19C1944130}" destId="{665B2B5F-8407-4FA6-8B76-55DA0A40E3C5}" srcOrd="1" destOrd="0" presId="urn:microsoft.com/office/officeart/2005/8/layout/hierarchy3"/>
    <dgm:cxn modelId="{FD19F03B-D074-4326-BEE2-EA09ECD55B99}" type="presOf" srcId="{82FB86E1-F6BE-4853-8D55-808AE42F541B}" destId="{F9FF01DF-E109-4DC5-8C30-FAFEB95CA09B}" srcOrd="0" destOrd="0" presId="urn:microsoft.com/office/officeart/2005/8/layout/hierarchy3"/>
    <dgm:cxn modelId="{5CDF39C9-7A29-4992-8546-D55A5418261B}" srcId="{82FB86E1-F6BE-4853-8D55-808AE42F541B}" destId="{4AB8B65F-1558-4C43-9C05-A9981276B295}" srcOrd="0" destOrd="0" parTransId="{B1006514-1244-429C-BB1C-599605046DEA}" sibTransId="{F86AAA3B-9A04-41B6-8D21-9A2B53E11FAE}"/>
    <dgm:cxn modelId="{1DABD3D1-5D3A-45B0-94D6-07D4983090AF}" type="presParOf" srcId="{60609D9E-F696-402E-8EEA-868C4830D44E}" destId="{2495874F-E236-48B8-A95D-EFADF083DA04}" srcOrd="0" destOrd="0" presId="urn:microsoft.com/office/officeart/2005/8/layout/hierarchy3"/>
    <dgm:cxn modelId="{ED6F2AC4-7ECC-4E96-92C1-A775E44067D0}" type="presParOf" srcId="{2495874F-E236-48B8-A95D-EFADF083DA04}" destId="{1C54C118-F3E0-4158-B9FB-F51362401129}" srcOrd="0" destOrd="0" presId="urn:microsoft.com/office/officeart/2005/8/layout/hierarchy3"/>
    <dgm:cxn modelId="{E4375192-DA5C-46BD-9C30-D892B37C685D}" type="presParOf" srcId="{1C54C118-F3E0-4158-B9FB-F51362401129}" destId="{78208ECF-21D1-4895-A39E-FD9781DE9B0E}" srcOrd="0" destOrd="0" presId="urn:microsoft.com/office/officeart/2005/8/layout/hierarchy3"/>
    <dgm:cxn modelId="{0E47CD0E-2BD5-4A48-A8D7-CB2F3FF4A029}" type="presParOf" srcId="{1C54C118-F3E0-4158-B9FB-F51362401129}" destId="{665B2B5F-8407-4FA6-8B76-55DA0A40E3C5}" srcOrd="1" destOrd="0" presId="urn:microsoft.com/office/officeart/2005/8/layout/hierarchy3"/>
    <dgm:cxn modelId="{A25914C7-409A-4BCD-A6BA-EC7692E28B6C}" type="presParOf" srcId="{2495874F-E236-48B8-A95D-EFADF083DA04}" destId="{8FD47CA0-C64A-4507-A58E-812BB4D2BCE8}" srcOrd="1" destOrd="0" presId="urn:microsoft.com/office/officeart/2005/8/layout/hierarchy3"/>
    <dgm:cxn modelId="{D1ACF1D9-38DE-4E65-B50A-DDCB29FBF2CF}" type="presParOf" srcId="{8FD47CA0-C64A-4507-A58E-812BB4D2BCE8}" destId="{390DA22F-622A-4AC5-B6D6-E61535B861BC}" srcOrd="0" destOrd="0" presId="urn:microsoft.com/office/officeart/2005/8/layout/hierarchy3"/>
    <dgm:cxn modelId="{12170C0D-F7E1-4366-A9D6-CCE955E8C0B6}" type="presParOf" srcId="{8FD47CA0-C64A-4507-A58E-812BB4D2BCE8}" destId="{E2E1F634-8F25-45DF-91CC-774604775850}" srcOrd="1" destOrd="0" presId="urn:microsoft.com/office/officeart/2005/8/layout/hierarchy3"/>
    <dgm:cxn modelId="{486F35BC-E085-4E83-B32C-2748A04BBEEA}" type="presParOf" srcId="{8FD47CA0-C64A-4507-A58E-812BB4D2BCE8}" destId="{68F07EB6-5B5E-4043-8F89-1590ADB1FD7F}" srcOrd="2" destOrd="0" presId="urn:microsoft.com/office/officeart/2005/8/layout/hierarchy3"/>
    <dgm:cxn modelId="{7237C809-FE47-4A4A-8800-A6AE540BFF19}" type="presParOf" srcId="{8FD47CA0-C64A-4507-A58E-812BB4D2BCE8}" destId="{85825B7E-8644-4CD2-88CE-05D1B02D6582}" srcOrd="3" destOrd="0" presId="urn:microsoft.com/office/officeart/2005/8/layout/hierarchy3"/>
    <dgm:cxn modelId="{D485DB7C-F191-4D77-ADDA-9CE4B10EBEEA}" type="presParOf" srcId="{8FD47CA0-C64A-4507-A58E-812BB4D2BCE8}" destId="{6D90478B-C986-4315-9B50-794748B87802}" srcOrd="4" destOrd="0" presId="urn:microsoft.com/office/officeart/2005/8/layout/hierarchy3"/>
    <dgm:cxn modelId="{F919064A-346D-47D8-BC91-B1D8BD3D3900}" type="presParOf" srcId="{8FD47CA0-C64A-4507-A58E-812BB4D2BCE8}" destId="{AF7D73AD-070A-49D0-87AA-73CDBD14560A}" srcOrd="5" destOrd="0" presId="urn:microsoft.com/office/officeart/2005/8/layout/hierarchy3"/>
    <dgm:cxn modelId="{59867559-59E4-4ED8-98F0-F5C0E9BC6B1A}" type="presParOf" srcId="{60609D9E-F696-402E-8EEA-868C4830D44E}" destId="{CEF19FED-2EF2-4635-8002-3170A59E4D33}" srcOrd="1" destOrd="0" presId="urn:microsoft.com/office/officeart/2005/8/layout/hierarchy3"/>
    <dgm:cxn modelId="{08D7D658-CD15-4D62-BAC0-4C7C3CE29732}" type="presParOf" srcId="{CEF19FED-2EF2-4635-8002-3170A59E4D33}" destId="{8C23766B-CC0F-4566-A1C8-016631777DCD}" srcOrd="0" destOrd="0" presId="urn:microsoft.com/office/officeart/2005/8/layout/hierarchy3"/>
    <dgm:cxn modelId="{3A96915F-1B84-444D-B3A6-74B8308C6297}" type="presParOf" srcId="{8C23766B-CC0F-4566-A1C8-016631777DCD}" destId="{F9FF01DF-E109-4DC5-8C30-FAFEB95CA09B}" srcOrd="0" destOrd="0" presId="urn:microsoft.com/office/officeart/2005/8/layout/hierarchy3"/>
    <dgm:cxn modelId="{A464D3A0-5CC4-4D60-82EB-C75F994D7F2B}" type="presParOf" srcId="{8C23766B-CC0F-4566-A1C8-016631777DCD}" destId="{3C29D6C9-0EA7-4D21-B211-3BAE54CD9821}" srcOrd="1" destOrd="0" presId="urn:microsoft.com/office/officeart/2005/8/layout/hierarchy3"/>
    <dgm:cxn modelId="{8A54C303-2520-4D42-918D-1EF3BA0E8810}" type="presParOf" srcId="{CEF19FED-2EF2-4635-8002-3170A59E4D33}" destId="{0F2F2C6E-CBC8-44E2-A801-A81DE0502CAF}" srcOrd="1" destOrd="0" presId="urn:microsoft.com/office/officeart/2005/8/layout/hierarchy3"/>
    <dgm:cxn modelId="{A22D783A-DA5A-478E-83A3-4F780B689C06}" type="presParOf" srcId="{0F2F2C6E-CBC8-44E2-A801-A81DE0502CAF}" destId="{7D59FACC-36D4-4096-84AD-BAF0DA301681}" srcOrd="0" destOrd="0" presId="urn:microsoft.com/office/officeart/2005/8/layout/hierarchy3"/>
    <dgm:cxn modelId="{99CB4B3B-BBA3-4C4A-BC32-A2753E0FC110}" type="presParOf" srcId="{0F2F2C6E-CBC8-44E2-A801-A81DE0502CAF}" destId="{56A603B1-24BC-4C05-AFA6-D032B5B47114}" srcOrd="1" destOrd="0" presId="urn:microsoft.com/office/officeart/2005/8/layout/hierarchy3"/>
    <dgm:cxn modelId="{559A291D-D216-4F0F-9A14-85A90669CD61}" type="presParOf" srcId="{0F2F2C6E-CBC8-44E2-A801-A81DE0502CAF}" destId="{AB8C28EE-C858-43E5-956D-288F29F8484A}" srcOrd="2" destOrd="0" presId="urn:microsoft.com/office/officeart/2005/8/layout/hierarchy3"/>
    <dgm:cxn modelId="{45737828-3FE0-4338-A2D7-199CEA8BDF30}" type="presParOf" srcId="{0F2F2C6E-CBC8-44E2-A801-A81DE0502CAF}" destId="{97A52ACE-9BE4-4DFD-B899-1FBC95C28C51}" srcOrd="3" destOrd="0" presId="urn:microsoft.com/office/officeart/2005/8/layout/hierarchy3"/>
    <dgm:cxn modelId="{61CA7570-DF5D-4F85-AD89-B044E4CEE9BA}" type="presParOf" srcId="{60609D9E-F696-402E-8EEA-868C4830D44E}" destId="{EADB4541-6F86-48BD-B290-0E360D7F616C}" srcOrd="2" destOrd="0" presId="urn:microsoft.com/office/officeart/2005/8/layout/hierarchy3"/>
    <dgm:cxn modelId="{95D42734-2952-4D0B-8263-1DC6CB196C58}" type="presParOf" srcId="{EADB4541-6F86-48BD-B290-0E360D7F616C}" destId="{F42566E9-6E12-4DBB-920A-41675A48A8EB}" srcOrd="0" destOrd="0" presId="urn:microsoft.com/office/officeart/2005/8/layout/hierarchy3"/>
    <dgm:cxn modelId="{B0996058-4085-423A-9790-E0CCD6F3759D}" type="presParOf" srcId="{F42566E9-6E12-4DBB-920A-41675A48A8EB}" destId="{DCB200EB-DBDD-4E07-B51D-5BA210E474B4}" srcOrd="0" destOrd="0" presId="urn:microsoft.com/office/officeart/2005/8/layout/hierarchy3"/>
    <dgm:cxn modelId="{6B9231F1-45CC-437E-8EEA-3BF8FEE3ED20}" type="presParOf" srcId="{F42566E9-6E12-4DBB-920A-41675A48A8EB}" destId="{C6BDB1C9-4039-4AFC-BF2E-944B9A9EB001}" srcOrd="1" destOrd="0" presId="urn:microsoft.com/office/officeart/2005/8/layout/hierarchy3"/>
    <dgm:cxn modelId="{0484569C-06A0-475E-AAC8-81238C504C9F}" type="presParOf" srcId="{EADB4541-6F86-48BD-B290-0E360D7F616C}" destId="{1CD85614-BDD2-4475-BD60-4F4C9CECC876}" srcOrd="1" destOrd="0" presId="urn:microsoft.com/office/officeart/2005/8/layout/hierarchy3"/>
    <dgm:cxn modelId="{A6B3A72E-4296-4A18-9FFB-3DCE9526B578}" type="presParOf" srcId="{1CD85614-BDD2-4475-BD60-4F4C9CECC876}" destId="{1BFFADCB-2A88-492B-B6EA-E995D589B132}" srcOrd="0" destOrd="0" presId="urn:microsoft.com/office/officeart/2005/8/layout/hierarchy3"/>
    <dgm:cxn modelId="{6F1F76FB-5581-4690-A012-C34C480359CA}" type="presParOf" srcId="{1CD85614-BDD2-4475-BD60-4F4C9CECC876}" destId="{34D6724C-AF83-4489-A7B0-2E552307C936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208ECF-21D1-4895-A39E-FD9781DE9B0E}">
      <dsp:nvSpPr>
        <dsp:cNvPr id="0" name=""/>
        <dsp:cNvSpPr/>
      </dsp:nvSpPr>
      <dsp:spPr>
        <a:xfrm>
          <a:off x="1193511" y="2364"/>
          <a:ext cx="1786839" cy="8934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 dirty="0" err="1" smtClean="0"/>
            <a:t>Definitions</a:t>
          </a:r>
          <a:endParaRPr lang="en-US" sz="2300" kern="1200" dirty="0"/>
        </a:p>
      </dsp:txBody>
      <dsp:txXfrm>
        <a:off x="1219678" y="28531"/>
        <a:ext cx="1734505" cy="841085"/>
      </dsp:txXfrm>
    </dsp:sp>
    <dsp:sp modelId="{390DA22F-622A-4AC5-B6D6-E61535B861BC}">
      <dsp:nvSpPr>
        <dsp:cNvPr id="0" name=""/>
        <dsp:cNvSpPr/>
      </dsp:nvSpPr>
      <dsp:spPr>
        <a:xfrm>
          <a:off x="1372195" y="895784"/>
          <a:ext cx="178683" cy="670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0064"/>
              </a:lnTo>
              <a:lnTo>
                <a:pt x="178683" y="67006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E1F634-8F25-45DF-91CC-774604775850}">
      <dsp:nvSpPr>
        <dsp:cNvPr id="0" name=""/>
        <dsp:cNvSpPr/>
      </dsp:nvSpPr>
      <dsp:spPr>
        <a:xfrm>
          <a:off x="1550879" y="1119138"/>
          <a:ext cx="1429471" cy="893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 smtClean="0"/>
            <a:t>Rate-</a:t>
          </a:r>
          <a:r>
            <a:rPr lang="de-DE" sz="2200" kern="1200" dirty="0" err="1" smtClean="0"/>
            <a:t>Hiding</a:t>
          </a:r>
          <a:endParaRPr lang="en-US" sz="2200" kern="1200" dirty="0"/>
        </a:p>
      </dsp:txBody>
      <dsp:txXfrm>
        <a:off x="1577046" y="1145305"/>
        <a:ext cx="1377137" cy="841085"/>
      </dsp:txXfrm>
    </dsp:sp>
    <dsp:sp modelId="{68F07EB6-5B5E-4043-8F89-1590ADB1FD7F}">
      <dsp:nvSpPr>
        <dsp:cNvPr id="0" name=""/>
        <dsp:cNvSpPr/>
      </dsp:nvSpPr>
      <dsp:spPr>
        <a:xfrm>
          <a:off x="1372195" y="895784"/>
          <a:ext cx="178683" cy="17868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6839"/>
              </a:lnTo>
              <a:lnTo>
                <a:pt x="178683" y="17868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825B7E-8644-4CD2-88CE-05D1B02D6582}">
      <dsp:nvSpPr>
        <dsp:cNvPr id="0" name=""/>
        <dsp:cNvSpPr/>
      </dsp:nvSpPr>
      <dsp:spPr>
        <a:xfrm>
          <a:off x="1550879" y="2235913"/>
          <a:ext cx="1429471" cy="893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1442312"/>
              <a:satOff val="-11340"/>
              <a:lumOff val="98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 smtClean="0"/>
            <a:t>Rate-</a:t>
          </a:r>
          <a:r>
            <a:rPr lang="de-DE" sz="2200" kern="1200" dirty="0" err="1" smtClean="0"/>
            <a:t>Revealing</a:t>
          </a:r>
          <a:endParaRPr lang="en-US" sz="2200" kern="1200" dirty="0"/>
        </a:p>
      </dsp:txBody>
      <dsp:txXfrm>
        <a:off x="1577046" y="2262080"/>
        <a:ext cx="1377137" cy="841085"/>
      </dsp:txXfrm>
    </dsp:sp>
    <dsp:sp modelId="{6D90478B-C986-4315-9B50-794748B87802}">
      <dsp:nvSpPr>
        <dsp:cNvPr id="0" name=""/>
        <dsp:cNvSpPr/>
      </dsp:nvSpPr>
      <dsp:spPr>
        <a:xfrm>
          <a:off x="1372195" y="895784"/>
          <a:ext cx="178683" cy="2903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3613"/>
              </a:lnTo>
              <a:lnTo>
                <a:pt x="178683" y="290361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7D73AD-070A-49D0-87AA-73CDBD14560A}">
      <dsp:nvSpPr>
        <dsp:cNvPr id="0" name=""/>
        <dsp:cNvSpPr/>
      </dsp:nvSpPr>
      <dsp:spPr>
        <a:xfrm>
          <a:off x="1550879" y="3352687"/>
          <a:ext cx="1429471" cy="893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2884623"/>
              <a:satOff val="-22680"/>
              <a:lumOff val="196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 smtClean="0"/>
            <a:t>Pattern-</a:t>
          </a:r>
          <a:r>
            <a:rPr lang="de-DE" sz="2200" kern="1200" dirty="0" err="1" smtClean="0"/>
            <a:t>Revealing</a:t>
          </a:r>
          <a:endParaRPr lang="en-US" sz="2200" kern="1200" dirty="0"/>
        </a:p>
      </dsp:txBody>
      <dsp:txXfrm>
        <a:off x="1577046" y="3378854"/>
        <a:ext cx="1377137" cy="841085"/>
      </dsp:txXfrm>
    </dsp:sp>
    <dsp:sp modelId="{F9FF01DF-E109-4DC5-8C30-FAFEB95CA09B}">
      <dsp:nvSpPr>
        <dsp:cNvPr id="0" name=""/>
        <dsp:cNvSpPr/>
      </dsp:nvSpPr>
      <dsp:spPr>
        <a:xfrm>
          <a:off x="3427060" y="2364"/>
          <a:ext cx="1786839" cy="8934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3605779"/>
                <a:satOff val="-28350"/>
                <a:lumOff val="2451"/>
                <a:alphaOff val="0"/>
                <a:shade val="51000"/>
                <a:satMod val="130000"/>
              </a:schemeClr>
            </a:gs>
            <a:gs pos="80000">
              <a:schemeClr val="accent3">
                <a:hueOff val="-3605779"/>
                <a:satOff val="-28350"/>
                <a:lumOff val="2451"/>
                <a:alphaOff val="0"/>
                <a:shade val="93000"/>
                <a:satMod val="130000"/>
              </a:schemeClr>
            </a:gs>
            <a:gs pos="100000">
              <a:schemeClr val="accent3">
                <a:hueOff val="-3605779"/>
                <a:satOff val="-28350"/>
                <a:lumOff val="245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 dirty="0" smtClean="0"/>
            <a:t> Compilers</a:t>
          </a:r>
          <a:endParaRPr lang="en-US" sz="2300" kern="1200" dirty="0"/>
        </a:p>
      </dsp:txBody>
      <dsp:txXfrm>
        <a:off x="3453227" y="28531"/>
        <a:ext cx="1734505" cy="841085"/>
      </dsp:txXfrm>
    </dsp:sp>
    <dsp:sp modelId="{7D59FACC-36D4-4096-84AD-BAF0DA301681}">
      <dsp:nvSpPr>
        <dsp:cNvPr id="0" name=""/>
        <dsp:cNvSpPr/>
      </dsp:nvSpPr>
      <dsp:spPr>
        <a:xfrm>
          <a:off x="3605744" y="895784"/>
          <a:ext cx="178683" cy="670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0064"/>
              </a:lnTo>
              <a:lnTo>
                <a:pt x="178683" y="67006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A603B1-24BC-4C05-AFA6-D032B5B47114}">
      <dsp:nvSpPr>
        <dsp:cNvPr id="0" name=""/>
        <dsp:cNvSpPr/>
      </dsp:nvSpPr>
      <dsp:spPr>
        <a:xfrm>
          <a:off x="3784428" y="1119138"/>
          <a:ext cx="1429471" cy="893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4326935"/>
              <a:satOff val="-34019"/>
              <a:lumOff val="294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 err="1" smtClean="0"/>
            <a:t>Stateful</a:t>
          </a:r>
          <a:endParaRPr lang="en-US" sz="2200" kern="1200" dirty="0"/>
        </a:p>
      </dsp:txBody>
      <dsp:txXfrm>
        <a:off x="3810595" y="1145305"/>
        <a:ext cx="1377137" cy="841085"/>
      </dsp:txXfrm>
    </dsp:sp>
    <dsp:sp modelId="{AB8C28EE-C858-43E5-956D-288F29F8484A}">
      <dsp:nvSpPr>
        <dsp:cNvPr id="0" name=""/>
        <dsp:cNvSpPr/>
      </dsp:nvSpPr>
      <dsp:spPr>
        <a:xfrm>
          <a:off x="3605744" y="895784"/>
          <a:ext cx="178683" cy="17868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6839"/>
              </a:lnTo>
              <a:lnTo>
                <a:pt x="178683" y="17868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A52ACE-9BE4-4DFD-B899-1FBC95C28C51}">
      <dsp:nvSpPr>
        <dsp:cNvPr id="0" name=""/>
        <dsp:cNvSpPr/>
      </dsp:nvSpPr>
      <dsp:spPr>
        <a:xfrm>
          <a:off x="3784428" y="2235913"/>
          <a:ext cx="1429471" cy="893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5769246"/>
              <a:satOff val="-45359"/>
              <a:lumOff val="392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 err="1" smtClean="0"/>
            <a:t>Stateless</a:t>
          </a:r>
          <a:endParaRPr lang="en-US" sz="2200" kern="1200" dirty="0"/>
        </a:p>
      </dsp:txBody>
      <dsp:txXfrm>
        <a:off x="3810595" y="2262080"/>
        <a:ext cx="1377137" cy="841085"/>
      </dsp:txXfrm>
    </dsp:sp>
    <dsp:sp modelId="{DCB200EB-DBDD-4E07-B51D-5BA210E474B4}">
      <dsp:nvSpPr>
        <dsp:cNvPr id="0" name=""/>
        <dsp:cNvSpPr/>
      </dsp:nvSpPr>
      <dsp:spPr>
        <a:xfrm>
          <a:off x="5660609" y="2364"/>
          <a:ext cx="1786839" cy="8934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7211558"/>
                <a:satOff val="-56699"/>
                <a:lumOff val="4901"/>
                <a:alphaOff val="0"/>
                <a:shade val="51000"/>
                <a:satMod val="130000"/>
              </a:schemeClr>
            </a:gs>
            <a:gs pos="80000">
              <a:schemeClr val="accent3">
                <a:hueOff val="-7211558"/>
                <a:satOff val="-56699"/>
                <a:lumOff val="4901"/>
                <a:alphaOff val="0"/>
                <a:shade val="93000"/>
                <a:satMod val="130000"/>
              </a:schemeClr>
            </a:gs>
            <a:gs pos="100000">
              <a:schemeClr val="accent3">
                <a:hueOff val="-7211558"/>
                <a:satOff val="-56699"/>
                <a:lumOff val="49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 dirty="0" err="1" smtClean="0"/>
            <a:t>Instantiation</a:t>
          </a:r>
          <a:endParaRPr lang="en-US" sz="2300" kern="1200" dirty="0"/>
        </a:p>
      </dsp:txBody>
      <dsp:txXfrm>
        <a:off x="5686776" y="28531"/>
        <a:ext cx="1734505" cy="841085"/>
      </dsp:txXfrm>
    </dsp:sp>
    <dsp:sp modelId="{1BFFADCB-2A88-492B-B6EA-E995D589B132}">
      <dsp:nvSpPr>
        <dsp:cNvPr id="0" name=""/>
        <dsp:cNvSpPr/>
      </dsp:nvSpPr>
      <dsp:spPr>
        <a:xfrm>
          <a:off x="5839293" y="895784"/>
          <a:ext cx="178683" cy="670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0064"/>
              </a:lnTo>
              <a:lnTo>
                <a:pt x="178683" y="67006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D6724C-AF83-4489-A7B0-2E552307C936}">
      <dsp:nvSpPr>
        <dsp:cNvPr id="0" name=""/>
        <dsp:cNvSpPr/>
      </dsp:nvSpPr>
      <dsp:spPr>
        <a:xfrm>
          <a:off x="6017977" y="1119138"/>
          <a:ext cx="1429471" cy="893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7211558"/>
              <a:satOff val="-56699"/>
              <a:lumOff val="490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 smtClean="0"/>
            <a:t> OPE</a:t>
          </a:r>
          <a:endParaRPr lang="en-US" sz="2200" kern="1200" dirty="0"/>
        </a:p>
      </dsp:txBody>
      <dsp:txXfrm>
        <a:off x="6044144" y="1145305"/>
        <a:ext cx="1377137" cy="8410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88913" y="420688"/>
            <a:ext cx="5022850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000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 b="1">
                <a:latin typeface="Stafford" pitchFamily="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8913" y="9301163"/>
            <a:ext cx="1319212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Stafford" pitchFamily="2" charset="0"/>
              </a:defRPr>
            </a:lvl1pPr>
          </a:lstStyle>
          <a:p>
            <a:pPr>
              <a:defRPr/>
            </a:pPr>
            <a:fld id="{FCA38320-6768-4350-A73E-8FFDDB191C88}" type="datetime4">
              <a:rPr lang="de-DE"/>
              <a:pPr>
                <a:defRPr/>
              </a:pPr>
              <a:t>1. März 2013</a:t>
            </a:fld>
            <a:endParaRPr lang="de-DE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508125" y="9301163"/>
            <a:ext cx="4424363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Stafford" pitchFamily="2" charset="0"/>
              </a:defRPr>
            </a:lvl1pPr>
          </a:lstStyle>
          <a:p>
            <a:pPr>
              <a:defRPr/>
            </a:pPr>
            <a:r>
              <a:rPr lang="de-DE"/>
              <a:t>|  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946775" y="9301163"/>
            <a:ext cx="663575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Stafford" pitchFamily="2" charset="0"/>
              </a:defRPr>
            </a:lvl1pPr>
          </a:lstStyle>
          <a:p>
            <a:pPr>
              <a:defRPr/>
            </a:pPr>
            <a:r>
              <a:rPr lang="de-DE"/>
              <a:t>|  </a:t>
            </a:r>
            <a:fld id="{0850D3D4-B7DA-46F1-B794-3A0A2A84BE2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188913" y="9223375"/>
            <a:ext cx="6421437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187325" y="844550"/>
            <a:ext cx="642143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188913" y="195263"/>
            <a:ext cx="6421437" cy="155575"/>
          </a:xfrm>
          <a:prstGeom prst="rect">
            <a:avLst/>
          </a:prstGeom>
          <a:solidFill>
            <a:srgbClr val="B90F2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grpSp>
        <p:nvGrpSpPr>
          <p:cNvPr id="9225" name="Group 15"/>
          <p:cNvGrpSpPr>
            <a:grpSpLocks/>
          </p:cNvGrpSpPr>
          <p:nvPr/>
        </p:nvGrpSpPr>
        <p:grpSpPr bwMode="auto">
          <a:xfrm>
            <a:off x="5707063" y="423863"/>
            <a:ext cx="903287" cy="409575"/>
            <a:chOff x="4556" y="412"/>
            <a:chExt cx="1051" cy="436"/>
          </a:xfrm>
        </p:grpSpPr>
        <p:sp>
          <p:nvSpPr>
            <p:cNvPr id="50192" name="Rectangle 16"/>
            <p:cNvSpPr>
              <a:spLocks noChangeArrowheads="1"/>
            </p:cNvSpPr>
            <p:nvPr userDrawn="1"/>
          </p:nvSpPr>
          <p:spPr bwMode="auto">
            <a:xfrm>
              <a:off x="4556" y="412"/>
              <a:ext cx="1051" cy="4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pic>
          <p:nvPicPr>
            <p:cNvPr id="9228" name="Picture 17" descr="cased_quer.tif                                                 0001BD8B&#10;kraenkvisuell                  C41A40F3: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0" y="519"/>
              <a:ext cx="97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0194" name="Line 18"/>
          <p:cNvSpPr>
            <a:spLocks noChangeShapeType="1"/>
          </p:cNvSpPr>
          <p:nvPr/>
        </p:nvSpPr>
        <p:spPr bwMode="auto">
          <a:xfrm>
            <a:off x="188913" y="414338"/>
            <a:ext cx="6421437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1857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7325" y="9428163"/>
            <a:ext cx="16049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pPr>
              <a:defRPr/>
            </a:pPr>
            <a:fld id="{610448EA-45A2-43D2-8500-95FC894411C4}" type="datetime4">
              <a:rPr lang="de-DE"/>
              <a:pPr>
                <a:defRPr/>
              </a:pPr>
              <a:t>1. März 2013</a:t>
            </a:fld>
            <a:endParaRPr lang="de-DE"/>
          </a:p>
        </p:txBody>
      </p:sp>
      <p:sp>
        <p:nvSpPr>
          <p:cNvPr id="7171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1003300"/>
            <a:ext cx="4445000" cy="3333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88913" y="4651375"/>
            <a:ext cx="6419850" cy="464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792288" y="9428163"/>
            <a:ext cx="40687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pPr>
              <a:defRPr/>
            </a:pPr>
            <a:r>
              <a:rPr lang="de-DE"/>
              <a:t>|  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61050" y="9428163"/>
            <a:ext cx="9350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pPr>
              <a:defRPr/>
            </a:pPr>
            <a:r>
              <a:rPr lang="de-DE"/>
              <a:t>|  </a:t>
            </a:r>
            <a:fld id="{A9D295B0-3104-4BE5-9DAC-49571D8666F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88913" y="420688"/>
            <a:ext cx="53562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8000" tIns="0" rIns="0" bIns="0" anchor="ctr"/>
          <a:lstStyle/>
          <a:p>
            <a:pPr>
              <a:lnSpc>
                <a:spcPts val="1300"/>
              </a:lnSpc>
              <a:defRPr/>
            </a:pPr>
            <a:endParaRPr lang="de-DE" sz="1000" b="1">
              <a:latin typeface="Stafford" pitchFamily="2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88913" y="195263"/>
            <a:ext cx="6421437" cy="155575"/>
          </a:xfrm>
          <a:prstGeom prst="rect">
            <a:avLst/>
          </a:prstGeom>
          <a:solidFill>
            <a:srgbClr val="B90F2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188913" y="9428163"/>
            <a:ext cx="6421437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87325" y="4454525"/>
            <a:ext cx="642143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grpSp>
        <p:nvGrpSpPr>
          <p:cNvPr id="7179" name="Group 15"/>
          <p:cNvGrpSpPr>
            <a:grpSpLocks/>
          </p:cNvGrpSpPr>
          <p:nvPr/>
        </p:nvGrpSpPr>
        <p:grpSpPr bwMode="auto">
          <a:xfrm>
            <a:off x="5707063" y="423863"/>
            <a:ext cx="903287" cy="409575"/>
            <a:chOff x="4556" y="412"/>
            <a:chExt cx="1051" cy="436"/>
          </a:xfrm>
        </p:grpSpPr>
        <p:sp>
          <p:nvSpPr>
            <p:cNvPr id="3088" name="Rectangle 16"/>
            <p:cNvSpPr>
              <a:spLocks noChangeArrowheads="1"/>
            </p:cNvSpPr>
            <p:nvPr userDrawn="1"/>
          </p:nvSpPr>
          <p:spPr bwMode="auto">
            <a:xfrm>
              <a:off x="4556" y="412"/>
              <a:ext cx="1051" cy="4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pic>
          <p:nvPicPr>
            <p:cNvPr id="7183" name="Picture 17" descr="cased_quer.tif                                                 0001BD8B&#10;kraenkvisuell                  C41A40F3: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0" y="519"/>
              <a:ext cx="97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188913" y="847725"/>
            <a:ext cx="6421437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188913" y="414338"/>
            <a:ext cx="6421437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256501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charset="0"/>
        <a:ea typeface="+mn-ea"/>
        <a:cs typeface="+mn-cs"/>
      </a:defRPr>
    </a:lvl1pPr>
    <a:lvl2pPr marL="4572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charset="0"/>
        <a:ea typeface="+mn-ea"/>
        <a:cs typeface="+mn-cs"/>
      </a:defRPr>
    </a:lvl2pPr>
    <a:lvl3pPr marL="9144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charset="0"/>
        <a:ea typeface="+mn-ea"/>
        <a:cs typeface="+mn-cs"/>
      </a:defRPr>
    </a:lvl3pPr>
    <a:lvl4pPr marL="13716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charset="0"/>
        <a:ea typeface="+mn-ea"/>
        <a:cs typeface="+mn-cs"/>
      </a:defRPr>
    </a:lvl4pPr>
    <a:lvl5pPr marL="18288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723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8953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32588" y="488950"/>
            <a:ext cx="2159000" cy="56038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488950"/>
            <a:ext cx="6329363" cy="56038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1171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8119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2159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4939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148263" y="3789363"/>
            <a:ext cx="1795462" cy="230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096125" y="3789363"/>
            <a:ext cx="1795463" cy="230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5329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05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190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6321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82993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2719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27507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4740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59575" y="488950"/>
            <a:ext cx="2132013" cy="56038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58775" y="488950"/>
            <a:ext cx="6248400" cy="56038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0376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0985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0830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33571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6242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0284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9040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6602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41834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35731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05363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8691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32588" y="1600200"/>
            <a:ext cx="2160587" cy="45259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1600200"/>
            <a:ext cx="6329363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0216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1592263"/>
            <a:ext cx="4243388" cy="4500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592263"/>
            <a:ext cx="4244975" cy="4500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705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1344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7323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9960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879663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39090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0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250825" y="368300"/>
            <a:ext cx="864235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488950"/>
            <a:ext cx="6667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592263"/>
            <a:ext cx="8640763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6A8B37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250825" y="1449388"/>
            <a:ext cx="8640763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250825" y="366713"/>
            <a:ext cx="8640763" cy="14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252413" y="6237288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grpSp>
        <p:nvGrpSpPr>
          <p:cNvPr id="86026" name="Group 24"/>
          <p:cNvGrpSpPr>
            <a:grpSpLocks/>
          </p:cNvGrpSpPr>
          <p:nvPr/>
        </p:nvGrpSpPr>
        <p:grpSpPr bwMode="auto">
          <a:xfrm>
            <a:off x="8024813" y="6267450"/>
            <a:ext cx="795337" cy="330200"/>
            <a:chOff x="4556" y="412"/>
            <a:chExt cx="1051" cy="436"/>
          </a:xfrm>
        </p:grpSpPr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4556" y="412"/>
              <a:ext cx="1051" cy="4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pic>
          <p:nvPicPr>
            <p:cNvPr id="86028" name="Picture 26" descr="cased_quer.tif                                                 0001BD8B&#10;kraenkvisuell                  C41A40F3: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0" y="519"/>
              <a:ext cx="97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6031" name="Text Box 15"/>
          <p:cNvSpPr txBox="1">
            <a:spLocks noChangeArrowheads="1"/>
          </p:cNvSpPr>
          <p:nvPr userDrawn="1"/>
        </p:nvSpPr>
        <p:spPr bwMode="auto">
          <a:xfrm>
            <a:off x="179388" y="6381750"/>
            <a:ext cx="457048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800" dirty="0" smtClean="0">
                <a:solidFill>
                  <a:schemeClr val="bg2">
                    <a:lumMod val="65000"/>
                  </a:schemeClr>
                </a:solidFill>
                <a:latin typeface="Verdana" pitchFamily="34" charset="0"/>
              </a:rPr>
              <a:t>March 1st, 2013 | Özgür</a:t>
            </a:r>
            <a:r>
              <a:rPr lang="de-DE" sz="800" baseline="0" dirty="0" smtClean="0">
                <a:solidFill>
                  <a:schemeClr val="bg2">
                    <a:lumMod val="65000"/>
                  </a:schemeClr>
                </a:solidFill>
                <a:latin typeface="Verdana" pitchFamily="34" charset="0"/>
              </a:rPr>
              <a:t> Dagdelen </a:t>
            </a:r>
            <a:r>
              <a:rPr lang="de-DE" sz="800" dirty="0" smtClean="0">
                <a:solidFill>
                  <a:schemeClr val="bg2">
                    <a:lumMod val="65000"/>
                  </a:schemeClr>
                </a:solidFill>
                <a:latin typeface="Verdana" pitchFamily="34" charset="0"/>
              </a:rPr>
              <a:t>| Rate-Limited Secure </a:t>
            </a:r>
            <a:r>
              <a:rPr lang="de-DE" sz="800" dirty="0" err="1" smtClean="0">
                <a:solidFill>
                  <a:schemeClr val="bg2">
                    <a:lumMod val="65000"/>
                  </a:schemeClr>
                </a:solidFill>
                <a:latin typeface="Verdana" pitchFamily="34" charset="0"/>
              </a:rPr>
              <a:t>Function</a:t>
            </a:r>
            <a:r>
              <a:rPr lang="de-DE" sz="800" dirty="0" smtClean="0">
                <a:solidFill>
                  <a:schemeClr val="bg2">
                    <a:lumMod val="65000"/>
                  </a:schemeClr>
                </a:solidFill>
                <a:latin typeface="Verdana" pitchFamily="34" charset="0"/>
              </a:rPr>
              <a:t> Evaluation | </a:t>
            </a:r>
            <a:fld id="{AF4EA103-D45B-4601-994C-EDED762D9615}" type="slidenum">
              <a:rPr lang="de-DE" sz="800" smtClean="0">
                <a:solidFill>
                  <a:schemeClr val="bg2">
                    <a:lumMod val="65000"/>
                  </a:schemeClr>
                </a:solidFill>
                <a:latin typeface="Verdana" pitchFamily="34" charset="0"/>
              </a:rPr>
              <a:pPr/>
              <a:t>‹Nr.›</a:t>
            </a:fld>
            <a:endParaRPr lang="de-DE" sz="800" dirty="0">
              <a:solidFill>
                <a:schemeClr val="bg2">
                  <a:lumMod val="65000"/>
                </a:schemeClr>
              </a:solidFill>
              <a:latin typeface="Verdana" pitchFamily="34" charset="0"/>
            </a:endParaRPr>
          </a:p>
        </p:txBody>
      </p:sp>
      <p:pic>
        <p:nvPicPr>
          <p:cNvPr id="14" name="Picture 13" descr="tu_darmstadt_logo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467" y="6280854"/>
            <a:ext cx="862013" cy="34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2" descr="tu_darmstadt_logo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280854"/>
            <a:ext cx="862013" cy="34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Grafik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695" y="6292626"/>
            <a:ext cx="839407" cy="30528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" name="Grafik 2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843" y="6293165"/>
            <a:ext cx="837926" cy="3047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60" r:id="rId1"/>
    <p:sldLayoutId id="2147484161" r:id="rId2"/>
    <p:sldLayoutId id="2147484162" r:id="rId3"/>
    <p:sldLayoutId id="2147484163" r:id="rId4"/>
    <p:sldLayoutId id="2147484164" r:id="rId5"/>
    <p:sldLayoutId id="2147484165" r:id="rId6"/>
    <p:sldLayoutId id="2147484166" r:id="rId7"/>
    <p:sldLayoutId id="2147484167" r:id="rId8"/>
    <p:sldLayoutId id="2147484168" r:id="rId9"/>
    <p:sldLayoutId id="2147484169" r:id="rId10"/>
    <p:sldLayoutId id="2147484170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9pPr>
    </p:titleStyle>
    <p:bodyStyle>
      <a:lvl1pPr marL="179388" indent="-179388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349250" indent="-168275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538163" indent="-187325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717550" indent="-173038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9080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13652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18224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2796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27368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0825" y="368300"/>
            <a:ext cx="8642350" cy="2089150"/>
          </a:xfrm>
          <a:prstGeom prst="rect">
            <a:avLst/>
          </a:prstGeom>
          <a:solidFill>
            <a:srgbClr val="6A8B3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99C000"/>
              </a:solidFill>
            </a:endParaRP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6A8B37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0" name="Line 15"/>
          <p:cNvSpPr>
            <a:spLocks noChangeShapeType="1"/>
          </p:cNvSpPr>
          <p:nvPr/>
        </p:nvSpPr>
        <p:spPr bwMode="auto">
          <a:xfrm>
            <a:off x="252413" y="6237288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250825" y="360363"/>
            <a:ext cx="8640763" cy="14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250825" y="2457450"/>
            <a:ext cx="8640763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grpSp>
        <p:nvGrpSpPr>
          <p:cNvPr id="865287" name="Group 33"/>
          <p:cNvGrpSpPr>
            <a:grpSpLocks/>
          </p:cNvGrpSpPr>
          <p:nvPr userDrawn="1"/>
        </p:nvGrpSpPr>
        <p:grpSpPr bwMode="auto">
          <a:xfrm>
            <a:off x="7232650" y="576610"/>
            <a:ext cx="1668463" cy="692150"/>
            <a:chOff x="4556" y="412"/>
            <a:chExt cx="1051" cy="436"/>
          </a:xfrm>
        </p:grpSpPr>
        <p:sp>
          <p:nvSpPr>
            <p:cNvPr id="24" name="Rectangle 30"/>
            <p:cNvSpPr>
              <a:spLocks noChangeArrowheads="1"/>
            </p:cNvSpPr>
            <p:nvPr/>
          </p:nvSpPr>
          <p:spPr bwMode="auto">
            <a:xfrm>
              <a:off x="4556" y="412"/>
              <a:ext cx="1051" cy="4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pic>
          <p:nvPicPr>
            <p:cNvPr id="865289" name="Picture 31" descr="cased_quer.tif                                                 0001BD8B&#10;kraenkvisuell                  C41A40F3: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0" y="519"/>
              <a:ext cx="97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" name="Line 20"/>
          <p:cNvSpPr>
            <a:spLocks noChangeShapeType="1"/>
          </p:cNvSpPr>
          <p:nvPr/>
        </p:nvSpPr>
        <p:spPr bwMode="auto">
          <a:xfrm>
            <a:off x="252413" y="2457450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6529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488950"/>
            <a:ext cx="6667500" cy="171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865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8263" y="3789363"/>
            <a:ext cx="3743325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	Mastertextformat bearbeiten</a:t>
            </a:r>
          </a:p>
          <a:p>
            <a:pPr lvl="1"/>
            <a:r>
              <a:rPr lang="de-DE" smtClean="0"/>
              <a:t>	</a:t>
            </a:r>
          </a:p>
          <a:p>
            <a:pPr lvl="1"/>
            <a:endParaRPr lang="de-DE" smtClean="0"/>
          </a:p>
          <a:p>
            <a:pPr lvl="1"/>
            <a:r>
              <a:rPr lang="de-DE" smtClean="0"/>
              <a:t>Dritte Ebene</a:t>
            </a:r>
          </a:p>
        </p:txBody>
      </p:sp>
      <p:pic>
        <p:nvPicPr>
          <p:cNvPr id="865293" name="Picture 13" descr="tu_darmstadt_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650" y="604838"/>
            <a:ext cx="1658938" cy="66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5296" name="Text Box 16"/>
          <p:cNvSpPr txBox="1">
            <a:spLocks noChangeArrowheads="1"/>
          </p:cNvSpPr>
          <p:nvPr userDrawn="1"/>
        </p:nvSpPr>
        <p:spPr bwMode="auto">
          <a:xfrm>
            <a:off x="179388" y="6381750"/>
            <a:ext cx="3344862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800">
                <a:solidFill>
                  <a:schemeClr val="bg2"/>
                </a:solidFill>
                <a:latin typeface="Verdana" pitchFamily="34" charset="0"/>
              </a:rPr>
              <a:t>13. Oktober 2010 | </a:t>
            </a:r>
            <a:r>
              <a:rPr lang="de-DE" sz="800" err="1">
                <a:solidFill>
                  <a:schemeClr val="bg2"/>
                </a:solidFill>
                <a:latin typeface="Verdana" pitchFamily="34" charset="0"/>
              </a:rPr>
              <a:t>Dr.Marc</a:t>
            </a:r>
            <a:r>
              <a:rPr lang="de-DE" sz="800">
                <a:solidFill>
                  <a:schemeClr val="bg2"/>
                </a:solidFill>
                <a:latin typeface="Verdana" pitchFamily="34" charset="0"/>
              </a:rPr>
              <a:t> </a:t>
            </a:r>
            <a:r>
              <a:rPr lang="de-DE" sz="800" err="1">
                <a:solidFill>
                  <a:schemeClr val="bg2"/>
                </a:solidFill>
                <a:latin typeface="Verdana" pitchFamily="34" charset="0"/>
              </a:rPr>
              <a:t>Fischlin</a:t>
            </a:r>
            <a:r>
              <a:rPr lang="de-DE" sz="800">
                <a:solidFill>
                  <a:schemeClr val="bg2"/>
                </a:solidFill>
                <a:latin typeface="Verdana" pitchFamily="34" charset="0"/>
              </a:rPr>
              <a:t> | </a:t>
            </a:r>
            <a:r>
              <a:rPr lang="de-DE" sz="800" err="1">
                <a:solidFill>
                  <a:schemeClr val="bg2"/>
                </a:solidFill>
                <a:latin typeface="Verdana" pitchFamily="34" charset="0"/>
              </a:rPr>
              <a:t>Kryptosicherheit</a:t>
            </a:r>
            <a:r>
              <a:rPr lang="de-DE" sz="800">
                <a:solidFill>
                  <a:schemeClr val="bg2"/>
                </a:solidFill>
                <a:latin typeface="Verdana" pitchFamily="34" charset="0"/>
              </a:rPr>
              <a:t> | </a:t>
            </a:r>
            <a:fld id="{D682754C-A4AF-47DB-8F13-C9BDDA5E0940}" type="slidenum">
              <a:rPr lang="de-DE" sz="800">
                <a:solidFill>
                  <a:schemeClr val="bg2"/>
                </a:solidFill>
                <a:latin typeface="Verdana" pitchFamily="34" charset="0"/>
              </a:rPr>
              <a:pPr/>
              <a:t>‹Nr.›</a:t>
            </a:fld>
            <a:endParaRPr lang="de-DE" sz="800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865297" name="Line 17"/>
          <p:cNvSpPr>
            <a:spLocks noChangeShapeType="1"/>
          </p:cNvSpPr>
          <p:nvPr userDrawn="1"/>
        </p:nvSpPr>
        <p:spPr bwMode="auto">
          <a:xfrm flipH="1">
            <a:off x="5148263" y="4149725"/>
            <a:ext cx="3748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674" y="1556792"/>
            <a:ext cx="1727300" cy="62821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907" y="1556792"/>
            <a:ext cx="1702472" cy="65386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5" name="Grafik 24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186" y="1556792"/>
            <a:ext cx="1688193" cy="628210"/>
          </a:xfrm>
          <a:prstGeom prst="rect">
            <a:avLst/>
          </a:prstGeom>
          <a:solidFill>
            <a:schemeClr val="bg1"/>
          </a:solidFill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71" r:id="rId1"/>
    <p:sldLayoutId id="2147484172" r:id="rId2"/>
    <p:sldLayoutId id="2147484173" r:id="rId3"/>
    <p:sldLayoutId id="2147484174" r:id="rId4"/>
    <p:sldLayoutId id="2147484175" r:id="rId5"/>
    <p:sldLayoutId id="2147484176" r:id="rId6"/>
    <p:sldLayoutId id="2147484177" r:id="rId7"/>
    <p:sldLayoutId id="2147484178" r:id="rId8"/>
    <p:sldLayoutId id="2147484179" r:id="rId9"/>
    <p:sldLayoutId id="2147484180" r:id="rId10"/>
    <p:sldLayoutId id="214748418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179388" indent="-179388" algn="r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49250" indent="-168275" algn="r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chemeClr val="tx1"/>
          </a:solidFill>
          <a:latin typeface="+mn-lt"/>
        </a:defRPr>
      </a:lvl2pPr>
      <a:lvl3pPr marL="538163" indent="-187325" algn="r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717550" indent="-173038" algn="r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908050" indent="-188913" algn="r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1365250" indent="-188913" algn="r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1822450" indent="-188913" algn="r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279650" indent="-188913" algn="r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2736850" indent="-188913" algn="r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250825" y="368300"/>
            <a:ext cx="864235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9564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989138"/>
            <a:ext cx="86423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6A8B37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250825" y="366713"/>
            <a:ext cx="8640763" cy="14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252413" y="6237288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grpSp>
        <p:nvGrpSpPr>
          <p:cNvPr id="956425" name="Group 24"/>
          <p:cNvGrpSpPr>
            <a:grpSpLocks/>
          </p:cNvGrpSpPr>
          <p:nvPr/>
        </p:nvGrpSpPr>
        <p:grpSpPr bwMode="auto">
          <a:xfrm>
            <a:off x="8028384" y="6267450"/>
            <a:ext cx="795337" cy="330200"/>
            <a:chOff x="4556" y="412"/>
            <a:chExt cx="1051" cy="436"/>
          </a:xfrm>
        </p:grpSpPr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4556" y="412"/>
              <a:ext cx="1051" cy="4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pic>
          <p:nvPicPr>
            <p:cNvPr id="956427" name="Picture 26" descr="cased_quer.tif                                                 0001BD8B&#10;kraenkvisuell                  C41A40F3: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0" y="519"/>
              <a:ext cx="97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" name="Picture 12" descr="tu_darmstadt_logo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280854"/>
            <a:ext cx="862013" cy="34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4898" y="6303639"/>
            <a:ext cx="807581" cy="29371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695" y="6292626"/>
            <a:ext cx="839407" cy="30528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843" y="6293165"/>
            <a:ext cx="837926" cy="304749"/>
          </a:xfrm>
          <a:prstGeom prst="rect">
            <a:avLst/>
          </a:prstGeom>
        </p:spPr>
      </p:pic>
      <p:sp>
        <p:nvSpPr>
          <p:cNvPr id="18" name="Text Box 15"/>
          <p:cNvSpPr txBox="1">
            <a:spLocks noChangeArrowheads="1"/>
          </p:cNvSpPr>
          <p:nvPr userDrawn="1"/>
        </p:nvSpPr>
        <p:spPr bwMode="auto">
          <a:xfrm>
            <a:off x="179388" y="6381750"/>
            <a:ext cx="457048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800" dirty="0" smtClean="0">
                <a:solidFill>
                  <a:schemeClr val="bg2">
                    <a:lumMod val="65000"/>
                  </a:schemeClr>
                </a:solidFill>
                <a:latin typeface="Verdana" pitchFamily="34" charset="0"/>
              </a:rPr>
              <a:t>March 1st, 2013 | Özgür</a:t>
            </a:r>
            <a:r>
              <a:rPr lang="de-DE" sz="800" baseline="0" dirty="0" smtClean="0">
                <a:solidFill>
                  <a:schemeClr val="bg2">
                    <a:lumMod val="65000"/>
                  </a:schemeClr>
                </a:solidFill>
                <a:latin typeface="Verdana" pitchFamily="34" charset="0"/>
              </a:rPr>
              <a:t> Dagdelen </a:t>
            </a:r>
            <a:r>
              <a:rPr lang="de-DE" sz="800" dirty="0" smtClean="0">
                <a:solidFill>
                  <a:schemeClr val="bg2">
                    <a:lumMod val="65000"/>
                  </a:schemeClr>
                </a:solidFill>
                <a:latin typeface="Verdana" pitchFamily="34" charset="0"/>
              </a:rPr>
              <a:t>| Rate-Limited Secure </a:t>
            </a:r>
            <a:r>
              <a:rPr lang="de-DE" sz="800" dirty="0" err="1" smtClean="0">
                <a:solidFill>
                  <a:schemeClr val="bg2">
                    <a:lumMod val="65000"/>
                  </a:schemeClr>
                </a:solidFill>
                <a:latin typeface="Verdana" pitchFamily="34" charset="0"/>
              </a:rPr>
              <a:t>Function</a:t>
            </a:r>
            <a:r>
              <a:rPr lang="de-DE" sz="800" dirty="0" smtClean="0">
                <a:solidFill>
                  <a:schemeClr val="bg2">
                    <a:lumMod val="65000"/>
                  </a:schemeClr>
                </a:solidFill>
                <a:latin typeface="Verdana" pitchFamily="34" charset="0"/>
              </a:rPr>
              <a:t> Evaluation | </a:t>
            </a:r>
            <a:fld id="{AF4EA103-D45B-4601-994C-EDED762D9615}" type="slidenum">
              <a:rPr lang="de-DE" sz="800" smtClean="0">
                <a:solidFill>
                  <a:schemeClr val="bg2">
                    <a:lumMod val="65000"/>
                  </a:schemeClr>
                </a:solidFill>
                <a:latin typeface="Verdana" pitchFamily="34" charset="0"/>
              </a:rPr>
              <a:pPr/>
              <a:t>‹Nr.›</a:t>
            </a:fld>
            <a:endParaRPr lang="de-DE" sz="800" dirty="0">
              <a:solidFill>
                <a:schemeClr val="bg2">
                  <a:lumMod val="65000"/>
                </a:schemeClr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2" r:id="rId1"/>
    <p:sldLayoutId id="2147484183" r:id="rId2"/>
    <p:sldLayoutId id="2147484184" r:id="rId3"/>
    <p:sldLayoutId id="2147484185" r:id="rId4"/>
    <p:sldLayoutId id="2147484186" r:id="rId5"/>
    <p:sldLayoutId id="2147484187" r:id="rId6"/>
    <p:sldLayoutId id="2147484188" r:id="rId7"/>
    <p:sldLayoutId id="2147484189" r:id="rId8"/>
    <p:sldLayoutId id="2147484190" r:id="rId9"/>
    <p:sldLayoutId id="2147484191" r:id="rId10"/>
    <p:sldLayoutId id="2147484192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9pPr>
    </p:titleStyle>
    <p:bodyStyle>
      <a:lvl1pPr marL="179388" indent="-179388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349250" indent="-168275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538163" indent="-187325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717550" indent="-173038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9080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13652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18224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2796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27368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13" Type="http://schemas.openxmlformats.org/officeDocument/2006/relationships/image" Target="../media/image64.png"/><Relationship Id="rId18" Type="http://schemas.openxmlformats.org/officeDocument/2006/relationships/image" Target="../media/image69.png"/><Relationship Id="rId3" Type="http://schemas.openxmlformats.org/officeDocument/2006/relationships/image" Target="../media/image56.png"/><Relationship Id="rId21" Type="http://schemas.openxmlformats.org/officeDocument/2006/relationships/image" Target="../media/image72.png"/><Relationship Id="rId7" Type="http://schemas.openxmlformats.org/officeDocument/2006/relationships/image" Target="../media/image58.png"/><Relationship Id="rId12" Type="http://schemas.openxmlformats.org/officeDocument/2006/relationships/image" Target="../media/image63.png"/><Relationship Id="rId17" Type="http://schemas.openxmlformats.org/officeDocument/2006/relationships/image" Target="../media/image68.png"/><Relationship Id="rId2" Type="http://schemas.openxmlformats.org/officeDocument/2006/relationships/image" Target="../media/image55.png"/><Relationship Id="rId16" Type="http://schemas.openxmlformats.org/officeDocument/2006/relationships/image" Target="../media/image67.png"/><Relationship Id="rId20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11" Type="http://schemas.openxmlformats.org/officeDocument/2006/relationships/image" Target="../media/image62.png"/><Relationship Id="rId5" Type="http://schemas.openxmlformats.org/officeDocument/2006/relationships/image" Target="../media/image13.png"/><Relationship Id="rId15" Type="http://schemas.openxmlformats.org/officeDocument/2006/relationships/image" Target="../media/image66.png"/><Relationship Id="rId10" Type="http://schemas.openxmlformats.org/officeDocument/2006/relationships/image" Target="../media/image61.png"/><Relationship Id="rId19" Type="http://schemas.openxmlformats.org/officeDocument/2006/relationships/image" Target="../media/image70.png"/><Relationship Id="rId4" Type="http://schemas.openxmlformats.org/officeDocument/2006/relationships/image" Target="../media/image12.png"/><Relationship Id="rId9" Type="http://schemas.openxmlformats.org/officeDocument/2006/relationships/image" Target="../media/image60.png"/><Relationship Id="rId14" Type="http://schemas.openxmlformats.org/officeDocument/2006/relationships/image" Target="../media/image65.png"/><Relationship Id="rId22" Type="http://schemas.openxmlformats.org/officeDocument/2006/relationships/image" Target="../media/image50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790.png"/><Relationship Id="rId3" Type="http://schemas.openxmlformats.org/officeDocument/2006/relationships/image" Target="../media/image36.png"/><Relationship Id="rId7" Type="http://schemas.openxmlformats.org/officeDocument/2006/relationships/image" Target="../media/image25.png"/><Relationship Id="rId12" Type="http://schemas.openxmlformats.org/officeDocument/2006/relationships/image" Target="../media/image780.png"/><Relationship Id="rId2" Type="http://schemas.openxmlformats.org/officeDocument/2006/relationships/image" Target="../media/image7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770.png"/><Relationship Id="rId5" Type="http://schemas.openxmlformats.org/officeDocument/2006/relationships/image" Target="../media/image23.png"/><Relationship Id="rId10" Type="http://schemas.openxmlformats.org/officeDocument/2006/relationships/image" Target="../media/image760.png"/><Relationship Id="rId4" Type="http://schemas.openxmlformats.org/officeDocument/2006/relationships/image" Target="../media/image13.png"/><Relationship Id="rId9" Type="http://schemas.openxmlformats.org/officeDocument/2006/relationships/image" Target="../media/image750.png"/><Relationship Id="rId14" Type="http://schemas.openxmlformats.org/officeDocument/2006/relationships/image" Target="../media/image80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image" Target="../media/image12.png"/><Relationship Id="rId7" Type="http://schemas.openxmlformats.org/officeDocument/2006/relationships/image" Target="../media/image84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3.png"/><Relationship Id="rId5" Type="http://schemas.openxmlformats.org/officeDocument/2006/relationships/image" Target="../media/image500.png"/><Relationship Id="rId10" Type="http://schemas.openxmlformats.org/officeDocument/2006/relationships/image" Target="../media/image87.png"/><Relationship Id="rId4" Type="http://schemas.openxmlformats.org/officeDocument/2006/relationships/image" Target="../media/image13.png"/><Relationship Id="rId9" Type="http://schemas.openxmlformats.org/officeDocument/2006/relationships/image" Target="../media/image8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7.png"/><Relationship Id="rId5" Type="http://schemas.openxmlformats.org/officeDocument/2006/relationships/image" Target="../media/image89.pn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12.png"/><Relationship Id="rId7" Type="http://schemas.openxmlformats.org/officeDocument/2006/relationships/image" Target="../media/image79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71.png"/><Relationship Id="rId11" Type="http://schemas.openxmlformats.org/officeDocument/2006/relationships/image" Target="../media/image50.png"/><Relationship Id="rId5" Type="http://schemas.openxmlformats.org/officeDocument/2006/relationships/image" Target="../media/image761.png"/><Relationship Id="rId10" Type="http://schemas.openxmlformats.org/officeDocument/2006/relationships/image" Target="../media/image81.png"/><Relationship Id="rId4" Type="http://schemas.openxmlformats.org/officeDocument/2006/relationships/image" Target="../media/image13.png"/><Relationship Id="rId9" Type="http://schemas.openxmlformats.org/officeDocument/2006/relationships/image" Target="../media/image80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2.png"/><Relationship Id="rId7" Type="http://schemas.openxmlformats.org/officeDocument/2006/relationships/image" Target="../media/image17.png"/><Relationship Id="rId12" Type="http://schemas.openxmlformats.org/officeDocument/2006/relationships/image" Target="../media/image14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0.png"/><Relationship Id="rId10" Type="http://schemas.openxmlformats.org/officeDocument/2006/relationships/image" Target="../media/image20.png"/><Relationship Id="rId4" Type="http://schemas.openxmlformats.org/officeDocument/2006/relationships/image" Target="../media/image13.png"/><Relationship Id="rId9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26.jpeg"/><Relationship Id="rId3" Type="http://schemas.openxmlformats.org/officeDocument/2006/relationships/image" Target="../media/image26.png"/><Relationship Id="rId7" Type="http://schemas.openxmlformats.org/officeDocument/2006/relationships/image" Target="../media/image29.png"/><Relationship Id="rId12" Type="http://schemas.openxmlformats.org/officeDocument/2006/relationships/image" Target="../media/image35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4.png"/><Relationship Id="rId5" Type="http://schemas.openxmlformats.org/officeDocument/2006/relationships/image" Target="../media/image13.png"/><Relationship Id="rId10" Type="http://schemas.openxmlformats.org/officeDocument/2006/relationships/image" Target="../media/image33.png"/><Relationship Id="rId4" Type="http://schemas.openxmlformats.org/officeDocument/2006/relationships/image" Target="../media/image12.png"/><Relationship Id="rId9" Type="http://schemas.openxmlformats.org/officeDocument/2006/relationships/image" Target="../media/image3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5.png"/><Relationship Id="rId18" Type="http://schemas.openxmlformats.org/officeDocument/2006/relationships/image" Target="../media/image47.png"/><Relationship Id="rId3" Type="http://schemas.openxmlformats.org/officeDocument/2006/relationships/image" Target="../media/image12.png"/><Relationship Id="rId21" Type="http://schemas.openxmlformats.org/officeDocument/2006/relationships/image" Target="../media/image50.png"/><Relationship Id="rId7" Type="http://schemas.openxmlformats.org/officeDocument/2006/relationships/image" Target="../media/image40.png"/><Relationship Id="rId12" Type="http://schemas.openxmlformats.org/officeDocument/2006/relationships/image" Target="../media/image37.png"/><Relationship Id="rId17" Type="http://schemas.openxmlformats.org/officeDocument/2006/relationships/image" Target="../media/image46.png"/><Relationship Id="rId2" Type="http://schemas.openxmlformats.org/officeDocument/2006/relationships/image" Target="../media/image36.png"/><Relationship Id="rId16" Type="http://schemas.openxmlformats.org/officeDocument/2006/relationships/image" Target="../media/image25.png"/><Relationship Id="rId20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5" Type="http://schemas.openxmlformats.org/officeDocument/2006/relationships/image" Target="../media/image24.png"/><Relationship Id="rId10" Type="http://schemas.openxmlformats.org/officeDocument/2006/relationships/image" Target="../media/image43.png"/><Relationship Id="rId19" Type="http://schemas.openxmlformats.org/officeDocument/2006/relationships/image" Target="../media/image48.png"/><Relationship Id="rId4" Type="http://schemas.openxmlformats.org/officeDocument/2006/relationships/image" Target="../media/image13.png"/><Relationship Id="rId9" Type="http://schemas.openxmlformats.org/officeDocument/2006/relationships/image" Target="../media/image42.png"/><Relationship Id="rId1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13.png"/><Relationship Id="rId7" Type="http://schemas.openxmlformats.org/officeDocument/2006/relationships/image" Target="../media/image50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Rate-Limited Secure Function Evaluation</a:t>
            </a:r>
            <a:endParaRPr lang="en-US" sz="1800" dirty="0"/>
          </a:p>
        </p:txBody>
      </p:sp>
      <p:sp>
        <p:nvSpPr>
          <p:cNvPr id="86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47864" y="3717032"/>
            <a:ext cx="5543725" cy="2591965"/>
          </a:xfrm>
        </p:spPr>
        <p:txBody>
          <a:bodyPr/>
          <a:lstStyle/>
          <a:p>
            <a:r>
              <a:rPr lang="en-US" sz="1400" dirty="0" smtClean="0">
                <a:solidFill>
                  <a:schemeClr val="bg1"/>
                </a:solidFill>
              </a:rPr>
              <a:t>21. </a:t>
            </a:r>
            <a:r>
              <a:rPr lang="en-US" sz="1400" dirty="0" smtClean="0"/>
              <a:t>Public Key </a:t>
            </a:r>
            <a:r>
              <a:rPr lang="en-US" sz="1400" dirty="0" smtClean="0"/>
              <a:t>Cryptography, </a:t>
            </a:r>
            <a:r>
              <a:rPr lang="en-US" sz="1400" dirty="0" smtClean="0"/>
              <a:t>March </a:t>
            </a:r>
            <a:r>
              <a:rPr lang="en-US" sz="1400" dirty="0" smtClean="0"/>
              <a:t>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, </a:t>
            </a:r>
            <a:r>
              <a:rPr lang="en-US" sz="1400" dirty="0" smtClean="0"/>
              <a:t>2013</a:t>
            </a:r>
          </a:p>
          <a:p>
            <a:r>
              <a:rPr lang="en-US" dirty="0"/>
              <a:t>	</a:t>
            </a:r>
          </a:p>
          <a:p>
            <a:r>
              <a:rPr lang="en-US" dirty="0" smtClean="0"/>
              <a:t>Özgür Dagdelen*</a:t>
            </a:r>
          </a:p>
          <a:p>
            <a:r>
              <a:rPr lang="de-DE" sz="1100" dirty="0" smtClean="0"/>
              <a:t>Technische Universität Darmstadt; Germany</a:t>
            </a:r>
            <a:endParaRPr lang="de-DE" sz="1100" dirty="0"/>
          </a:p>
          <a:p>
            <a:endParaRPr lang="de-DE" sz="600" dirty="0" smtClean="0"/>
          </a:p>
          <a:p>
            <a:r>
              <a:rPr lang="en-US" dirty="0" smtClean="0"/>
              <a:t>Payma</a:t>
            </a:r>
            <a:r>
              <a:rPr lang="de-DE" dirty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Mohassel</a:t>
            </a:r>
            <a:endParaRPr lang="en-US" dirty="0"/>
          </a:p>
          <a:p>
            <a:r>
              <a:rPr lang="en-US" sz="1100" dirty="0"/>
              <a:t>University of Calgary, Canada</a:t>
            </a:r>
            <a:endParaRPr lang="de-DE" sz="1400" dirty="0"/>
          </a:p>
          <a:p>
            <a:endParaRPr lang="en-US" sz="600" dirty="0" smtClean="0"/>
          </a:p>
          <a:p>
            <a:r>
              <a:rPr lang="en-US" dirty="0" smtClean="0"/>
              <a:t>Daniele Venturi</a:t>
            </a:r>
          </a:p>
          <a:p>
            <a:r>
              <a:rPr lang="en-US" sz="1100" dirty="0"/>
              <a:t>Aarhus University, Denmark</a:t>
            </a:r>
            <a:endParaRPr lang="en-US" sz="1100" dirty="0" smtClean="0"/>
          </a:p>
          <a:p>
            <a:r>
              <a:rPr lang="de-DE" sz="1100" dirty="0" smtClean="0"/>
              <a:t>(</a:t>
            </a:r>
            <a:r>
              <a:rPr lang="de-DE" sz="1100" dirty="0" err="1" smtClean="0"/>
              <a:t>based</a:t>
            </a:r>
            <a:r>
              <a:rPr lang="de-DE" sz="1100" dirty="0" smtClean="0"/>
              <a:t> on </a:t>
            </a:r>
            <a:r>
              <a:rPr lang="de-DE" sz="1100" dirty="0" err="1" smtClean="0"/>
              <a:t>slides</a:t>
            </a:r>
            <a:r>
              <a:rPr lang="de-DE" sz="1100" dirty="0" smtClean="0"/>
              <a:t> </a:t>
            </a:r>
            <a:r>
              <a:rPr lang="de-DE" sz="1100" dirty="0" err="1" smtClean="0"/>
              <a:t>by</a:t>
            </a:r>
            <a:r>
              <a:rPr lang="de-DE" sz="1100" dirty="0" smtClean="0"/>
              <a:t> Daniele)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Instantiations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cf-SFE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General Compilers</a:t>
            </a:r>
          </a:p>
          <a:p>
            <a:pPr lvl="1"/>
            <a:r>
              <a:rPr lang="en-US" dirty="0" smtClean="0"/>
              <a:t> GMW compiler: </a:t>
            </a:r>
            <a:r>
              <a:rPr lang="en-US" b="1" dirty="0" smtClean="0">
                <a:solidFill>
                  <a:srgbClr val="6A8B37"/>
                </a:solidFill>
              </a:rPr>
              <a:t>semi-honest</a:t>
            </a:r>
            <a:r>
              <a:rPr lang="en-US" dirty="0" smtClean="0"/>
              <a:t> SFE → </a:t>
            </a:r>
            <a:r>
              <a:rPr lang="en-US" b="1" dirty="0" smtClean="0">
                <a:solidFill>
                  <a:srgbClr val="6A8B37"/>
                </a:solidFill>
              </a:rPr>
              <a:t>malicious</a:t>
            </a:r>
            <a:r>
              <a:rPr lang="en-US" dirty="0" smtClean="0"/>
              <a:t> SFE</a:t>
            </a:r>
          </a:p>
          <a:p>
            <a:pPr lvl="3"/>
            <a:r>
              <a:rPr lang="en-US" dirty="0" smtClean="0"/>
              <a:t>Input-committing, coin-generation, protocol emulation phase</a:t>
            </a:r>
          </a:p>
          <a:p>
            <a:pPr lvl="1"/>
            <a:r>
              <a:rPr lang="en-US" dirty="0" smtClean="0"/>
              <a:t> Yao‘s garbled circuits: </a:t>
            </a:r>
            <a:r>
              <a:rPr lang="en-US" b="1" dirty="0" smtClean="0">
                <a:solidFill>
                  <a:srgbClr val="6A8B37"/>
                </a:solidFill>
              </a:rPr>
              <a:t>general purpose</a:t>
            </a:r>
            <a:r>
              <a:rPr lang="en-US" dirty="0" smtClean="0"/>
              <a:t> 2-party SFE</a:t>
            </a:r>
          </a:p>
          <a:p>
            <a:pPr lvl="3"/>
            <a:r>
              <a:rPr lang="en-US" dirty="0" smtClean="0"/>
              <a:t>One-sided commit-first (w.r.t. the “evaluator“) if OT is commit-first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Jarecki-Shmatikov</a:t>
            </a:r>
            <a:r>
              <a:rPr lang="en-US" dirty="0" smtClean="0"/>
              <a:t>: variant of Yao w/ UC-sec in CRS model</a:t>
            </a:r>
          </a:p>
          <a:p>
            <a:pPr lvl="3"/>
            <a:r>
              <a:rPr lang="en-US" dirty="0" smtClean="0"/>
              <a:t>With a slight modification: replacing </a:t>
            </a:r>
            <a:r>
              <a:rPr lang="en-US" dirty="0" err="1" smtClean="0"/>
              <a:t>Camenisch-Shoup</a:t>
            </a:r>
            <a:r>
              <a:rPr lang="en-US" dirty="0" smtClean="0"/>
              <a:t> </a:t>
            </a:r>
            <a:r>
              <a:rPr lang="en-US" dirty="0" err="1" smtClean="0"/>
              <a:t>Enc</a:t>
            </a:r>
            <a:r>
              <a:rPr lang="en-US" dirty="0" smtClean="0"/>
              <a:t> with e.g. </a:t>
            </a:r>
            <a:r>
              <a:rPr lang="en-US" dirty="0" err="1" smtClean="0"/>
              <a:t>Paillier</a:t>
            </a:r>
            <a:endParaRPr lang="en-US" dirty="0" smtClean="0"/>
          </a:p>
          <a:p>
            <a:r>
              <a:rPr lang="en-US" dirty="0" smtClean="0"/>
              <a:t> Specific protocols</a:t>
            </a:r>
          </a:p>
          <a:p>
            <a:pPr lvl="1"/>
            <a:r>
              <a:rPr lang="en-US" dirty="0" smtClean="0"/>
              <a:t> Private Set Intersection [HN10]</a:t>
            </a:r>
          </a:p>
          <a:p>
            <a:pPr lvl="1"/>
            <a:r>
              <a:rPr lang="en-US" dirty="0" smtClean="0"/>
              <a:t> Oblivious Automata Evaluation [GHS10]</a:t>
            </a:r>
          </a:p>
          <a:p>
            <a:pPr lvl="1"/>
            <a:r>
              <a:rPr lang="en-US" dirty="0" smtClean="0"/>
              <a:t> Oblivious Polynomial Evaluation [HL08]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0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901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el 3"/>
              <p:cNvSpPr>
                <a:spLocks noGrp="1"/>
              </p:cNvSpPr>
              <p:nvPr>
                <p:ph type="title"/>
              </p:nvPr>
            </p:nvSpPr>
            <p:spPr>
              <a:xfrm>
                <a:off x="323850" y="488950"/>
                <a:ext cx="7920558" cy="838200"/>
              </a:xfrm>
            </p:spPr>
            <p:txBody>
              <a:bodyPr/>
              <a:lstStyle/>
              <a:p>
                <a:r>
                  <a:rPr lang="de-DE" dirty="0" smtClean="0"/>
                  <a:t>A rate-</a:t>
                </a:r>
                <a:r>
                  <a:rPr lang="de-DE" dirty="0" err="1" smtClean="0"/>
                  <a:t>revealing</a:t>
                </a:r>
                <a:r>
                  <a:rPr lang="de-DE" dirty="0" smtClean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𝓻</m:t>
                        </m:r>
                      </m:e>
                      <m:sub>
                        <m:r>
                          <a:rPr lang="de-D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sub>
                    </m:sSub>
                    <m:r>
                      <a:rPr lang="de-DE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𝓻</m:t>
                        </m:r>
                      </m:e>
                      <m:sub>
                        <m:r>
                          <a:rPr lang="de-D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sub>
                    </m:sSub>
                  </m:oMath>
                </a14:m>
                <a:r>
                  <a:rPr lang="de-DE" dirty="0" smtClean="0"/>
                  <a:t>)-limited </a:t>
                </a:r>
                <a:r>
                  <a:rPr lang="de-DE" dirty="0" err="1" smtClean="0"/>
                  <a:t>compiler</a:t>
                </a:r>
                <a:endParaRPr lang="en-US" dirty="0"/>
              </a:p>
            </p:txBody>
          </p:sp>
        </mc:Choice>
        <mc:Fallback xmlns="">
          <p:sp>
            <p:nvSpPr>
              <p:cNvPr id="4" name="Titel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23850" y="488950"/>
                <a:ext cx="7920558" cy="838200"/>
              </a:xfrm>
              <a:blipFill rotWithShape="0">
                <a:blip r:embed="rId2"/>
                <a:stretch>
                  <a:fillRect l="-2694" b="-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Inhaltsplatzhalt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sz="2400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de-DE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  <m:sup>
                            <m: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bSup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Sup>
                          <m:sSubSupPr>
                            <m:ctrlP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  <m:sup>
                            <m: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sz="2400" dirty="0" smtClean="0"/>
                  <a:t> be a commit-first SFE for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de-DE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de-DE" sz="24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sz="2400" b="0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b="0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de-DE" sz="2400" b="0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de-DE" sz="24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de-DE" sz="2400" b="0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b="0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de-DE" sz="2400" b="0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Inhaltsplatzhalt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917" t="-5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4" descr="people_juliane_krug_07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832" y="2492896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people_juliane_krug_08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266" y="2492896"/>
            <a:ext cx="899998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500525" y="2424409"/>
                <a:ext cx="7758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smtClean="0"/>
                  <a:t>x</a:t>
                </a:r>
                <a:r>
                  <a:rPr lang="de-DE" baseline="-25000" dirty="0" err="1" smtClean="0"/>
                  <a:t>A</a:t>
                </a:r>
                <a:r>
                  <a:rPr lang="de-DE" baseline="-25000" dirty="0" smtClean="0"/>
                  <a:t> </a:t>
                </a:r>
                <a:r>
                  <a:rPr lang="de-DE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de-DE" b="0" i="0" dirty="0" smtClean="0">
                            <a:latin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a:rPr lang="de-DE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endParaRPr lang="de-DE" baseline="-25000" dirty="0"/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525" y="2424409"/>
                <a:ext cx="775853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6299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/>
              <p:cNvSpPr txBox="1"/>
              <p:nvPr/>
            </p:nvSpPr>
            <p:spPr>
              <a:xfrm>
                <a:off x="7922724" y="2428354"/>
                <a:ext cx="8002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smtClean="0"/>
                  <a:t>x</a:t>
                </a:r>
                <a:r>
                  <a:rPr lang="de-DE" baseline="-25000" dirty="0" err="1" smtClean="0"/>
                  <a:t>B</a:t>
                </a:r>
                <a:r>
                  <a:rPr lang="de-DE" baseline="-25000" dirty="0" smtClean="0"/>
                  <a:t> </a:t>
                </a:r>
                <a:r>
                  <a:rPr lang="de-DE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de-DE" dirty="0">
                            <a:latin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a:rPr lang="de-DE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endParaRPr lang="de-DE" baseline="-25000" dirty="0"/>
              </a:p>
            </p:txBody>
          </p:sp>
        </mc:Choice>
        <mc:Fallback xmlns=""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2724" y="2428354"/>
                <a:ext cx="800219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687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Gerade Verbindung mit Pfeil 10"/>
          <p:cNvCxnSpPr/>
          <p:nvPr/>
        </p:nvCxnSpPr>
        <p:spPr>
          <a:xfrm>
            <a:off x="3707744" y="2643721"/>
            <a:ext cx="144016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 flipH="1">
            <a:off x="3708064" y="2931753"/>
            <a:ext cx="14400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eck 12"/>
          <p:cNvSpPr/>
          <p:nvPr/>
        </p:nvSpPr>
        <p:spPr>
          <a:xfrm>
            <a:off x="3203848" y="2319673"/>
            <a:ext cx="2592288" cy="900112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hteck 13"/>
              <p:cNvSpPr/>
              <p:nvPr/>
            </p:nvSpPr>
            <p:spPr>
              <a:xfrm>
                <a:off x="3347864" y="2204864"/>
                <a:ext cx="1296144" cy="258700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600" dirty="0" smtClean="0"/>
                  <a:t>protocol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sz="16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  <m:sup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</m:oMath>
                </a14:m>
                <a:endParaRPr lang="de-DE" sz="1600" dirty="0"/>
              </a:p>
            </p:txBody>
          </p:sp>
        </mc:Choice>
        <mc:Fallback xmlns="">
          <p:sp>
            <p:nvSpPr>
              <p:cNvPr id="14" name="Rechtec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2204864"/>
                <a:ext cx="1296144" cy="258700"/>
              </a:xfrm>
              <a:prstGeom prst="rect">
                <a:avLst/>
              </a:prstGeom>
              <a:blipFill rotWithShape="0">
                <a:blip r:embed="rId8"/>
                <a:stretch>
                  <a:fillRect t="-19565" b="-34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Gerade Verbindung mit Pfeil 14"/>
          <p:cNvCxnSpPr/>
          <p:nvPr/>
        </p:nvCxnSpPr>
        <p:spPr>
          <a:xfrm>
            <a:off x="3707744" y="5373216"/>
            <a:ext cx="144016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 flipH="1">
            <a:off x="3708064" y="5661248"/>
            <a:ext cx="14400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eck 16"/>
          <p:cNvSpPr/>
          <p:nvPr/>
        </p:nvSpPr>
        <p:spPr>
          <a:xfrm>
            <a:off x="3203848" y="5049168"/>
            <a:ext cx="2592288" cy="900112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hteck 17"/>
              <p:cNvSpPr/>
              <p:nvPr/>
            </p:nvSpPr>
            <p:spPr>
              <a:xfrm>
                <a:off x="3347864" y="4934359"/>
                <a:ext cx="1296144" cy="258700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600" dirty="0" smtClean="0"/>
                  <a:t>protocol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sz="16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  <m:sup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de-DE" sz="1600" dirty="0" smtClean="0"/>
                  <a:t> </a:t>
                </a:r>
                <a:endParaRPr lang="de-DE" sz="1600" dirty="0"/>
              </a:p>
            </p:txBody>
          </p:sp>
        </mc:Choice>
        <mc:Fallback xmlns="">
          <p:sp>
            <p:nvSpPr>
              <p:cNvPr id="18" name="Rechtec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4934359"/>
                <a:ext cx="1296144" cy="258700"/>
              </a:xfrm>
              <a:prstGeom prst="rect">
                <a:avLst/>
              </a:prstGeom>
              <a:blipFill rotWithShape="0">
                <a:blip r:embed="rId9"/>
                <a:stretch>
                  <a:fillRect t="-17021" b="-34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/>
              <p:cNvSpPr txBox="1"/>
              <p:nvPr/>
            </p:nvSpPr>
            <p:spPr>
              <a:xfrm>
                <a:off x="495901" y="3215547"/>
                <a:ext cx="1464375" cy="4294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p>
                    </m:sSubSup>
                  </m:oMath>
                </a14:m>
                <a:r>
                  <a:rPr lang="de-DE" dirty="0" smtClean="0"/>
                  <a:t> = </a:t>
                </a:r>
                <a:r>
                  <a:rPr lang="de-DE" dirty="0" smtClean="0">
                    <a:solidFill>
                      <a:schemeClr val="accent3"/>
                    </a:solidFill>
                  </a:rPr>
                  <a:t>C(</a:t>
                </a:r>
                <a:r>
                  <a:rPr lang="de-DE" dirty="0" smtClean="0"/>
                  <a:t>x</a:t>
                </a:r>
                <a:r>
                  <a:rPr lang="de-DE" baseline="-25000" dirty="0" smtClean="0"/>
                  <a:t>B</a:t>
                </a:r>
                <a:r>
                  <a:rPr lang="de-DE" dirty="0" smtClean="0"/>
                  <a:t>;r</a:t>
                </a:r>
                <a:r>
                  <a:rPr lang="de-DE" baseline="-25000" dirty="0" smtClean="0"/>
                  <a:t>B</a:t>
                </a:r>
                <a:r>
                  <a:rPr lang="de-DE" dirty="0" smtClean="0">
                    <a:solidFill>
                      <a:schemeClr val="accent3"/>
                    </a:solidFill>
                  </a:rPr>
                  <a:t>)</a:t>
                </a:r>
                <a:endParaRPr lang="de-DE" baseline="-250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901" y="3215547"/>
                <a:ext cx="1464375" cy="429477"/>
              </a:xfrm>
              <a:prstGeom prst="rect">
                <a:avLst/>
              </a:prstGeom>
              <a:blipFill rotWithShape="0">
                <a:blip r:embed="rId10"/>
                <a:stretch>
                  <a:fillRect r="-3320" b="-183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/>
              <p:cNvSpPr txBox="1"/>
              <p:nvPr/>
            </p:nvSpPr>
            <p:spPr>
              <a:xfrm>
                <a:off x="7254068" y="3210649"/>
                <a:ext cx="1464375" cy="4301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p>
                    </m:sSubSup>
                  </m:oMath>
                </a14:m>
                <a:r>
                  <a:rPr lang="de-DE" dirty="0" smtClean="0"/>
                  <a:t> = </a:t>
                </a:r>
                <a:r>
                  <a:rPr lang="de-DE" dirty="0" smtClean="0">
                    <a:solidFill>
                      <a:schemeClr val="accent3"/>
                    </a:solidFill>
                  </a:rPr>
                  <a:t>C(</a:t>
                </a:r>
                <a:r>
                  <a:rPr lang="de-DE" dirty="0" smtClean="0"/>
                  <a:t>x</a:t>
                </a:r>
                <a:r>
                  <a:rPr lang="de-DE" baseline="-25000" dirty="0" smtClean="0"/>
                  <a:t>A</a:t>
                </a:r>
                <a:r>
                  <a:rPr lang="de-DE" dirty="0" smtClean="0"/>
                  <a:t>;r</a:t>
                </a:r>
                <a:r>
                  <a:rPr lang="de-DE" baseline="-25000" dirty="0" smtClean="0"/>
                  <a:t>A</a:t>
                </a:r>
                <a:r>
                  <a:rPr lang="de-DE" dirty="0" smtClean="0">
                    <a:solidFill>
                      <a:schemeClr val="accent3"/>
                    </a:solidFill>
                  </a:rPr>
                  <a:t>)</a:t>
                </a:r>
                <a:endParaRPr lang="de-DE" baseline="-250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4068" y="3210649"/>
                <a:ext cx="1464375" cy="430182"/>
              </a:xfrm>
              <a:prstGeom prst="rect">
                <a:avLst/>
              </a:prstGeom>
              <a:blipFill rotWithShape="0">
                <a:blip r:embed="rId11"/>
                <a:stretch>
                  <a:fillRect r="-3333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/>
              <p:cNvSpPr txBox="1"/>
              <p:nvPr/>
            </p:nvSpPr>
            <p:spPr>
              <a:xfrm>
                <a:off x="323529" y="5733256"/>
                <a:ext cx="1584176" cy="4147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40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  <m:r>
                        <a:rPr lang="de-DE" sz="1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1400" b="0" i="1" dirty="0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400" b="0" i="1" dirty="0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de-DE" sz="1400" b="0" i="1" dirty="0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d>
                        <m:dPr>
                          <m:ctrlPr>
                            <a:rPr lang="de-DE" sz="1400" b="0" i="1" dirty="0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de-DE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  <m:sup>
                              <m:r>
                                <a:rPr lang="de-DE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p>
                          </m:sSubSup>
                          <m:r>
                            <a:rPr lang="de-DE" sz="1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de-DE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  <m:sup>
                              <m:r>
                                <a:rPr lang="de-DE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de-DE" sz="1400" dirty="0"/>
              </a:p>
            </p:txBody>
          </p:sp>
        </mc:Choice>
        <mc:Fallback xmlns=""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9" y="5733256"/>
                <a:ext cx="1584176" cy="414729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21"/>
              <p:cNvSpPr txBox="1"/>
              <p:nvPr/>
            </p:nvSpPr>
            <p:spPr>
              <a:xfrm>
                <a:off x="7308304" y="5733256"/>
                <a:ext cx="1512168" cy="4147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400" i="1" dirty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  <m:r>
                        <a:rPr lang="de-DE" sz="1400" i="1" dirty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1400" i="1" dirty="0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400" i="1" dirty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de-DE" sz="1400" b="0" i="1" dirty="0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d>
                        <m:dPr>
                          <m:ctrlPr>
                            <a:rPr lang="de-DE" sz="1400" i="1" dirty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de-DE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  <m:sup>
                              <m:r>
                                <a:rPr lang="de-DE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p>
                          </m:sSubSup>
                          <m:r>
                            <a:rPr lang="de-DE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de-DE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  <m:sup>
                              <m:r>
                                <a:rPr lang="de-DE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de-DE" sz="1400" dirty="0"/>
              </a:p>
            </p:txBody>
          </p:sp>
        </mc:Choice>
        <mc:Fallback xmlns=""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4" y="5733256"/>
                <a:ext cx="1512168" cy="414729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hteck 24"/>
          <p:cNvSpPr/>
          <p:nvPr/>
        </p:nvSpPr>
        <p:spPr>
          <a:xfrm>
            <a:off x="3203848" y="3464991"/>
            <a:ext cx="2592288" cy="129614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hteck 25"/>
              <p:cNvSpPr/>
              <p:nvPr/>
            </p:nvSpPr>
            <p:spPr>
              <a:xfrm>
                <a:off x="3347864" y="3350183"/>
                <a:ext cx="1440160" cy="258700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600" dirty="0" smtClean="0"/>
                  <a:t>protocol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sz="16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  <m:sup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1/2</m:t>
                        </m:r>
                      </m:sup>
                    </m:sSubSup>
                  </m:oMath>
                </a14:m>
                <a:endParaRPr lang="de-DE" sz="1600" dirty="0"/>
              </a:p>
            </p:txBody>
          </p:sp>
        </mc:Choice>
        <mc:Fallback xmlns="">
          <p:sp>
            <p:nvSpPr>
              <p:cNvPr id="26" name="Rechteck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3350183"/>
                <a:ext cx="1440160" cy="258700"/>
              </a:xfrm>
              <a:prstGeom prst="rect">
                <a:avLst/>
              </a:prstGeom>
              <a:blipFill rotWithShape="0">
                <a:blip r:embed="rId14"/>
                <a:stretch>
                  <a:fillRect t="-17391" b="-36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/>
              <p:cNvSpPr txBox="1"/>
              <p:nvPr/>
            </p:nvSpPr>
            <p:spPr>
              <a:xfrm>
                <a:off x="3347863" y="3750131"/>
                <a:ext cx="230483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ZK </a:t>
                </a:r>
                <a:r>
                  <a:rPr lang="de-DE" dirty="0" err="1" smtClean="0"/>
                  <a:t>proof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that</a:t>
                </a:r>
                <a:r>
                  <a:rPr lang="de-DE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de-DE" kern="1200" dirty="0" smtClean="0">
                    <a:solidFill>
                      <a:schemeClr val="tx1"/>
                    </a:solidFill>
                  </a:rPr>
                  <a:t> (resp.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de-DE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de-DE" kern="1200" dirty="0" smtClean="0">
                    <a:solidFill>
                      <a:schemeClr val="tx1"/>
                    </a:solidFill>
                  </a:rPr>
                  <a:t>) </a:t>
                </a:r>
                <a:r>
                  <a:rPr lang="de-DE" kern="1200" dirty="0" err="1" smtClean="0">
                    <a:solidFill>
                      <a:schemeClr val="tx1"/>
                    </a:solidFill>
                  </a:rPr>
                  <a:t>hides</a:t>
                </a:r>
                <a:r>
                  <a:rPr lang="de-DE" kern="1200" dirty="0" smtClean="0">
                    <a:solidFill>
                      <a:schemeClr val="tx1"/>
                    </a:solidFill>
                  </a:rPr>
                  <a:t> an </a:t>
                </a:r>
                <a:r>
                  <a:rPr lang="de-DE" kern="1200" dirty="0" err="1" smtClean="0">
                    <a:solidFill>
                      <a:schemeClr val="tx1"/>
                    </a:solidFill>
                  </a:rPr>
                  <a:t>old</a:t>
                </a:r>
                <a:r>
                  <a:rPr lang="de-DE" kern="1200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kern="1200" dirty="0" err="1" smtClean="0">
                    <a:solidFill>
                      <a:schemeClr val="tx1"/>
                    </a:solidFill>
                  </a:rPr>
                  <a:t>input</a:t>
                </a:r>
                <a:r>
                  <a:rPr lang="de-DE" kern="1200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kern="1200" dirty="0" err="1" smtClean="0">
                    <a:solidFill>
                      <a:schemeClr val="tx1"/>
                    </a:solidFill>
                  </a:rPr>
                  <a:t>or</a:t>
                </a:r>
                <a:r>
                  <a:rPr lang="de-DE" kern="1200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kern="1200" dirty="0" err="1" smtClean="0">
                    <a:solidFill>
                      <a:schemeClr val="tx1"/>
                    </a:solidFill>
                  </a:rPr>
                  <a:t>claim</a:t>
                </a:r>
                <a:r>
                  <a:rPr lang="de-DE" kern="1200" dirty="0" smtClean="0">
                    <a:solidFill>
                      <a:schemeClr val="tx1"/>
                    </a:solidFill>
                  </a:rPr>
                  <a:t> not</a:t>
                </a:r>
                <a:endParaRPr lang="de-DE" kern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3" y="3750131"/>
                <a:ext cx="2304831" cy="923330"/>
              </a:xfrm>
              <a:prstGeom prst="rect">
                <a:avLst/>
              </a:prstGeom>
              <a:blipFill rotWithShape="0">
                <a:blip r:embed="rId15"/>
                <a:stretch>
                  <a:fillRect l="-2116" t="-3289" r="-2116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feld 26"/>
              <p:cNvSpPr txBox="1"/>
              <p:nvPr/>
            </p:nvSpPr>
            <p:spPr>
              <a:xfrm>
                <a:off x="467544" y="3644711"/>
                <a:ext cx="2068066" cy="504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:=</m:t>
                      </m:r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∪</m:t>
                      </m:r>
                      <m:d>
                        <m:dPr>
                          <m:begChr m:val="{"/>
                          <m:endChr m:val="}"/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b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p>
                          </m:sSub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b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de-DE" baseline="-25000" dirty="0"/>
              </a:p>
            </p:txBody>
          </p:sp>
        </mc:Choice>
        <mc:Fallback xmlns=""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644711"/>
                <a:ext cx="2068066" cy="504369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feld 27"/>
              <p:cNvSpPr txBox="1"/>
              <p:nvPr/>
            </p:nvSpPr>
            <p:spPr>
              <a:xfrm>
                <a:off x="6680398" y="3645024"/>
                <a:ext cx="2097754" cy="504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:=</m:t>
                      </m:r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∪</m:t>
                      </m:r>
                      <m:d>
                        <m:dPr>
                          <m:begChr m:val="{"/>
                          <m:endChr m:val="}"/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b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p>
                          </m:sSub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b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de-DE" baseline="-25000" dirty="0"/>
              </a:p>
            </p:txBody>
          </p:sp>
        </mc:Choice>
        <mc:Fallback xmlns=""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0398" y="3645024"/>
                <a:ext cx="2097754" cy="504369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feld 28"/>
              <p:cNvSpPr txBox="1"/>
              <p:nvPr/>
            </p:nvSpPr>
            <p:spPr>
              <a:xfrm>
                <a:off x="467544" y="4161854"/>
                <a:ext cx="230483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u="sng" dirty="0" smtClean="0"/>
                  <a:t>If </a:t>
                </a:r>
                <a:r>
                  <a:rPr lang="de-DE" u="sng" dirty="0" err="1" smtClean="0"/>
                  <a:t>proof</a:t>
                </a:r>
                <a:r>
                  <a:rPr lang="de-DE" u="sng" dirty="0" smtClean="0"/>
                  <a:t> </a:t>
                </a:r>
                <a:r>
                  <a:rPr lang="de-DE" u="sng" dirty="0" err="1" smtClean="0"/>
                  <a:t>fails</a:t>
                </a:r>
                <a:r>
                  <a:rPr lang="de-DE" u="sng" dirty="0" smtClean="0"/>
                  <a:t>, </a:t>
                </a:r>
                <a:r>
                  <a:rPr lang="de-DE" u="sng" dirty="0" err="1" smtClean="0"/>
                  <a:t>decrease</a:t>
                </a:r>
                <a:r>
                  <a:rPr lang="de-DE" u="sng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1" i="1" u="sng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 u="sng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𝓻</m:t>
                        </m:r>
                      </m:e>
                      <m:sub>
                        <m:r>
                          <a:rPr lang="de-DE" b="1" i="1" u="sng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sub>
                    </m:sSub>
                  </m:oMath>
                </a14:m>
                <a:endParaRPr lang="de-DE" u="sng" kern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Textfeld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161854"/>
                <a:ext cx="2304831" cy="646331"/>
              </a:xfrm>
              <a:prstGeom prst="rect">
                <a:avLst/>
              </a:prstGeom>
              <a:blipFill rotWithShape="0">
                <a:blip r:embed="rId18"/>
                <a:stretch>
                  <a:fillRect l="-2381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feld 29"/>
              <p:cNvSpPr txBox="1"/>
              <p:nvPr/>
            </p:nvSpPr>
            <p:spPr>
              <a:xfrm>
                <a:off x="7308304" y="4149080"/>
                <a:ext cx="230483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u="sng" dirty="0" err="1" smtClean="0"/>
                  <a:t>If</a:t>
                </a:r>
                <a:r>
                  <a:rPr lang="de-DE" u="sng" dirty="0" smtClean="0"/>
                  <a:t> </a:t>
                </a:r>
                <a:r>
                  <a:rPr lang="de-DE" u="sng" dirty="0" err="1" smtClean="0"/>
                  <a:t>proof</a:t>
                </a:r>
                <a:r>
                  <a:rPr lang="de-DE" u="sng" dirty="0" smtClean="0"/>
                  <a:t> </a:t>
                </a:r>
                <a:r>
                  <a:rPr lang="de-DE" u="sng" dirty="0" err="1" smtClean="0"/>
                  <a:t>fails</a:t>
                </a:r>
                <a:r>
                  <a:rPr lang="de-DE" u="sng" dirty="0" smtClean="0"/>
                  <a:t>, </a:t>
                </a:r>
                <a:r>
                  <a:rPr lang="de-DE" u="sng" dirty="0" err="1" smtClean="0"/>
                  <a:t>decrease</a:t>
                </a:r>
                <a:r>
                  <a:rPr lang="de-DE" u="sng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1" i="1" u="sng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 u="sng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𝓻</m:t>
                        </m:r>
                      </m:e>
                      <m:sub>
                        <m:r>
                          <a:rPr lang="de-DE" b="1" i="1" u="sng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sub>
                    </m:sSub>
                  </m:oMath>
                </a14:m>
                <a:endParaRPr lang="de-DE" u="sng" kern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Textfeld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4" y="4149080"/>
                <a:ext cx="2304831" cy="646331"/>
              </a:xfrm>
              <a:prstGeom prst="rect">
                <a:avLst/>
              </a:prstGeom>
              <a:blipFill rotWithShape="0">
                <a:blip r:embed="rId19"/>
                <a:stretch>
                  <a:fillRect l="-2381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feld 30"/>
              <p:cNvSpPr txBox="1"/>
              <p:nvPr/>
            </p:nvSpPr>
            <p:spPr>
              <a:xfrm>
                <a:off x="467544" y="4796839"/>
                <a:ext cx="1565620" cy="4337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:=</m:t>
                      </m:r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∪</m:t>
                      </m:r>
                      <m:sSubSup>
                        <m:sSub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</m:oMath>
                  </m:oMathPara>
                </a14:m>
                <a:endParaRPr lang="de-DE" baseline="-25000" dirty="0"/>
              </a:p>
            </p:txBody>
          </p:sp>
        </mc:Choice>
        <mc:Fallback xmlns="">
          <p:sp>
            <p:nvSpPr>
              <p:cNvPr id="31" name="Textfeld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796839"/>
                <a:ext cx="1565620" cy="433773"/>
              </a:xfrm>
              <a:prstGeom prst="rect">
                <a:avLst/>
              </a:prstGeom>
              <a:blipFill rotWithShape="0">
                <a:blip r:embed="rId20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feld 31"/>
              <p:cNvSpPr txBox="1"/>
              <p:nvPr/>
            </p:nvSpPr>
            <p:spPr>
              <a:xfrm>
                <a:off x="7182844" y="4797152"/>
                <a:ext cx="1565620" cy="4337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:=</m:t>
                      </m:r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∪</m:t>
                      </m:r>
                      <m:sSubSup>
                        <m:sSub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</m:oMath>
                  </m:oMathPara>
                </a14:m>
                <a:endParaRPr lang="de-DE" baseline="-25000" dirty="0"/>
              </a:p>
            </p:txBody>
          </p:sp>
        </mc:Choice>
        <mc:Fallback xmlns="">
          <p:sp>
            <p:nvSpPr>
              <p:cNvPr id="32" name="Textfeld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2844" y="4797152"/>
                <a:ext cx="1565620" cy="433773"/>
              </a:xfrm>
              <a:prstGeom prst="rect">
                <a:avLst/>
              </a:prstGeom>
              <a:blipFill rotWithShape="0">
                <a:blip r:embed="rId21"/>
                <a:stretch>
                  <a:fillRect b="-28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Abgerundetes Rechteck 2"/>
              <p:cNvSpPr/>
              <p:nvPr/>
            </p:nvSpPr>
            <p:spPr>
              <a:xfrm>
                <a:off x="1015183" y="2780928"/>
                <a:ext cx="7112046" cy="1828800"/>
              </a:xfrm>
              <a:prstGeom prst="round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b="1" u="sng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</a:rPr>
                  <a:t>Theorem:</a:t>
                </a:r>
                <a:r>
                  <a:rPr lang="de-DE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</a:rPr>
                  <a:t> </a:t>
                </a:r>
              </a:p>
              <a:p>
                <a:endParaRPr lang="de-DE" b="1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endParaRPr>
              </a:p>
              <a:p>
                <a:r>
                  <a:rPr lang="de-DE" b="1" dirty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</a:rPr>
                  <a:t> </a:t>
                </a:r>
                <a:r>
                  <a:rPr lang="de-DE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</a:rPr>
                  <a:t>          cf-SFE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1" i="1" smtClean="0">
                            <a:ln w="10160">
                              <a:solidFill>
                                <a:schemeClr val="accent5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22860" dir="5400000" algn="tl" rotWithShape="0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1" i="1" smtClean="0">
                            <a:ln w="10160">
                              <a:solidFill>
                                <a:schemeClr val="accent5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22860" dir="5400000" algn="tl" rotWithShape="0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de-DE" b="1" i="1" smtClean="0">
                            <a:ln w="10160">
                              <a:solidFill>
                                <a:schemeClr val="accent5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22860" dir="5400000" algn="tl" rotWithShape="0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de-DE" b="1" i="1" smtClean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groupChr>
                      <m:groupChrPr>
                        <m:chr m:val="⇒"/>
                        <m:vertJc m:val="bot"/>
                        <m:ctrlPr>
                          <a:rPr lang="de-DE" b="1" i="1" smtClean="0">
                            <a:ln w="10160">
                              <a:solidFill>
                                <a:schemeClr val="accent5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22860" dir="5400000" algn="tl" rotWithShape="0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de-DE" b="1" i="1" smtClean="0">
                            <a:ln w="10160">
                              <a:solidFill>
                                <a:schemeClr val="accent5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22860" dir="5400000" algn="tl" rotWithShape="0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de-DE" b="1" i="1" smtClean="0">
                            <a:ln w="10160">
                              <a:solidFill>
                                <a:schemeClr val="accent5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22860" dir="5400000" algn="tl" rotWithShape="0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de-DE" b="1" i="1" smtClean="0">
                            <a:ln w="10160">
                              <a:solidFill>
                                <a:schemeClr val="accent5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22860" dir="5400000" algn="tl" rotWithShape="0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de-DE" b="1" i="1" smtClean="0">
                            <a:ln w="10160">
                              <a:solidFill>
                                <a:schemeClr val="accent5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22860" dir="5400000" algn="tl" rotWithShape="0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𝑐𝑜𝑚𝑝𝑖𝑙𝑒𝑟</m:t>
                        </m:r>
                      </m:e>
                    </m:groupChr>
                  </m:oMath>
                </a14:m>
                <a:r>
                  <a:rPr lang="de-DE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</a:rPr>
                  <a:t>  rate-revealing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1" i="1">
                            <a:ln w="10160">
                              <a:solidFill>
                                <a:schemeClr val="accent5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22860" dir="5400000" algn="tl" rotWithShape="0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1" i="1">
                            <a:ln w="10160">
                              <a:solidFill>
                                <a:schemeClr val="accent5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22860" dir="5400000" algn="tl" rotWithShape="0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𝓻</m:t>
                        </m:r>
                      </m:e>
                      <m:sub>
                        <m:r>
                          <a:rPr lang="de-DE" b="1" i="1">
                            <a:ln w="10160">
                              <a:solidFill>
                                <a:schemeClr val="accent5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22860" dir="5400000" algn="tl" rotWithShape="0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sub>
                    </m:sSub>
                    <m:r>
                      <a:rPr lang="de-DE" b="1" i="1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b="1" i="1">
                            <a:ln w="10160">
                              <a:solidFill>
                                <a:schemeClr val="accent5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22860" dir="5400000" algn="tl" rotWithShape="0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1" i="1">
                            <a:ln w="10160">
                              <a:solidFill>
                                <a:schemeClr val="accent5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22860" dir="5400000" algn="tl" rotWithShape="0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𝓻</m:t>
                        </m:r>
                      </m:e>
                      <m:sub>
                        <m:r>
                          <a:rPr lang="de-DE" b="1" i="1">
                            <a:ln w="10160">
                              <a:solidFill>
                                <a:schemeClr val="accent5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38100" dist="22860" dir="5400000" algn="tl" rotWithShape="0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sub>
                    </m:sSub>
                  </m:oMath>
                </a14:m>
                <a:r>
                  <a:rPr lang="de-DE" b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</a:rPr>
                  <a:t>)-limited SFE</a:t>
                </a:r>
                <a:endParaRPr lang="en-US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Abgerundetes Rechtec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183" y="2780928"/>
                <a:ext cx="7112046" cy="1828800"/>
              </a:xfrm>
              <a:prstGeom prst="round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57165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 animBg="1"/>
      <p:bldP spid="14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25" grpId="0" animBg="1"/>
      <p:bldP spid="26" grpId="0" animBg="1"/>
      <p:bldP spid="2" grpId="0"/>
      <p:bldP spid="27" grpId="0"/>
      <p:bldP spid="28" grpId="0"/>
      <p:bldP spid="29" grpId="0"/>
      <p:bldP spid="30" grpId="0"/>
      <p:bldP spid="31" grpId="0"/>
      <p:bldP spid="32" grpId="0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Description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simulator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de-DE" sz="2400" b="1" u="sng" dirty="0" smtClean="0"/>
                  <a:t>Theorem:</a:t>
                </a:r>
                <a:r>
                  <a:rPr lang="de-DE" sz="2400" dirty="0" smtClean="0"/>
                  <a:t> </a:t>
                </a:r>
                <a:r>
                  <a:rPr lang="de-DE" sz="2400" dirty="0" err="1" smtClean="0"/>
                  <a:t>If</a:t>
                </a:r>
                <a:r>
                  <a:rPr lang="de-DE" sz="2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sz="2400" dirty="0" smtClean="0"/>
                  <a:t> is a </a:t>
                </a:r>
                <a:r>
                  <a:rPr lang="en-US" sz="2400" dirty="0" smtClean="0">
                    <a:solidFill>
                      <a:srgbClr val="6A8B37"/>
                    </a:solidFill>
                  </a:rPr>
                  <a:t>commit-first</a:t>
                </a:r>
                <a:r>
                  <a:rPr lang="en-US" sz="2400" dirty="0" smtClean="0"/>
                  <a:t> protocol securely computing f against </a:t>
                </a:r>
                <a:r>
                  <a:rPr lang="en-US" sz="2400" dirty="0" smtClean="0">
                    <a:solidFill>
                      <a:srgbClr val="6A8B37"/>
                    </a:solidFill>
                  </a:rPr>
                  <a:t>malicious</a:t>
                </a:r>
                <a:r>
                  <a:rPr lang="en-US" sz="2400" dirty="0" smtClean="0"/>
                  <a:t> adversaries, then the protocol from the previous slide is a rate-revealing </a:t>
                </a:r>
                <a:r>
                  <a:rPr lang="de-DE" sz="240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𝓻</m:t>
                        </m:r>
                      </m:e>
                      <m:sub>
                        <m:r>
                          <a:rPr lang="de-DE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sub>
                    </m:sSub>
                    <m:r>
                      <a:rPr lang="de-DE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𝓻</m:t>
                        </m:r>
                      </m:e>
                      <m:sub>
                        <m:r>
                          <a:rPr lang="de-DE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</m:sub>
                    </m:sSub>
                  </m:oMath>
                </a14:m>
                <a:r>
                  <a:rPr lang="de-DE" sz="2400" dirty="0"/>
                  <a:t>)-limited SFE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58" t="-1084" r="-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nhaltsplatzhalter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74708" y="3415077"/>
            <a:ext cx="393984" cy="6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people_juliane_krug_08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0680" y="3429000"/>
            <a:ext cx="647999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1547664" y="3248397"/>
            <a:ext cx="647700" cy="828675"/>
            <a:chOff x="2443" y="3159"/>
            <a:chExt cx="408" cy="522"/>
          </a:xfrm>
        </p:grpSpPr>
        <p:pic>
          <p:nvPicPr>
            <p:cNvPr id="7" name="Picture 34" descr="teufelshorn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7" y="3159"/>
              <a:ext cx="258" cy="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3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536814">
              <a:off x="2537" y="3372"/>
              <a:ext cx="521" cy="97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36" descr="people_juliane_krug_07a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3" y="3209"/>
              <a:ext cx="408" cy="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" name="Grafik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394" y="3341426"/>
            <a:ext cx="549180" cy="64800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168" y="3853718"/>
            <a:ext cx="549180" cy="64800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208" y="4789822"/>
            <a:ext cx="549180" cy="64800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312" y="5509902"/>
            <a:ext cx="549180" cy="648000"/>
          </a:xfrm>
          <a:prstGeom prst="rect">
            <a:avLst/>
          </a:prstGeom>
        </p:spPr>
      </p:pic>
      <p:cxnSp>
        <p:nvCxnSpPr>
          <p:cNvPr id="15" name="Gerade Verbindung mit Pfeil 14"/>
          <p:cNvCxnSpPr/>
          <p:nvPr/>
        </p:nvCxnSpPr>
        <p:spPr>
          <a:xfrm flipH="1">
            <a:off x="2461404" y="3678811"/>
            <a:ext cx="1143143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 flipH="1">
            <a:off x="6426584" y="3739077"/>
            <a:ext cx="864096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>
            <a:off x="4770400" y="3565614"/>
            <a:ext cx="792088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>
            <a:off x="4770400" y="3853646"/>
            <a:ext cx="792088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 flipH="1">
            <a:off x="3316798" y="3853646"/>
            <a:ext cx="445490" cy="209431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 flipH="1">
            <a:off x="3330240" y="4006046"/>
            <a:ext cx="445490" cy="209431"/>
          </a:xfrm>
          <a:prstGeom prst="straightConnector1">
            <a:avLst/>
          </a:prstGeom>
          <a:ln w="12700">
            <a:solidFill>
              <a:srgbClr val="9C9C9C"/>
            </a:solidFill>
            <a:prstDash val="solid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 flipH="1">
            <a:off x="3519380" y="4215477"/>
            <a:ext cx="413014" cy="574345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 flipH="1">
            <a:off x="3546264" y="4367877"/>
            <a:ext cx="413014" cy="574345"/>
          </a:xfrm>
          <a:prstGeom prst="straightConnector1">
            <a:avLst/>
          </a:prstGeom>
          <a:ln w="12700">
            <a:solidFill>
              <a:srgbClr val="9C9C9C"/>
            </a:solidFill>
            <a:prstDash val="solid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/>
          <p:nvPr/>
        </p:nvCxnSpPr>
        <p:spPr>
          <a:xfrm>
            <a:off x="4122328" y="4215477"/>
            <a:ext cx="0" cy="1078329"/>
          </a:xfrm>
          <a:prstGeom prst="straightConnector1">
            <a:avLst/>
          </a:prstGeom>
          <a:ln w="12700">
            <a:solidFill>
              <a:srgbClr val="9C9C9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/>
          <p:nvPr/>
        </p:nvCxnSpPr>
        <p:spPr>
          <a:xfrm>
            <a:off x="4274728" y="4215477"/>
            <a:ext cx="0" cy="1078329"/>
          </a:xfrm>
          <a:prstGeom prst="straightConnector1">
            <a:avLst/>
          </a:prstGeom>
          <a:ln w="12700">
            <a:solidFill>
              <a:srgbClr val="9C9C9C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Bogen 35"/>
          <p:cNvSpPr/>
          <p:nvPr/>
        </p:nvSpPr>
        <p:spPr>
          <a:xfrm rot="9938715">
            <a:off x="1839374" y="3324908"/>
            <a:ext cx="1368152" cy="1179987"/>
          </a:xfrm>
          <a:prstGeom prst="arc">
            <a:avLst>
              <a:gd name="adj1" fmla="val 16653741"/>
              <a:gd name="adj2" fmla="val 0"/>
            </a:avLst>
          </a:prstGeom>
          <a:ln>
            <a:solidFill>
              <a:srgbClr val="9C9C9C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Bogen 36"/>
          <p:cNvSpPr/>
          <p:nvPr/>
        </p:nvSpPr>
        <p:spPr>
          <a:xfrm rot="9938715">
            <a:off x="1751479" y="3418614"/>
            <a:ext cx="2170886" cy="1886465"/>
          </a:xfrm>
          <a:prstGeom prst="arc">
            <a:avLst>
              <a:gd name="adj1" fmla="val 16653741"/>
              <a:gd name="adj2" fmla="val 1630376"/>
            </a:avLst>
          </a:prstGeom>
          <a:ln>
            <a:solidFill>
              <a:srgbClr val="9C9C9C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Bogen 37"/>
          <p:cNvSpPr/>
          <p:nvPr/>
        </p:nvSpPr>
        <p:spPr>
          <a:xfrm rot="9938715">
            <a:off x="1809365" y="2754783"/>
            <a:ext cx="3689821" cy="3298851"/>
          </a:xfrm>
          <a:prstGeom prst="arc">
            <a:avLst>
              <a:gd name="adj1" fmla="val 16653741"/>
              <a:gd name="adj2" fmla="val 1128153"/>
            </a:avLst>
          </a:prstGeom>
          <a:ln>
            <a:solidFill>
              <a:srgbClr val="9C9C9C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Bogen 38"/>
          <p:cNvSpPr/>
          <p:nvPr/>
        </p:nvSpPr>
        <p:spPr>
          <a:xfrm rot="16852353" flipH="1">
            <a:off x="2757447" y="3573104"/>
            <a:ext cx="2311363" cy="2462908"/>
          </a:xfrm>
          <a:prstGeom prst="arc">
            <a:avLst/>
          </a:prstGeom>
          <a:ln>
            <a:solidFill>
              <a:srgbClr val="9C9C9C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feld 39"/>
          <p:cNvSpPr txBox="1"/>
          <p:nvPr/>
        </p:nvSpPr>
        <p:spPr>
          <a:xfrm>
            <a:off x="3042208" y="4285694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cf</a:t>
            </a:r>
            <a:r>
              <a:rPr lang="de-DE" kern="1200" baseline="-250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4393246" y="5932586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cf</a:t>
            </a:r>
            <a:r>
              <a:rPr lang="de-DE" kern="1200" baseline="-250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2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3402248" y="528451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ZK</a:t>
            </a:r>
            <a:endParaRPr lang="de-DE" kern="1200" baseline="-250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feld 42"/>
              <p:cNvSpPr txBox="1"/>
              <p:nvPr/>
            </p:nvSpPr>
            <p:spPr>
              <a:xfrm>
                <a:off x="919606" y="3429000"/>
                <a:ext cx="484042" cy="4301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SupPr>
                        <m:e>
                          <m:r>
                            <a:rPr lang="de-DE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lang="de-DE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𝐴</m:t>
                          </m:r>
                        </m:sub>
                        <m:sup>
                          <m:r>
                            <a:rPr lang="de-DE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𝑗</m:t>
                          </m:r>
                        </m:sup>
                      </m:sSubSup>
                    </m:oMath>
                  </m:oMathPara>
                </a14:m>
                <a:endParaRPr lang="de-DE" kern="1200" dirty="0" smtClean="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feld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606" y="3429000"/>
                <a:ext cx="484042" cy="430182"/>
              </a:xfrm>
              <a:prstGeom prst="rect">
                <a:avLst/>
              </a:prstGeom>
              <a:blipFill rotWithShape="0">
                <a:blip r:embed="rId9"/>
                <a:stretch>
                  <a:fillRect b="-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feld 43"/>
              <p:cNvSpPr txBox="1"/>
              <p:nvPr/>
            </p:nvSpPr>
            <p:spPr>
              <a:xfrm>
                <a:off x="2555776" y="3214842"/>
                <a:ext cx="553357" cy="4301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SupPr>
                        <m:e>
                          <m:r>
                            <a:rPr lang="de-DE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𝛾</m:t>
                          </m:r>
                          <m:r>
                            <a:rPr lang="de-DE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′</m:t>
                          </m:r>
                        </m:e>
                        <m:sub>
                          <m:r>
                            <a:rPr lang="de-DE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𝐵</m:t>
                          </m:r>
                        </m:sub>
                        <m:sup>
                          <m:r>
                            <a:rPr lang="de-DE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𝑗</m:t>
                          </m:r>
                        </m:sup>
                      </m:sSubSup>
                    </m:oMath>
                  </m:oMathPara>
                </a14:m>
                <a:endParaRPr lang="de-DE" kern="1200" dirty="0" smtClean="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4" name="Textfeld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3214842"/>
                <a:ext cx="553357" cy="430182"/>
              </a:xfrm>
              <a:prstGeom prst="rect">
                <a:avLst/>
              </a:prstGeom>
              <a:blipFill rotWithShape="0">
                <a:blip r:embed="rId10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feld 44"/>
              <p:cNvSpPr txBox="1"/>
              <p:nvPr/>
            </p:nvSpPr>
            <p:spPr>
              <a:xfrm>
                <a:off x="2915816" y="3214842"/>
                <a:ext cx="553228" cy="4301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b="0" kern="1200" dirty="0" smtClean="0">
                    <a:solidFill>
                      <a:schemeClr val="tx1"/>
                    </a:solidFill>
                    <a:ea typeface="+mn-ea"/>
                    <a:cs typeface="+mn-cs"/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SupPr>
                      <m:e>
                        <m:r>
                          <a:rPr lang="de-DE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𝑦</m:t>
                        </m:r>
                      </m:e>
                      <m:sub>
                        <m:r>
                          <a:rPr lang="de-DE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𝐴</m:t>
                        </m:r>
                      </m:sub>
                      <m:sup>
                        <m:r>
                          <a:rPr lang="de-DE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𝑗</m:t>
                        </m:r>
                      </m:sup>
                    </m:sSubSup>
                  </m:oMath>
                </a14:m>
                <a:endParaRPr lang="de-DE" kern="1200" dirty="0" smtClean="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5" name="Textfeld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3214842"/>
                <a:ext cx="553228" cy="430182"/>
              </a:xfrm>
              <a:prstGeom prst="rect">
                <a:avLst/>
              </a:prstGeom>
              <a:blipFill rotWithShape="0">
                <a:blip r:embed="rId11"/>
                <a:stretch>
                  <a:fillRect l="-8791" b="-183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feld 45"/>
              <p:cNvSpPr txBox="1"/>
              <p:nvPr/>
            </p:nvSpPr>
            <p:spPr>
              <a:xfrm>
                <a:off x="3707904" y="2782794"/>
                <a:ext cx="926216" cy="4301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SupPr>
                        <m:e>
                          <m:r>
                            <a:rPr lang="de-DE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lang="de-DE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′</m:t>
                          </m:r>
                        </m:e>
                        <m:sub>
                          <m:r>
                            <a:rPr lang="de-DE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𝐴</m:t>
                          </m:r>
                        </m:sub>
                        <m:sup>
                          <m:r>
                            <a:rPr lang="de-DE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𝑗</m:t>
                          </m:r>
                        </m:sup>
                      </m:sSubSup>
                      <m:r>
                        <a:rPr lang="de-DE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</m:t>
                      </m:r>
                      <m:sSubSup>
                        <m:sSubSupPr>
                          <m:ctrlPr>
                            <a:rPr lang="de-DE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SupPr>
                        <m:e>
                          <m:r>
                            <a:rPr lang="de-DE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𝑟</m:t>
                          </m:r>
                          <m:r>
                            <a:rPr lang="de-DE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′</m:t>
                          </m:r>
                        </m:e>
                        <m:sub>
                          <m:r>
                            <a:rPr lang="de-DE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𝐵</m:t>
                          </m:r>
                        </m:sub>
                        <m:sup>
                          <m:r>
                            <a:rPr lang="de-DE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𝑗</m:t>
                          </m:r>
                        </m:sup>
                      </m:sSubSup>
                    </m:oMath>
                  </m:oMathPara>
                </a14:m>
                <a:endParaRPr lang="de-DE" kern="1200" dirty="0" smtClean="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6" name="Textfeld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2782794"/>
                <a:ext cx="926216" cy="430182"/>
              </a:xfrm>
              <a:prstGeom prst="rect">
                <a:avLst/>
              </a:prstGeom>
              <a:blipFill rotWithShape="0">
                <a:blip r:embed="rId12"/>
                <a:stretch>
                  <a:fillRect b="-28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feld 46"/>
              <p:cNvSpPr txBox="1"/>
              <p:nvPr/>
            </p:nvSpPr>
            <p:spPr>
              <a:xfrm>
                <a:off x="4644008" y="3862914"/>
                <a:ext cx="1024383" cy="4301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SupPr>
                        <m:e>
                          <m:r>
                            <a:rPr lang="de-DE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  <m:sub>
                          <m:r>
                            <a:rPr lang="de-DE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𝐴</m:t>
                          </m:r>
                        </m:sub>
                        <m:sup>
                          <m:r>
                            <a:rPr lang="de-DE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𝑗</m:t>
                          </m:r>
                        </m:sup>
                      </m:sSubSup>
                      <m:r>
                        <a:rPr lang="de-DE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 |</m:t>
                      </m:r>
                      <m:sSub>
                        <m:sSubPr>
                          <m:ctrlPr>
                            <a:rPr lang="de-DE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𝒳</m:t>
                          </m:r>
                        </m:e>
                        <m:sub>
                          <m:r>
                            <a:rPr lang="de-DE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de-DE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de-DE" kern="1200" dirty="0" smtClean="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7" name="Textfeld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3862914"/>
                <a:ext cx="1024383" cy="430182"/>
              </a:xfrm>
              <a:prstGeom prst="rect">
                <a:avLst/>
              </a:prstGeom>
              <a:blipFill rotWithShape="0">
                <a:blip r:embed="rId1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feld 47"/>
              <p:cNvSpPr txBox="1"/>
              <p:nvPr/>
            </p:nvSpPr>
            <p:spPr>
              <a:xfrm>
                <a:off x="4869920" y="3142834"/>
                <a:ext cx="543482" cy="4301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SupPr>
                        <m:e>
                          <m:r>
                            <a:rPr lang="de-DE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lang="de-DE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′</m:t>
                          </m:r>
                        </m:e>
                        <m:sub>
                          <m:r>
                            <a:rPr lang="de-DE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𝐴</m:t>
                          </m:r>
                        </m:sub>
                        <m:sup>
                          <m:r>
                            <a:rPr lang="de-DE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𝑗</m:t>
                          </m:r>
                        </m:sup>
                      </m:sSubSup>
                    </m:oMath>
                  </m:oMathPara>
                </a14:m>
                <a:endParaRPr lang="de-DE" kern="1200" dirty="0" smtClean="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8" name="Textfeld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9920" y="3142834"/>
                <a:ext cx="543482" cy="430182"/>
              </a:xfrm>
              <a:prstGeom prst="rect">
                <a:avLst/>
              </a:prstGeom>
              <a:blipFill rotWithShape="0">
                <a:blip r:embed="rId14"/>
                <a:stretch>
                  <a:fillRect b="-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83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/>
      <p:bldP spid="41" grpId="0"/>
      <p:bldP spid="42" grpId="0"/>
      <p:bldP spid="44" grpId="0"/>
      <p:bldP spid="45" grpId="0"/>
      <p:bldP spid="46" grpId="0"/>
      <p:bldP spid="47" grpId="0"/>
      <p:bldP spid="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Proof</a:t>
            </a:r>
            <a:r>
              <a:rPr lang="de-DE" dirty="0" smtClean="0"/>
              <a:t> Sketch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 the </a:t>
            </a:r>
            <a:r>
              <a:rPr lang="en-US" sz="2400" b="1" dirty="0">
                <a:solidFill>
                  <a:srgbClr val="6A8B37"/>
                </a:solidFill>
              </a:rPr>
              <a:t>first</a:t>
            </a:r>
            <a:r>
              <a:rPr lang="en-US" sz="2400" dirty="0"/>
              <a:t> experiment, the simulator updates the state on </a:t>
            </a:r>
            <a:r>
              <a:rPr lang="en-US" sz="2400" dirty="0" smtClean="0"/>
              <a:t>the basis </a:t>
            </a:r>
            <a:r>
              <a:rPr lang="en-US" sz="2400" dirty="0"/>
              <a:t>of the verification of the ZK proofs</a:t>
            </a:r>
          </a:p>
          <a:p>
            <a:pPr lvl="1"/>
            <a:r>
              <a:rPr lang="en-US" sz="2000" dirty="0" err="1"/>
              <a:t>Indistinguishability</a:t>
            </a:r>
            <a:r>
              <a:rPr lang="en-US" sz="2000" dirty="0"/>
              <a:t> follows from the </a:t>
            </a:r>
            <a:r>
              <a:rPr lang="en-US" sz="2000" b="1" dirty="0">
                <a:solidFill>
                  <a:srgbClr val="6A8B37"/>
                </a:solidFill>
              </a:rPr>
              <a:t>soundness</a:t>
            </a:r>
            <a:r>
              <a:rPr lang="en-US" sz="2000" dirty="0"/>
              <a:t> of the ZK proof</a:t>
            </a:r>
          </a:p>
          <a:p>
            <a:r>
              <a:rPr lang="en-US" sz="2400" dirty="0"/>
              <a:t>In the </a:t>
            </a:r>
            <a:r>
              <a:rPr lang="en-US" sz="2400" b="1" dirty="0">
                <a:solidFill>
                  <a:srgbClr val="6A8B37"/>
                </a:solidFill>
              </a:rPr>
              <a:t>second</a:t>
            </a:r>
            <a:r>
              <a:rPr lang="en-US" sz="2400" dirty="0"/>
              <a:t> experiment, the real input of the honest party </a:t>
            </a:r>
            <a:r>
              <a:rPr lang="en-US" sz="2400" dirty="0" smtClean="0"/>
              <a:t>is used </a:t>
            </a:r>
            <a:r>
              <a:rPr lang="en-US" sz="2400" dirty="0"/>
              <a:t>for the simulation</a:t>
            </a:r>
          </a:p>
          <a:p>
            <a:pPr lvl="1"/>
            <a:r>
              <a:rPr lang="en-US" sz="2000" dirty="0" err="1"/>
              <a:t>Indistinguishability</a:t>
            </a:r>
            <a:r>
              <a:rPr lang="en-US" sz="2000" dirty="0"/>
              <a:t> follows from the </a:t>
            </a:r>
            <a:r>
              <a:rPr lang="en-US" sz="2000" b="1" dirty="0">
                <a:solidFill>
                  <a:srgbClr val="6A8B37"/>
                </a:solidFill>
              </a:rPr>
              <a:t>hiding</a:t>
            </a:r>
            <a:r>
              <a:rPr lang="en-US" sz="2000" dirty="0"/>
              <a:t> property of </a:t>
            </a:r>
            <a:r>
              <a:rPr lang="en-US" sz="2000" dirty="0" smtClean="0"/>
              <a:t>the commitment </a:t>
            </a:r>
            <a:r>
              <a:rPr lang="en-US" sz="2000" dirty="0"/>
              <a:t>scheme</a:t>
            </a:r>
          </a:p>
          <a:p>
            <a:r>
              <a:rPr lang="en-US" sz="2400" dirty="0"/>
              <a:t>In the </a:t>
            </a:r>
            <a:r>
              <a:rPr lang="en-US" sz="2400" b="1" dirty="0">
                <a:solidFill>
                  <a:srgbClr val="6A8B37"/>
                </a:solidFill>
              </a:rPr>
              <a:t>third</a:t>
            </a:r>
            <a:r>
              <a:rPr lang="en-US" sz="2400" dirty="0"/>
              <a:t> experiment, we replace the simulated ZK proof, </a:t>
            </a:r>
            <a:r>
              <a:rPr lang="en-US" sz="2400" dirty="0" smtClean="0"/>
              <a:t>with an </a:t>
            </a:r>
            <a:r>
              <a:rPr lang="en-US" sz="2400" dirty="0"/>
              <a:t>actual ZK proof</a:t>
            </a:r>
          </a:p>
          <a:p>
            <a:pPr lvl="1"/>
            <a:r>
              <a:rPr lang="en-US" sz="2000" dirty="0" err="1"/>
              <a:t>Indistinguishability</a:t>
            </a:r>
            <a:r>
              <a:rPr lang="en-US" sz="2000" dirty="0"/>
              <a:t> follows from the </a:t>
            </a:r>
            <a:r>
              <a:rPr lang="en-US" sz="2000" b="1" dirty="0">
                <a:solidFill>
                  <a:srgbClr val="6A8B37"/>
                </a:solidFill>
              </a:rPr>
              <a:t>zero-knowledge</a:t>
            </a:r>
            <a:r>
              <a:rPr lang="en-US" sz="2000" dirty="0"/>
              <a:t> property </a:t>
            </a:r>
            <a:r>
              <a:rPr lang="en-US" sz="2000" dirty="0" smtClean="0"/>
              <a:t>of the </a:t>
            </a:r>
            <a:r>
              <a:rPr lang="en-US" sz="2000" dirty="0"/>
              <a:t>proof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625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More Compilers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400" b="1" u="sng" dirty="0" smtClean="0"/>
                  <a:t>Rate-Hiding:</a:t>
                </a:r>
                <a:r>
                  <a:rPr lang="en-US" sz="2400" dirty="0" smtClean="0"/>
                  <a:t> Let (E,D) be a </a:t>
                </a:r>
                <a:r>
                  <a:rPr lang="en-US" sz="2400" b="1" dirty="0" err="1" smtClean="0">
                    <a:solidFill>
                      <a:srgbClr val="6A8B37"/>
                    </a:solidFill>
                  </a:rPr>
                  <a:t>homomorphic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enc</a:t>
                </a:r>
                <a:r>
                  <a:rPr lang="en-US" sz="2400" dirty="0" smtClean="0"/>
                  <a:t> scheme</a:t>
                </a:r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dirty="0" smtClean="0"/>
                  <a:t>		     “old com“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  <m:sup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p>
                    </m:sSubSup>
                  </m:oMath>
                </a14:m>
                <a:r>
                  <a:rPr lang="en-US" sz="1800" dirty="0"/>
                  <a:t> </a:t>
                </a:r>
                <a:r>
                  <a:rPr lang="en-US" sz="1800" dirty="0" smtClean="0"/>
                  <a:t>encrypts 0</a:t>
                </a:r>
                <a:endParaRPr lang="en-US" sz="1800" dirty="0"/>
              </a:p>
              <a:p>
                <a:pPr marL="0" indent="0">
                  <a:buNone/>
                </a:pPr>
                <a:r>
                  <a:rPr lang="en-US" sz="1800" dirty="0" smtClean="0"/>
                  <a:t> + ZK proof that        OR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	      	    “new com “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  <m:sup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p>
                    </m:sSubSup>
                  </m:oMath>
                </a14:m>
                <a:r>
                  <a:rPr lang="en-US" sz="1800" dirty="0" smtClean="0"/>
                  <a:t> encrypts 1 AND ‘‘rate not yet exceeded“ </a:t>
                </a:r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r>
                  <a:rPr lang="en-US" sz="2400" b="1" u="sng" dirty="0" smtClean="0">
                    <a:solidFill>
                      <a:srgbClr val="000000"/>
                    </a:solidFill>
                  </a:rPr>
                  <a:t>Pattern-Revealing: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De-randomize the commitments using a PRF 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=&gt;  randomness</a:t>
                </a:r>
                <a:r>
                  <a:rPr lang="en-US" sz="2000" dirty="0"/>
                  <a:t> 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𝑃𝑅𝐹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sSubSup>
                          <m:sSubSup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  <m:sup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p>
                        </m:sSubSup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58" t="-949" b="-2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4" descr="people_juliane_krug_07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72" y="2486602"/>
            <a:ext cx="648000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people_juliane_krug_08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97" y="2492968"/>
            <a:ext cx="647999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Gerade Verbindung mit Pfeil 5"/>
          <p:cNvCxnSpPr/>
          <p:nvPr/>
        </p:nvCxnSpPr>
        <p:spPr>
          <a:xfrm>
            <a:off x="1763761" y="2687332"/>
            <a:ext cx="70110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/>
              <p:cNvSpPr/>
              <p:nvPr/>
            </p:nvSpPr>
            <p:spPr>
              <a:xfrm>
                <a:off x="1475729" y="2272444"/>
                <a:ext cx="1450975" cy="3926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sz="160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6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e-DE" sz="16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de-DE" sz="16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  <m:r>
                        <a:rPr lang="de-DE" sz="1600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←</m:t>
                      </m:r>
                      <m:r>
                        <a:rPr lang="de-DE" sz="1600" b="0" i="1" dirty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de-DE" sz="1600" b="0" i="1" dirty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1600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𝑝𝑘</m:t>
                      </m:r>
                      <m:r>
                        <a:rPr lang="de-DE" sz="1600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,1)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7" name="Rechtec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729" y="2272444"/>
                <a:ext cx="1450975" cy="392672"/>
              </a:xfrm>
              <a:prstGeom prst="rect">
                <a:avLst/>
              </a:prstGeom>
              <a:blipFill rotWithShape="0">
                <a:blip r:embed="rId5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46604" y="2564904"/>
                <a:ext cx="997004" cy="4301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smtClean="0"/>
                  <a:t>fresh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p>
                    </m:sSubSup>
                  </m:oMath>
                </a14:m>
                <a:endParaRPr lang="de-DE" baseline="-25000" dirty="0"/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04" y="2564904"/>
                <a:ext cx="997004" cy="430182"/>
              </a:xfrm>
              <a:prstGeom prst="rect">
                <a:avLst/>
              </a:prstGeom>
              <a:blipFill rotWithShape="0">
                <a:blip r:embed="rId6"/>
                <a:stretch>
                  <a:fillRect l="-5521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/>
              <p:cNvSpPr/>
              <p:nvPr/>
            </p:nvSpPr>
            <p:spPr>
              <a:xfrm>
                <a:off x="3070227" y="2054346"/>
                <a:ext cx="483337" cy="4301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htec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0227" y="2054346"/>
                <a:ext cx="483337" cy="430182"/>
              </a:xfrm>
              <a:prstGeom prst="rect">
                <a:avLst/>
              </a:prstGeom>
              <a:blipFill rotWithShape="0">
                <a:blip r:embed="rId7"/>
                <a:stretch>
                  <a:fillRect b="-28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4" descr="people_juliane_krug_07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168" y="2493104"/>
            <a:ext cx="648000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people_juliane_krug_08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93" y="2499470"/>
            <a:ext cx="647999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Gerade Verbindung mit Pfeil 11"/>
          <p:cNvCxnSpPr/>
          <p:nvPr/>
        </p:nvCxnSpPr>
        <p:spPr>
          <a:xfrm>
            <a:off x="6228257" y="2693834"/>
            <a:ext cx="70110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hteck 12"/>
              <p:cNvSpPr/>
              <p:nvPr/>
            </p:nvSpPr>
            <p:spPr>
              <a:xfrm>
                <a:off x="5940225" y="2278946"/>
                <a:ext cx="1450975" cy="3926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sz="160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6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e-DE" sz="16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de-DE" sz="16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  <m:r>
                        <a:rPr lang="de-DE" sz="1600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←</m:t>
                      </m:r>
                      <m:r>
                        <a:rPr lang="de-DE" sz="1600" b="0" i="1" dirty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de-DE" sz="1600" b="0" i="1" dirty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1600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𝑝𝑘</m:t>
                      </m:r>
                      <m:r>
                        <a:rPr lang="de-DE" sz="1600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,0)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3" name="Rechtec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225" y="2278946"/>
                <a:ext cx="1450975" cy="392672"/>
              </a:xfrm>
              <a:prstGeom prst="rect">
                <a:avLst/>
              </a:prstGeom>
              <a:blipFill rotWithShape="0">
                <a:blip r:embed="rId8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/>
              <p:cNvSpPr txBox="1"/>
              <p:nvPr/>
            </p:nvSpPr>
            <p:spPr>
              <a:xfrm>
                <a:off x="4067944" y="2571406"/>
                <a:ext cx="1458669" cy="4301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/>
                  <a:t>n</a:t>
                </a:r>
                <a:r>
                  <a:rPr lang="de-DE" dirty="0" smtClean="0"/>
                  <a:t>on-</a:t>
                </a:r>
                <a:r>
                  <a:rPr lang="de-DE" dirty="0" err="1" smtClean="0"/>
                  <a:t>fresh</a:t>
                </a:r>
                <a:r>
                  <a:rPr lang="de-DE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p>
                    </m:sSubSup>
                  </m:oMath>
                </a14:m>
                <a:endParaRPr lang="de-DE" baseline="-25000" dirty="0"/>
              </a:p>
            </p:txBody>
          </p:sp>
        </mc:Choice>
        <mc:Fallback xmlns=""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2571406"/>
                <a:ext cx="1458669" cy="430182"/>
              </a:xfrm>
              <a:prstGeom prst="rect">
                <a:avLst/>
              </a:prstGeom>
              <a:blipFill rotWithShape="0">
                <a:blip r:embed="rId9"/>
                <a:stretch>
                  <a:fillRect l="-3333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hteck 14"/>
              <p:cNvSpPr/>
              <p:nvPr/>
            </p:nvSpPr>
            <p:spPr>
              <a:xfrm>
                <a:off x="7534723" y="2060848"/>
                <a:ext cx="483337" cy="4301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htec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4723" y="2060848"/>
                <a:ext cx="483337" cy="430182"/>
              </a:xfrm>
              <a:prstGeom prst="rect">
                <a:avLst/>
              </a:prstGeom>
              <a:blipFill rotWithShape="0">
                <a:blip r:embed="rId10"/>
                <a:stretch>
                  <a:fillRect b="-28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Geschweifte Klammer links 16"/>
          <p:cNvSpPr/>
          <p:nvPr/>
        </p:nvSpPr>
        <p:spPr>
          <a:xfrm>
            <a:off x="2051720" y="3284984"/>
            <a:ext cx="461989" cy="1152127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9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3" grpId="0"/>
      <p:bldP spid="14" grpId="0"/>
      <p:bldP spid="15" grpId="0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the compilers stateless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400" dirty="0" smtClean="0"/>
                  <a:t> RL-SFE impossible when </a:t>
                </a:r>
                <a:r>
                  <a:rPr lang="en-US" sz="2400" b="1" dirty="0" smtClean="0">
                    <a:solidFill>
                      <a:srgbClr val="6A8B37"/>
                    </a:solidFill>
                  </a:rPr>
                  <a:t>both</a:t>
                </a:r>
                <a:r>
                  <a:rPr lang="en-US" sz="2400" dirty="0" smtClean="0"/>
                  <a:t> parties are stateless</a:t>
                </a:r>
              </a:p>
              <a:p>
                <a:r>
                  <a:rPr lang="en-US" sz="2400" dirty="0" smtClean="0"/>
                  <a:t> Possible in the </a:t>
                </a:r>
                <a:r>
                  <a:rPr lang="en-US" sz="2400" b="1" dirty="0" smtClean="0">
                    <a:solidFill>
                      <a:srgbClr val="6A8B37"/>
                    </a:solidFill>
                  </a:rPr>
                  <a:t>client/server</a:t>
                </a:r>
                <a:r>
                  <a:rPr lang="en-US" sz="2400" dirty="0" smtClean="0"/>
                  <a:t> setting where the clients can only store a </a:t>
                </a:r>
                <a:r>
                  <a:rPr lang="en-US" sz="2400" b="1" dirty="0" smtClean="0">
                    <a:solidFill>
                      <a:srgbClr val="6A8B37"/>
                    </a:solidFill>
                  </a:rPr>
                  <a:t>little</a:t>
                </a:r>
                <a:r>
                  <a:rPr lang="en-US" sz="2400" dirty="0" smtClean="0"/>
                  <a:t> state</a:t>
                </a:r>
              </a:p>
              <a:p>
                <a:r>
                  <a:rPr lang="en-US" sz="2400" dirty="0" smtClean="0"/>
                  <a:t> Let (T,V) be an MAC, (E,D) be an SKE and H be a CRHF</a:t>
                </a:r>
              </a:p>
              <a:p>
                <a:endParaRPr lang="de-DE" sz="2400" dirty="0"/>
              </a:p>
              <a:p>
                <a:endParaRPr lang="de-DE" sz="2400" dirty="0" smtClean="0"/>
              </a:p>
              <a:p>
                <a:endParaRPr lang="de-DE" sz="2400" dirty="0"/>
              </a:p>
              <a:p>
                <a:r>
                  <a:rPr lang="de-DE" sz="2400" dirty="0" smtClean="0"/>
                  <a:t> </a:t>
                </a:r>
                <a:r>
                  <a:rPr lang="en-US" sz="2400" dirty="0" smtClean="0"/>
                  <a:t>At the beginning of each round        transmits a list of       commitments, a list of </a:t>
                </a:r>
                <a:r>
                  <a:rPr lang="en-US" sz="2400" dirty="0" err="1" smtClean="0"/>
                  <a:t>ciphertexts</a:t>
                </a:r>
                <a:r>
                  <a:rPr lang="en-US" sz="2400" dirty="0" smtClean="0"/>
                  <a:t> and a tag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sz="2400" dirty="0" smtClean="0"/>
              </a:p>
              <a:p>
                <a:pPr lvl="2"/>
                <a:endParaRPr lang="en-US" sz="1600" dirty="0" smtClean="0"/>
              </a:p>
              <a:p>
                <a:pPr lvl="2"/>
                <a:r>
                  <a:rPr lang="en-US" sz="1600" dirty="0" smtClean="0"/>
                  <a:t>        can verify the state, extract old inputs and obtain a witness for the ZK proof</a:t>
                </a:r>
                <a:endParaRPr lang="en-US" sz="1600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17" t="-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4" descr="people_juliane_krug_07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89" y="3566722"/>
            <a:ext cx="648000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people_juliane_krug_08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321" y="3573088"/>
            <a:ext cx="647999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Gerade Verbindung mit Pfeil 5"/>
          <p:cNvCxnSpPr/>
          <p:nvPr/>
        </p:nvCxnSpPr>
        <p:spPr>
          <a:xfrm>
            <a:off x="5580184" y="3861048"/>
            <a:ext cx="9000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/>
              <p:cNvSpPr/>
              <p:nvPr/>
            </p:nvSpPr>
            <p:spPr>
              <a:xfrm>
                <a:off x="5436096" y="3450486"/>
                <a:ext cx="112915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sz="1600" b="1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600" b="1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de-DE" sz="1600" b="1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̂"/>
                              <m:ctrlPr>
                                <a:rPr lang="de-DE" sz="1600" b="1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de-DE" sz="1600" b="1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</m:acc>
                        </m:e>
                      </m:d>
                      <m:r>
                        <a:rPr lang="de-DE" sz="1600" b="1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1600" b="1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𝝓</m:t>
                      </m:r>
                      <m:r>
                        <a:rPr lang="de-DE" sz="1600" b="1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de-DE" sz="1600" b="1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𝜸</m:t>
                      </m:r>
                    </m:oMath>
                  </m:oMathPara>
                </a14:m>
                <a:endParaRPr lang="en-US" b="1" i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7" name="Rechtec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3450486"/>
                <a:ext cx="1129155" cy="338554"/>
              </a:xfrm>
              <a:prstGeom prst="rect">
                <a:avLst/>
              </a:prstGeom>
              <a:blipFill rotWithShape="0">
                <a:blip r:embed="rId5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755576" y="3573016"/>
                <a:ext cx="4059060" cy="7070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1" i="1" smtClean="0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de-DE" sz="1600" b="1" i="1" smtClean="0">
                          <a:latin typeface="Cambria Math" panose="02040503050406030204" pitchFamily="18" charset="0"/>
                        </a:rPr>
                        <m:t>←</m:t>
                      </m:r>
                      <m:r>
                        <a:rPr lang="de-DE" sz="16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𝑬</m:t>
                      </m:r>
                      <m:d>
                        <m:dPr>
                          <m:ctrlPr>
                            <a:rPr lang="de-DE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de-DE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sub>
                          </m:sSub>
                        </m:e>
                      </m:d>
                      <m:r>
                        <a:rPr lang="de-DE" sz="1600" b="1" i="1" smtClean="0">
                          <a:latin typeface="Cambria Math" panose="02040503050406030204" pitchFamily="18" charset="0"/>
                        </a:rPr>
                        <m:t>     </m:t>
                      </m:r>
                      <m:acc>
                        <m:accPr>
                          <m:chr m:val="̂"/>
                          <m:ctrlPr>
                            <a:rPr lang="de-DE" sz="16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DE" sz="16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</m:acc>
                      <m:r>
                        <a:rPr lang="de-DE" sz="1600" b="1" i="1" smtClean="0">
                          <a:latin typeface="Cambria Math" panose="02040503050406030204" pitchFamily="18" charset="0"/>
                        </a:rPr>
                        <m:t>←</m:t>
                      </m:r>
                      <m:r>
                        <a:rPr lang="de-DE" sz="16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𝑬</m:t>
                      </m:r>
                      <m:d>
                        <m:dPr>
                          <m:ctrlPr>
                            <a:rPr lang="de-DE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de-DE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de-DE" sz="16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1" i="1" smtClean="0">
                          <a:latin typeface="Cambria Math" panose="02040503050406030204" pitchFamily="18" charset="0"/>
                        </a:rPr>
                        <m:t>𝝓</m:t>
                      </m:r>
                      <m:r>
                        <a:rPr lang="de-DE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16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  <m:d>
                        <m:dPr>
                          <m:ctrlPr>
                            <a:rPr lang="de-DE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DE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  <m:sup>
                              <m:r>
                                <a:rPr lang="de-DE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  <m:d>
                            <m:dPr>
                              <m:ctrlPr>
                                <a:rPr lang="de-DE" sz="1600" b="1" i="1" smtClean="0">
                                  <a:solidFill>
                                    <a:schemeClr val="accent3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de-DE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𝜸</m:t>
                                  </m:r>
                                </m:e>
                                <m:sup>
                                  <m:r>
                                    <a:rPr lang="de-DE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</m:sSup>
                              <m:r>
                                <a:rPr lang="de-DE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de-DE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𝜸</m:t>
                                  </m:r>
                                </m:e>
                                <m:sup>
                                  <m:r>
                                    <a:rPr lang="de-DE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de-DE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,…, </m:t>
                              </m:r>
                              <m:r>
                                <a:rPr lang="de-DE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𝜸</m:t>
                              </m:r>
                            </m:e>
                          </m:d>
                        </m:e>
                      </m:d>
                      <m:r>
                        <a:rPr lang="de-DE" sz="1600" b="1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de-DE" sz="1600" b="1" i="1" smtClean="0">
                          <a:latin typeface="Cambria Math" panose="02040503050406030204" pitchFamily="18" charset="0"/>
                        </a:rPr>
                        <m:t>𝜸</m:t>
                      </m:r>
                      <m:r>
                        <a:rPr lang="de-DE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16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de-DE" sz="16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de-DE" sz="1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DE" sz="16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sub>
                      </m:sSub>
                      <m:r>
                        <a:rPr lang="de-DE" sz="1600" b="1" i="1" smtClean="0">
                          <a:latin typeface="Cambria Math" panose="02040503050406030204" pitchFamily="18" charset="0"/>
                        </a:rPr>
                        <m:t>;</m:t>
                      </m:r>
                      <m:sSub>
                        <m:sSubPr>
                          <m:ctrlPr>
                            <a:rPr lang="de-DE" sz="1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de-DE" sz="16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sub>
                      </m:sSub>
                      <m:r>
                        <a:rPr lang="de-DE" sz="16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de-DE" sz="1600" b="1" dirty="0" smtClean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573016"/>
                <a:ext cx="4059060" cy="70705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5" descr="people_juliane_krug_08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581176"/>
            <a:ext cx="431999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people_juliane_krug_07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640" y="5517280"/>
            <a:ext cx="432000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49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989138"/>
            <a:ext cx="8642350" cy="2015926"/>
          </a:xfrm>
        </p:spPr>
        <p:txBody>
          <a:bodyPr/>
          <a:lstStyle/>
          <a:p>
            <a:r>
              <a:rPr lang="en-US" sz="3600" dirty="0" smtClean="0"/>
              <a:t>Applications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9771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Hazay-Lindell</a:t>
            </a:r>
            <a:r>
              <a:rPr lang="en-US" dirty="0" smtClean="0"/>
              <a:t> OPE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250825" y="1592263"/>
                <a:ext cx="8640763" cy="4500562"/>
              </a:xfrm>
            </p:spPr>
            <p:txBody>
              <a:bodyPr/>
              <a:lstStyle/>
              <a:p>
                <a:r>
                  <a:rPr lang="en-US" sz="2400" dirty="0" smtClean="0"/>
                  <a:t> </a:t>
                </a:r>
                <a:r>
                  <a:rPr lang="en-US" sz="2400" dirty="0"/>
                  <a:t>Let (E,D) be </a:t>
                </a:r>
                <a:r>
                  <a:rPr lang="en-US" sz="2400" dirty="0" smtClean="0"/>
                  <a:t>a </a:t>
                </a:r>
                <a:r>
                  <a:rPr lang="en-US" sz="2400" dirty="0" err="1"/>
                  <a:t>homomorphic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enc</a:t>
                </a:r>
                <a:r>
                  <a:rPr lang="en-US" sz="2400" dirty="0"/>
                  <a:t> scheme</a:t>
                </a:r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𝑝𝑘</m:t>
                                </m:r>
                                <m:r>
                                  <a:rPr lang="en-US" sz="2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sSup>
                                  <m:sSup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p>
                                </m:sSup>
                              </m:e>
                            </m:d>
                          </m:e>
                        </m:d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000" dirty="0" smtClean="0"/>
                  <a:t> and a ZK proof of its validity </a:t>
                </a:r>
                <a:r>
                  <a:rPr lang="en-US" sz="2000" b="1" dirty="0" smtClean="0">
                    <a:solidFill>
                      <a:srgbClr val="6A8B37"/>
                    </a:solidFill>
                  </a:rPr>
                  <a:t>constitutes a commitment</a:t>
                </a:r>
                <a:r>
                  <a:rPr lang="en-US" sz="2000" dirty="0" smtClean="0"/>
                  <a:t> to x</a:t>
                </a:r>
                <a:endParaRPr lang="en-US" sz="800" dirty="0"/>
              </a:p>
              <a:p>
                <a:pPr lvl="1"/>
                <a:r>
                  <a:rPr lang="en-US" sz="1800" dirty="0" smtClean="0"/>
                  <a:t>In fact,        can extract input x and the randomness </a:t>
                </a:r>
              </a:p>
              <a:p>
                <a:r>
                  <a:rPr lang="en-US" sz="2000" dirty="0" smtClean="0"/>
                  <a:t>The protocol is </a:t>
                </a:r>
                <a:r>
                  <a:rPr lang="en-US" sz="2000" b="1" dirty="0" smtClean="0">
                    <a:solidFill>
                      <a:srgbClr val="6A8B37"/>
                    </a:solidFill>
                  </a:rPr>
                  <a:t>one-sided</a:t>
                </a:r>
                <a:r>
                  <a:rPr lang="en-US" sz="2000" dirty="0" smtClean="0"/>
                  <a:t> commit-first</a:t>
                </a:r>
                <a:r>
                  <a:rPr lang="en-US" sz="2200" dirty="0" smtClean="0"/>
                  <a:t> </a:t>
                </a:r>
              </a:p>
              <a:p>
                <a:r>
                  <a:rPr lang="en-US" sz="2000" dirty="0" smtClean="0"/>
                  <a:t>We give efficient </a:t>
                </a:r>
                <a:r>
                  <a:rPr lang="en-US" sz="2000" b="1" dirty="0" smtClean="0">
                    <a:solidFill>
                      <a:srgbClr val="6A8B37"/>
                    </a:solidFill>
                  </a:rPr>
                  <a:t>proofs</a:t>
                </a:r>
                <a:r>
                  <a:rPr lang="en-US" sz="2000" b="1" dirty="0">
                    <a:solidFill>
                      <a:srgbClr val="6A8B37"/>
                    </a:solidFill>
                  </a:rPr>
                  <a:t> </a:t>
                </a:r>
                <a:r>
                  <a:rPr lang="en-US" sz="2000" b="1" dirty="0" smtClean="0">
                    <a:solidFill>
                      <a:srgbClr val="6A8B37"/>
                    </a:solidFill>
                  </a:rPr>
                  <a:t>of</a:t>
                </a:r>
                <a:r>
                  <a:rPr lang="en-US" sz="2000" b="1" dirty="0">
                    <a:solidFill>
                      <a:srgbClr val="6A8B37"/>
                    </a:solidFill>
                  </a:rPr>
                  <a:t> </a:t>
                </a:r>
                <a:r>
                  <a:rPr lang="en-US" sz="2000" b="1" dirty="0" smtClean="0">
                    <a:solidFill>
                      <a:srgbClr val="6A8B37"/>
                    </a:solidFill>
                  </a:rPr>
                  <a:t>repeated-inputs</a:t>
                </a:r>
                <a:r>
                  <a:rPr lang="en-US" sz="2000" dirty="0" smtClean="0"/>
                  <a:t> for all compilers </a:t>
                </a:r>
                <a:endParaRPr lang="en-US" sz="2000" dirty="0"/>
              </a:p>
            </p:txBody>
          </p:sp>
        </mc:Choice>
        <mc:Fallback xmlns="">
          <p:sp>
            <p:nvSpPr>
              <p:cNvPr id="5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0825" y="1592263"/>
                <a:ext cx="8640763" cy="4500562"/>
              </a:xfrm>
              <a:blipFill rotWithShape="0">
                <a:blip r:embed="rId2"/>
                <a:stretch>
                  <a:fillRect l="-917" t="-949" r="-2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4" descr="people_juliane_krug_07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548196"/>
            <a:ext cx="70485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people_juliane_krug_08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305" y="2568833"/>
            <a:ext cx="684212" cy="68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/>
              <p:cNvSpPr txBox="1"/>
              <p:nvPr/>
            </p:nvSpPr>
            <p:spPr>
              <a:xfrm>
                <a:off x="467544" y="2604974"/>
                <a:ext cx="7927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𝔽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604974"/>
                <a:ext cx="792781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>
                <a:off x="7526463" y="2604974"/>
                <a:ext cx="12940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,…, </m:t>
                          </m:r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6463" y="2604974"/>
                <a:ext cx="1294009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/>
              <p:cNvSpPr txBox="1"/>
              <p:nvPr/>
            </p:nvSpPr>
            <p:spPr>
              <a:xfrm>
                <a:off x="3563888" y="2060848"/>
                <a:ext cx="18966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smtClean="0">
                    <a:solidFill>
                      <a:schemeClr val="accent3"/>
                    </a:solidFill>
                  </a:rPr>
                  <a:t>f </a:t>
                </a:r>
                <a:r>
                  <a:rPr lang="de-DE" dirty="0" smtClean="0"/>
                  <a:t>= (</a:t>
                </a:r>
                <a:r>
                  <a:rPr lang="de-DE" dirty="0" smtClean="0">
                    <a:solidFill>
                      <a:schemeClr val="accent3"/>
                    </a:solidFill>
                  </a:rPr>
                  <a:t>p(.)</a:t>
                </a:r>
                <a:r>
                  <a:rPr lang="de-DE" dirty="0" smtClean="0"/>
                  <a:t>,-), </a:t>
                </a:r>
                <a:r>
                  <a:rPr lang="de-DE" dirty="0" err="1" smtClean="0"/>
                  <a:t>field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i="1" smtClean="0">
                        <a:latin typeface="Cambria Math" panose="02040503050406030204" pitchFamily="18" charset="0"/>
                      </a:rPr>
                      <m:t>𝔽</m:t>
                    </m:r>
                  </m:oMath>
                </a14:m>
                <a:endParaRPr lang="de-DE" baseline="-25000" dirty="0"/>
              </a:p>
            </p:txBody>
          </p:sp>
        </mc:Choice>
        <mc:Fallback xmlns=""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2060848"/>
                <a:ext cx="1896673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2894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/>
              <p:cNvSpPr txBox="1"/>
              <p:nvPr/>
            </p:nvSpPr>
            <p:spPr>
              <a:xfrm>
                <a:off x="467544" y="3309495"/>
                <a:ext cx="12380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de-DE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309495"/>
                <a:ext cx="1238031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/>
              <p:cNvSpPr txBox="1"/>
              <p:nvPr/>
            </p:nvSpPr>
            <p:spPr>
              <a:xfrm>
                <a:off x="7526463" y="3309495"/>
                <a:ext cx="973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=−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6463" y="3309495"/>
                <a:ext cx="973985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Gerade Verbindung mit Pfeil 14"/>
          <p:cNvCxnSpPr/>
          <p:nvPr/>
        </p:nvCxnSpPr>
        <p:spPr>
          <a:xfrm>
            <a:off x="3059832" y="2965014"/>
            <a:ext cx="288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>
            <a:off x="3060152" y="3757102"/>
            <a:ext cx="288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3635896" y="2492896"/>
            <a:ext cx="1914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/>
              <a:t>p</a:t>
            </a:r>
            <a:r>
              <a:rPr lang="de-DE" sz="2000" dirty="0" err="1" smtClean="0"/>
              <a:t>k</a:t>
            </a:r>
            <a:r>
              <a:rPr lang="de-DE" sz="2000" dirty="0" smtClean="0"/>
              <a:t> + “valid </a:t>
            </a:r>
            <a:r>
              <a:rPr lang="de-DE" sz="2000" dirty="0" err="1" smtClean="0"/>
              <a:t>key</a:t>
            </a:r>
            <a:r>
              <a:rPr lang="de-DE" sz="2000" dirty="0" smtClean="0"/>
              <a:t>“</a:t>
            </a:r>
            <a:endParaRPr lang="de-DE" sz="2000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/>
              <p:cNvSpPr txBox="1"/>
              <p:nvPr/>
            </p:nvSpPr>
            <p:spPr>
              <a:xfrm>
                <a:off x="2660028" y="3151421"/>
                <a:ext cx="3685689" cy="5162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{"/>
                            <m:endChr m:val="}"/>
                            <m:ctrlPr>
                              <a:rPr lang="de-DE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2000" b="0" i="1" dirty="0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  <m:d>
                              <m:dPr>
                                <m:ctrlPr>
                                  <a:rPr lang="de-DE" sz="2000" b="0" i="1" dirty="0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de-DE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𝑝𝑘</m:t>
                                </m:r>
                                <m:r>
                                  <a:rPr lang="de-DE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sSup>
                                  <m:sSupPr>
                                    <m:ctrlPr>
                                      <a:rPr lang="de-DE" sz="20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20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de-DE" sz="20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p>
                                </m:sSup>
                              </m:e>
                            </m:d>
                          </m:e>
                        </m:d>
                      </m:e>
                      <m:sub>
                        <m:r>
                          <a:rPr lang="de-DE" sz="2000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de-DE" sz="2000" baseline="-25000" dirty="0" smtClean="0"/>
                  <a:t> </a:t>
                </a:r>
                <a:r>
                  <a:rPr lang="de-DE" sz="2000" dirty="0" smtClean="0"/>
                  <a:t>+ “valid </a:t>
                </a:r>
                <a:r>
                  <a:rPr lang="de-DE" sz="2000" dirty="0" err="1" smtClean="0"/>
                  <a:t>ciphertext</a:t>
                </a:r>
                <a:r>
                  <a:rPr lang="de-DE" sz="2000" dirty="0" smtClean="0"/>
                  <a:t>“</a:t>
                </a:r>
                <a:endParaRPr lang="de-DE" sz="2000" baseline="-25000" dirty="0"/>
              </a:p>
            </p:txBody>
          </p:sp>
        </mc:Choice>
        <mc:Fallback xmlns=""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0028" y="3151421"/>
                <a:ext cx="3685689" cy="516295"/>
              </a:xfrm>
              <a:prstGeom prst="rect">
                <a:avLst/>
              </a:prstGeom>
              <a:blipFill rotWithShape="0">
                <a:blip r:embed="rId10"/>
                <a:stretch>
                  <a:fillRect t="-3529" r="-1322" b="-4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feld 18"/>
          <p:cNvSpPr txBox="1"/>
          <p:nvPr/>
        </p:nvSpPr>
        <p:spPr>
          <a:xfrm>
            <a:off x="3974853" y="3685094"/>
            <a:ext cx="885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baseline="-25000" dirty="0" smtClean="0"/>
              <a:t>…….</a:t>
            </a:r>
            <a:endParaRPr lang="de-DE" sz="3600" b="1" baseline="-25000" dirty="0"/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576" y="4653136"/>
            <a:ext cx="36612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0724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7" grpId="0"/>
      <p:bldP spid="18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989138"/>
            <a:ext cx="8642350" cy="2015926"/>
          </a:xfrm>
        </p:spPr>
        <p:txBody>
          <a:bodyPr/>
          <a:lstStyle/>
          <a:p>
            <a:r>
              <a:rPr lang="en-US" sz="3600" dirty="0" smtClean="0"/>
              <a:t>Conclusion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768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Two</a:t>
            </a:r>
            <a:r>
              <a:rPr lang="de-DE" dirty="0" smtClean="0"/>
              <a:t>-party SFE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4509120"/>
            <a:ext cx="8640763" cy="1296144"/>
          </a:xfrm>
        </p:spPr>
        <p:txBody>
          <a:bodyPr/>
          <a:lstStyle/>
          <a:p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6A8B37"/>
                </a:solidFill>
              </a:rPr>
              <a:t>Any</a:t>
            </a:r>
            <a:r>
              <a:rPr lang="en-US" sz="2000" dirty="0" smtClean="0"/>
              <a:t> functionality can be computed securely [Yao82,Yao85,GMW89,…]</a:t>
            </a:r>
          </a:p>
          <a:p>
            <a:endParaRPr lang="en-US" sz="900" dirty="0" smtClean="0"/>
          </a:p>
          <a:p>
            <a:r>
              <a:rPr lang="en-US" sz="2000" dirty="0" smtClean="0"/>
              <a:t> By now, several real-world deployments [</a:t>
            </a:r>
            <a:r>
              <a:rPr lang="en-US" sz="2000" dirty="0" err="1" smtClean="0"/>
              <a:t>Fairplay</a:t>
            </a:r>
            <a:r>
              <a:rPr lang="en-US" sz="2000" dirty="0" smtClean="0"/>
              <a:t> (‘04), </a:t>
            </a:r>
            <a:r>
              <a:rPr lang="en-US" sz="2000" dirty="0" err="1" smtClean="0"/>
              <a:t>Sharemind</a:t>
            </a:r>
            <a:r>
              <a:rPr lang="en-US" sz="2000" dirty="0" smtClean="0"/>
              <a:t> (‘08), DGKN09,…]</a:t>
            </a:r>
            <a:endParaRPr lang="en-US" sz="2000" dirty="0"/>
          </a:p>
        </p:txBody>
      </p:sp>
      <p:pic>
        <p:nvPicPr>
          <p:cNvPr id="22" name="Picture 4" descr="people_juliane_krug_07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652142"/>
            <a:ext cx="70485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" descr="people_juliane_krug_08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672779"/>
            <a:ext cx="684212" cy="68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Gerade Verbindung mit Pfeil 24"/>
          <p:cNvCxnSpPr/>
          <p:nvPr/>
        </p:nvCxnSpPr>
        <p:spPr>
          <a:xfrm>
            <a:off x="3491720" y="2852936"/>
            <a:ext cx="144016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>
          <a:xfrm flipH="1">
            <a:off x="3492040" y="3140968"/>
            <a:ext cx="14400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hteck 27"/>
          <p:cNvSpPr/>
          <p:nvPr/>
        </p:nvSpPr>
        <p:spPr>
          <a:xfrm>
            <a:off x="2987824" y="2528888"/>
            <a:ext cx="2592288" cy="900112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hteck 28"/>
              <p:cNvSpPr/>
              <p:nvPr/>
            </p:nvSpPr>
            <p:spPr>
              <a:xfrm>
                <a:off x="3131840" y="2414079"/>
                <a:ext cx="1296144" cy="258700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600" dirty="0" smtClean="0"/>
                  <a:t>protocol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sz="1600" b="0" i="1" smtClean="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de-DE" sz="1600" dirty="0" smtClean="0"/>
                  <a:t> </a:t>
                </a:r>
                <a:endParaRPr lang="de-DE" sz="1600" dirty="0"/>
              </a:p>
            </p:txBody>
          </p:sp>
        </mc:Choice>
        <mc:Fallback xmlns="">
          <p:sp>
            <p:nvSpPr>
              <p:cNvPr id="29" name="Rechteck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2414079"/>
                <a:ext cx="1296144" cy="258700"/>
              </a:xfrm>
              <a:prstGeom prst="rect">
                <a:avLst/>
              </a:prstGeom>
              <a:blipFill rotWithShape="0">
                <a:blip r:embed="rId4"/>
                <a:stretch>
                  <a:fillRect t="-15217" b="-3913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feld 29"/>
          <p:cNvSpPr txBox="1"/>
          <p:nvPr/>
        </p:nvSpPr>
        <p:spPr>
          <a:xfrm>
            <a:off x="3720352" y="1668850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3"/>
                </a:solidFill>
              </a:rPr>
              <a:t>f </a:t>
            </a:r>
            <a:r>
              <a:rPr lang="de-DE" dirty="0" smtClean="0"/>
              <a:t>=</a:t>
            </a:r>
            <a:r>
              <a:rPr lang="de-DE" dirty="0" smtClean="0">
                <a:solidFill>
                  <a:schemeClr val="accent3"/>
                </a:solidFill>
              </a:rPr>
              <a:t> (</a:t>
            </a:r>
            <a:r>
              <a:rPr lang="de-DE" dirty="0" err="1" smtClean="0">
                <a:solidFill>
                  <a:schemeClr val="accent3"/>
                </a:solidFill>
              </a:rPr>
              <a:t>f</a:t>
            </a:r>
            <a:r>
              <a:rPr lang="de-DE" baseline="-25000" dirty="0" err="1" smtClean="0">
                <a:solidFill>
                  <a:schemeClr val="accent3"/>
                </a:solidFill>
              </a:rPr>
              <a:t>A</a:t>
            </a:r>
            <a:r>
              <a:rPr lang="de-DE" dirty="0" smtClean="0">
                <a:solidFill>
                  <a:schemeClr val="accent3"/>
                </a:solidFill>
              </a:rPr>
              <a:t>, </a:t>
            </a:r>
            <a:r>
              <a:rPr lang="de-DE" dirty="0" err="1" smtClean="0">
                <a:solidFill>
                  <a:schemeClr val="accent3"/>
                </a:solidFill>
              </a:rPr>
              <a:t>f</a:t>
            </a:r>
            <a:r>
              <a:rPr lang="de-DE" baseline="-25000" dirty="0" err="1" smtClean="0">
                <a:solidFill>
                  <a:schemeClr val="accent3"/>
                </a:solidFill>
              </a:rPr>
              <a:t>B</a:t>
            </a:r>
            <a:r>
              <a:rPr lang="de-DE" dirty="0" smtClean="0">
                <a:solidFill>
                  <a:schemeClr val="accent3"/>
                </a:solidFill>
              </a:rPr>
              <a:t>)</a:t>
            </a:r>
            <a:endParaRPr lang="de-DE" dirty="0">
              <a:solidFill>
                <a:schemeClr val="accent3"/>
              </a:solidFill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1475656" y="3563219"/>
            <a:ext cx="1529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y</a:t>
            </a:r>
            <a:r>
              <a:rPr lang="de-DE" baseline="-25000" dirty="0" err="1" smtClean="0"/>
              <a:t>A</a:t>
            </a:r>
            <a:r>
              <a:rPr lang="de-DE" dirty="0" smtClean="0"/>
              <a:t> = </a:t>
            </a:r>
            <a:r>
              <a:rPr lang="de-DE" dirty="0" err="1" smtClean="0">
                <a:solidFill>
                  <a:schemeClr val="accent3"/>
                </a:solidFill>
              </a:rPr>
              <a:t>f</a:t>
            </a:r>
            <a:r>
              <a:rPr lang="de-DE" baseline="-25000" dirty="0" err="1" smtClean="0">
                <a:solidFill>
                  <a:schemeClr val="accent3"/>
                </a:solidFill>
              </a:rPr>
              <a:t>A</a:t>
            </a:r>
            <a:r>
              <a:rPr lang="de-DE" dirty="0" smtClean="0">
                <a:solidFill>
                  <a:schemeClr val="accent3"/>
                </a:solidFill>
              </a:rPr>
              <a:t>(</a:t>
            </a:r>
            <a:r>
              <a:rPr lang="de-DE" dirty="0" err="1" smtClean="0"/>
              <a:t>x</a:t>
            </a:r>
            <a:r>
              <a:rPr lang="de-DE" baseline="-25000" dirty="0" err="1" smtClean="0"/>
              <a:t>A</a:t>
            </a:r>
            <a:r>
              <a:rPr lang="de-DE" dirty="0" err="1" smtClean="0"/>
              <a:t>,x</a:t>
            </a:r>
            <a:r>
              <a:rPr lang="de-DE" baseline="-25000" dirty="0" err="1" smtClean="0"/>
              <a:t>B</a:t>
            </a:r>
            <a:r>
              <a:rPr lang="de-DE" dirty="0" smtClean="0">
                <a:solidFill>
                  <a:schemeClr val="accent3"/>
                </a:solidFill>
              </a:rPr>
              <a:t>)</a:t>
            </a:r>
            <a:endParaRPr lang="de-DE" dirty="0">
              <a:solidFill>
                <a:schemeClr val="accent3"/>
              </a:solidFill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6020942" y="3563219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y</a:t>
            </a:r>
            <a:r>
              <a:rPr lang="de-DE" baseline="-25000" dirty="0" err="1" smtClean="0"/>
              <a:t>B</a:t>
            </a:r>
            <a:r>
              <a:rPr lang="de-DE" dirty="0" smtClean="0"/>
              <a:t> = </a:t>
            </a:r>
            <a:r>
              <a:rPr lang="de-DE" dirty="0" err="1" smtClean="0">
                <a:solidFill>
                  <a:schemeClr val="accent3"/>
                </a:solidFill>
              </a:rPr>
              <a:t>f</a:t>
            </a:r>
            <a:r>
              <a:rPr lang="de-DE" baseline="-25000" dirty="0" err="1" smtClean="0">
                <a:solidFill>
                  <a:schemeClr val="accent3"/>
                </a:solidFill>
              </a:rPr>
              <a:t>B</a:t>
            </a:r>
            <a:r>
              <a:rPr lang="de-DE" dirty="0">
                <a:solidFill>
                  <a:schemeClr val="accent3"/>
                </a:solidFill>
              </a:rPr>
              <a:t>(</a:t>
            </a:r>
            <a:r>
              <a:rPr lang="de-DE" dirty="0" err="1"/>
              <a:t>x</a:t>
            </a:r>
            <a:r>
              <a:rPr lang="de-DE" baseline="-25000" dirty="0" err="1"/>
              <a:t>A</a:t>
            </a:r>
            <a:r>
              <a:rPr lang="de-DE" dirty="0" err="1"/>
              <a:t>,x</a:t>
            </a:r>
            <a:r>
              <a:rPr lang="de-DE" baseline="-25000" dirty="0" err="1"/>
              <a:t>B</a:t>
            </a:r>
            <a:r>
              <a:rPr lang="de-DE" dirty="0" smtClean="0">
                <a:solidFill>
                  <a:schemeClr val="accent3"/>
                </a:solidFill>
              </a:rPr>
              <a:t>)</a:t>
            </a:r>
            <a:endParaRPr lang="de-DE" dirty="0">
              <a:solidFill>
                <a:schemeClr val="accent3"/>
              </a:solidFill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500525" y="2489608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Input </a:t>
            </a:r>
            <a:r>
              <a:rPr lang="de-DE" dirty="0" err="1" smtClean="0"/>
              <a:t>x</a:t>
            </a:r>
            <a:r>
              <a:rPr lang="de-DE" baseline="-25000" dirty="0" err="1" smtClean="0"/>
              <a:t>A</a:t>
            </a:r>
            <a:endParaRPr lang="de-DE" baseline="-25000" dirty="0"/>
          </a:p>
        </p:txBody>
      </p:sp>
      <p:sp>
        <p:nvSpPr>
          <p:cNvPr id="34" name="Textfeld 33"/>
          <p:cNvSpPr txBox="1"/>
          <p:nvPr/>
        </p:nvSpPr>
        <p:spPr>
          <a:xfrm>
            <a:off x="7308304" y="2493553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Input </a:t>
            </a:r>
            <a:r>
              <a:rPr lang="de-DE" dirty="0" err="1" smtClean="0"/>
              <a:t>x</a:t>
            </a:r>
            <a:r>
              <a:rPr lang="de-DE" baseline="-25000" dirty="0" err="1" smtClean="0"/>
              <a:t>B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5683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1" grpId="0"/>
      <p:bldP spid="32" grpId="0"/>
      <p:bldP spid="33" grpId="0"/>
      <p:bldP spid="3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250825" y="1592263"/>
            <a:ext cx="8640763" cy="4500562"/>
          </a:xfrm>
        </p:spPr>
        <p:txBody>
          <a:bodyPr/>
          <a:lstStyle/>
          <a:p>
            <a:r>
              <a:rPr lang="en-US" sz="2400" dirty="0" smtClean="0"/>
              <a:t>Rate-Limited Secure Function Evaluation</a:t>
            </a:r>
          </a:p>
          <a:p>
            <a:pPr lvl="1"/>
            <a:r>
              <a:rPr lang="en-US" sz="2000" dirty="0" smtClean="0"/>
              <a:t>Secure metering</a:t>
            </a:r>
          </a:p>
          <a:p>
            <a:pPr lvl="1"/>
            <a:r>
              <a:rPr lang="de-DE" sz="2000" dirty="0" smtClean="0"/>
              <a:t>Oracle </a:t>
            </a:r>
            <a:r>
              <a:rPr lang="de-DE" sz="2000" dirty="0" err="1" smtClean="0"/>
              <a:t>attacks</a:t>
            </a:r>
            <a:endParaRPr lang="de-DE" sz="2000" dirty="0" smtClean="0"/>
          </a:p>
          <a:p>
            <a:r>
              <a:rPr lang="en-US" sz="2400" dirty="0" smtClean="0"/>
              <a:t>Auxiliary notion: commit-first SFE</a:t>
            </a:r>
          </a:p>
          <a:p>
            <a:pPr lvl="1"/>
            <a:r>
              <a:rPr lang="en-US" sz="2000" dirty="0" smtClean="0"/>
              <a:t>Existing generic compilers and specific protocols</a:t>
            </a:r>
            <a:endParaRPr lang="de-DE" dirty="0"/>
          </a:p>
          <a:p>
            <a:r>
              <a:rPr lang="en-US" sz="2400" dirty="0" smtClean="0"/>
              <a:t>Compilers for</a:t>
            </a:r>
          </a:p>
          <a:p>
            <a:pPr lvl="1"/>
            <a:r>
              <a:rPr lang="en-US" sz="2000" dirty="0" smtClean="0"/>
              <a:t>Rate-Hiding RL-SFE</a:t>
            </a:r>
          </a:p>
          <a:p>
            <a:pPr lvl="1"/>
            <a:r>
              <a:rPr lang="en-US" sz="2000" dirty="0" smtClean="0"/>
              <a:t>Rate-Revealing RL-SFE</a:t>
            </a:r>
          </a:p>
          <a:p>
            <a:pPr lvl="1"/>
            <a:r>
              <a:rPr lang="en-US" sz="2000" dirty="0" smtClean="0"/>
              <a:t>Pattern-Revealing RL-SFE</a:t>
            </a:r>
          </a:p>
          <a:p>
            <a:r>
              <a:rPr lang="en-US" sz="2400" dirty="0" smtClean="0"/>
              <a:t>Instantiation</a:t>
            </a:r>
          </a:p>
          <a:p>
            <a:pPr lvl="1"/>
            <a:r>
              <a:rPr lang="en-US" sz="2000" dirty="0" smtClean="0"/>
              <a:t>OPE [HL08]</a:t>
            </a:r>
          </a:p>
          <a:p>
            <a:pPr lvl="1"/>
            <a:endParaRPr lang="en-US" dirty="0" smtClean="0"/>
          </a:p>
        </p:txBody>
      </p:sp>
      <p:sp>
        <p:nvSpPr>
          <p:cNvPr id="3" name="Pfeil nach rechts 2"/>
          <p:cNvSpPr/>
          <p:nvPr/>
        </p:nvSpPr>
        <p:spPr>
          <a:xfrm>
            <a:off x="4427984" y="4149080"/>
            <a:ext cx="1368152" cy="52348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feld 3"/>
          <p:cNvSpPr txBox="1"/>
          <p:nvPr/>
        </p:nvSpPr>
        <p:spPr>
          <a:xfrm>
            <a:off x="6660232" y="4150821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kern="1200" dirty="0" smtClean="0">
                <a:latin typeface="Arial" charset="0"/>
                <a:ea typeface="+mn-ea"/>
                <a:cs typeface="+mn-cs"/>
              </a:rPr>
              <a:t>STATELESS</a:t>
            </a:r>
          </a:p>
          <a:p>
            <a:pPr algn="ctr"/>
            <a:r>
              <a:rPr lang="de-DE" sz="1600" dirty="0" smtClean="0"/>
              <a:t>(</a:t>
            </a:r>
            <a:r>
              <a:rPr lang="de-DE" sz="1600" dirty="0" err="1" smtClean="0"/>
              <a:t>constant</a:t>
            </a:r>
            <a:r>
              <a:rPr lang="de-DE" sz="1600" dirty="0" smtClean="0"/>
              <a:t>)</a:t>
            </a:r>
            <a:endParaRPr lang="de-DE" sz="2000" kern="1200" dirty="0"/>
          </a:p>
        </p:txBody>
      </p:sp>
    </p:spTree>
    <p:extLst>
      <p:ext uri="{BB962C8B-B14F-4D97-AF65-F5344CB8AC3E}">
        <p14:creationId xmlns:p14="http://schemas.microsoft.com/office/powerpoint/2010/main" val="32285312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133154"/>
            <a:ext cx="8642350" cy="2015926"/>
          </a:xfrm>
        </p:spPr>
        <p:txBody>
          <a:bodyPr/>
          <a:lstStyle/>
          <a:p>
            <a:r>
              <a:rPr lang="en-US" sz="3600" dirty="0" smtClean="0"/>
              <a:t>Thank you!</a:t>
            </a:r>
            <a:br>
              <a:rPr lang="en-US" sz="3600" dirty="0" smtClean="0"/>
            </a:br>
            <a:r>
              <a:rPr lang="en-US" sz="2000" dirty="0" smtClean="0"/>
              <a:t>Questions?</a:t>
            </a:r>
            <a:br>
              <a:rPr lang="en-US" sz="20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1800" b="0" dirty="0" smtClean="0"/>
              <a:t>eprint.iacr.org/2013/021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424989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Possible </a:t>
            </a:r>
            <a:r>
              <a:rPr lang="en-US" dirty="0"/>
              <a:t>extensions:</a:t>
            </a:r>
          </a:p>
          <a:p>
            <a:r>
              <a:rPr lang="en-US" dirty="0" smtClean="0"/>
              <a:t> Concurrent </a:t>
            </a:r>
            <a:r>
              <a:rPr lang="en-US" dirty="0"/>
              <a:t>executions + UC-security</a:t>
            </a:r>
          </a:p>
          <a:p>
            <a:r>
              <a:rPr lang="en-US" dirty="0" smtClean="0"/>
              <a:t> Efficient </a:t>
            </a:r>
            <a:r>
              <a:rPr lang="en-US" dirty="0"/>
              <a:t>compiler from any </a:t>
            </a:r>
            <a:r>
              <a:rPr lang="en-US" dirty="0" smtClean="0"/>
              <a:t>SFE</a:t>
            </a:r>
          </a:p>
          <a:p>
            <a:pPr lvl="1"/>
            <a:r>
              <a:rPr lang="en-US" dirty="0" smtClean="0"/>
              <a:t>not </a:t>
            </a:r>
            <a:r>
              <a:rPr lang="en-US" dirty="0"/>
              <a:t>necessarily commit-first</a:t>
            </a:r>
          </a:p>
          <a:p>
            <a:r>
              <a:rPr lang="en-US" dirty="0" smtClean="0"/>
              <a:t> Avoid </a:t>
            </a:r>
            <a:r>
              <a:rPr lang="en-US" dirty="0"/>
              <a:t>ZK proofs (using simpler machinery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40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Special-purpose</a:t>
            </a:r>
            <a:r>
              <a:rPr lang="de-DE" dirty="0" smtClean="0"/>
              <a:t> SFE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1592263"/>
                <a:ext cx="8640763" cy="4500562"/>
              </a:xfrm>
            </p:spPr>
            <p:txBody>
              <a:bodyPr/>
              <a:lstStyle/>
              <a:p>
                <a:r>
                  <a:rPr lang="en-US" dirty="0" smtClean="0"/>
                  <a:t> Oblivious Polynomial Evaluation (OPE)</a:t>
                </a:r>
                <a:endParaRPr lang="en-US" sz="1200" dirty="0" smtClean="0"/>
              </a:p>
              <a:p>
                <a:pPr lvl="1"/>
                <a:r>
                  <a:rPr lang="en-US" sz="1800" dirty="0" smtClean="0"/>
                  <a:t> Secure non-adaptive </a:t>
                </a:r>
                <a:r>
                  <a:rPr lang="en-US" sz="1800" b="1" dirty="0" smtClean="0">
                    <a:solidFill>
                      <a:schemeClr val="accent4"/>
                    </a:solidFill>
                  </a:rPr>
                  <a:t>keyword search</a:t>
                </a:r>
                <a:r>
                  <a:rPr lang="en-US" sz="1800" dirty="0" smtClean="0"/>
                  <a:t> [FIPR05] </a:t>
                </a:r>
                <a:endParaRPr lang="en-US" sz="1400" dirty="0" smtClean="0"/>
              </a:p>
              <a:p>
                <a:pPr lvl="2"/>
                <a:r>
                  <a:rPr lang="en-US" sz="1400" dirty="0" smtClean="0"/>
                  <a:t>     holds a database D=(</a:t>
                </a:r>
                <a:r>
                  <a:rPr lang="en-US" sz="1400" dirty="0" err="1" smtClean="0"/>
                  <a:t>x</a:t>
                </a:r>
                <a:r>
                  <a:rPr lang="en-US" sz="1400" baseline="-25000" dirty="0" err="1" smtClean="0"/>
                  <a:t>i</a:t>
                </a:r>
                <a:r>
                  <a:rPr lang="en-US" sz="1400" dirty="0" err="1" smtClean="0"/>
                  <a:t>,v</a:t>
                </a:r>
                <a:r>
                  <a:rPr lang="en-US" sz="1400" baseline="-25000" dirty="0" err="1" smtClean="0"/>
                  <a:t>i</a:t>
                </a:r>
                <a:r>
                  <a:rPr lang="en-US" sz="1400" dirty="0" smtClean="0"/>
                  <a:t>) and       can search for keyword w</a:t>
                </a:r>
                <a:endParaRPr lang="en-US" sz="2400" dirty="0" smtClean="0"/>
              </a:p>
              <a:p>
                <a:pPr lvl="1"/>
                <a:endParaRPr lang="en-US" sz="600" dirty="0" smtClean="0"/>
              </a:p>
              <a:p>
                <a:pPr lvl="1"/>
                <a:r>
                  <a:rPr lang="en-US" sz="1800" dirty="0" smtClean="0"/>
                  <a:t> Privacy preserving </a:t>
                </a:r>
                <a:r>
                  <a:rPr lang="en-US" sz="1800" b="1" dirty="0" smtClean="0">
                    <a:solidFill>
                      <a:srgbClr val="6A8B37"/>
                    </a:solidFill>
                  </a:rPr>
                  <a:t>data mining</a:t>
                </a:r>
                <a:r>
                  <a:rPr lang="en-US" sz="1800" dirty="0" smtClean="0"/>
                  <a:t> [LP02]</a:t>
                </a:r>
              </a:p>
              <a:p>
                <a:pPr lvl="2"/>
                <a:r>
                  <a:rPr lang="de-DE" sz="1400" dirty="0" smtClean="0"/>
                  <a:t>   </a:t>
                </a:r>
                <a:r>
                  <a:rPr lang="en-US" sz="1400" dirty="0" smtClean="0"/>
                  <a:t>  and       hold databases D</a:t>
                </a:r>
                <a:r>
                  <a:rPr lang="en-US" sz="1400" baseline="-25000" dirty="0" smtClean="0"/>
                  <a:t>A</a:t>
                </a:r>
                <a:r>
                  <a:rPr lang="en-US" sz="1400" dirty="0" smtClean="0"/>
                  <a:t>,D</a:t>
                </a:r>
                <a:r>
                  <a:rPr lang="en-US" sz="1400" baseline="-25000" dirty="0" smtClean="0"/>
                  <a:t>B</a:t>
                </a:r>
                <a:r>
                  <a:rPr lang="en-US" sz="1400" dirty="0" smtClean="0"/>
                  <a:t> and wish to apply data-mining</a:t>
                </a:r>
                <a:br>
                  <a:rPr lang="en-US" sz="1400" dirty="0" smtClean="0"/>
                </a:br>
                <a:r>
                  <a:rPr lang="en-US" sz="1400" dirty="0" smtClean="0"/>
                  <a:t>algorithm to the joint database</a:t>
                </a:r>
                <a:r>
                  <a:rPr lang="de-DE" sz="1400" dirty="0" smtClean="0"/>
                  <a:t> D</a:t>
                </a:r>
                <a:r>
                  <a:rPr lang="de-DE" sz="1400" baseline="-25000" dirty="0" smtClean="0"/>
                  <a:t>A</a:t>
                </a:r>
                <a:r>
                  <a:rPr lang="de-DE" sz="1400" dirty="0" smtClean="0"/>
                  <a:t> </a:t>
                </a:r>
                <a14:m>
                  <m:oMath xmlns:m="http://schemas.openxmlformats.org/officeDocument/2006/math">
                    <m:r>
                      <a:rPr lang="de-DE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sz="1400" dirty="0" smtClean="0"/>
                  <a:t> D</a:t>
                </a:r>
                <a:r>
                  <a:rPr lang="en-US" sz="1400" baseline="-25000" dirty="0" smtClean="0"/>
                  <a:t>B</a:t>
                </a:r>
                <a:br>
                  <a:rPr lang="en-US" sz="1400" baseline="-25000" dirty="0" smtClean="0"/>
                </a:br>
                <a:endParaRPr lang="en-US" sz="1000" dirty="0" smtClean="0"/>
              </a:p>
              <a:p>
                <a:r>
                  <a:rPr lang="en-US" dirty="0" smtClean="0"/>
                  <a:t> Oblivious Branching Programs (OBP)</a:t>
                </a:r>
              </a:p>
              <a:p>
                <a:pPr lvl="1"/>
                <a:r>
                  <a:rPr lang="de-DE" sz="1800" dirty="0" smtClean="0"/>
                  <a:t> </a:t>
                </a:r>
                <a:r>
                  <a:rPr lang="en-US" sz="1800" dirty="0" smtClean="0"/>
                  <a:t>Just another function </a:t>
                </a:r>
                <a:r>
                  <a:rPr lang="en-US" sz="1800" b="1" dirty="0" smtClean="0">
                    <a:solidFill>
                      <a:schemeClr val="accent4"/>
                    </a:solidFill>
                  </a:rPr>
                  <a:t>representation</a:t>
                </a:r>
                <a:endParaRPr lang="en-US" sz="1800" b="1" dirty="0" smtClean="0"/>
              </a:p>
              <a:p>
                <a:pPr lvl="1"/>
                <a:r>
                  <a:rPr lang="de-DE" sz="1800" dirty="0" smtClean="0"/>
                  <a:t> Input </a:t>
                </a:r>
                <a14:m>
                  <m:oMath xmlns:m="http://schemas.openxmlformats.org/officeDocument/2006/math">
                    <m:r>
                      <a:rPr lang="de-DE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800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de-DE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de-DE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1800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de-DE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1800" dirty="0" smtClean="0"/>
                  <a:t> induces a computation path</a:t>
                </a:r>
                <a:br>
                  <a:rPr lang="en-US" sz="1800" dirty="0" smtClean="0"/>
                </a:br>
                <a:r>
                  <a:rPr lang="en-US" sz="1800" dirty="0" smtClean="0"/>
                  <a:t> from an initial node to a terminal node, </a:t>
                </a:r>
                <a:br>
                  <a:rPr lang="en-US" sz="1800" dirty="0" smtClean="0"/>
                </a:br>
                <a:r>
                  <a:rPr lang="en-US" sz="1800" dirty="0" smtClean="0"/>
                  <a:t> whose label determines </a:t>
                </a:r>
                <a:r>
                  <a:rPr lang="en-US" sz="1800" dirty="0" smtClean="0">
                    <a:solidFill>
                      <a:schemeClr val="accent3"/>
                    </a:solidFill>
                  </a:rPr>
                  <a:t>P(</a:t>
                </a:r>
                <a:r>
                  <a:rPr lang="en-US" sz="1800" dirty="0" smtClean="0"/>
                  <a:t>x</a:t>
                </a:r>
                <a:r>
                  <a:rPr lang="en-US" sz="1800" dirty="0" smtClean="0">
                    <a:solidFill>
                      <a:schemeClr val="accent3"/>
                    </a:solidFill>
                  </a:rPr>
                  <a:t>)</a:t>
                </a:r>
              </a:p>
              <a:p>
                <a:pPr lvl="1"/>
                <a:r>
                  <a:rPr lang="de-DE" sz="1800" dirty="0"/>
                  <a:t> </a:t>
                </a:r>
                <a:r>
                  <a:rPr lang="en-US" sz="1800" dirty="0" smtClean="0"/>
                  <a:t>Secure protocols for any </a:t>
                </a:r>
                <a:r>
                  <a:rPr lang="en-US" sz="1800" b="1" dirty="0" smtClean="0">
                    <a:solidFill>
                      <a:srgbClr val="6A8B37"/>
                    </a:solidFill>
                  </a:rPr>
                  <a:t>length-bounded</a:t>
                </a:r>
                <a:r>
                  <a:rPr lang="en-US" sz="1800" dirty="0" smtClean="0"/>
                  <a:t> BP [IP07]</a:t>
                </a:r>
                <a:endParaRPr lang="en-US" sz="1800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1592263"/>
                <a:ext cx="8640763" cy="4500562"/>
              </a:xfrm>
              <a:blipFill rotWithShape="0">
                <a:blip r:embed="rId2"/>
                <a:stretch>
                  <a:fillRect l="-1270" t="-13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4" descr="people_juliane_krug_07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016" y="2748054"/>
            <a:ext cx="432000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people_juliane_krug_08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432" y="2729493"/>
            <a:ext cx="432000" cy="43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Gerade Verbindung mit Pfeil 5"/>
          <p:cNvCxnSpPr/>
          <p:nvPr/>
        </p:nvCxnSpPr>
        <p:spPr>
          <a:xfrm>
            <a:off x="7045032" y="2909650"/>
            <a:ext cx="7200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 flipH="1">
            <a:off x="7045032" y="3053666"/>
            <a:ext cx="7200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7"/>
          <p:cNvSpPr/>
          <p:nvPr/>
        </p:nvSpPr>
        <p:spPr>
          <a:xfrm>
            <a:off x="6906270" y="2745598"/>
            <a:ext cx="936104" cy="46737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/>
              <p:cNvSpPr txBox="1"/>
              <p:nvPr/>
            </p:nvSpPr>
            <p:spPr>
              <a:xfrm>
                <a:off x="5901767" y="2550266"/>
                <a:ext cx="52277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sz="10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de-DE" sz="1000" b="0" i="1" smtClean="0">
                          <a:latin typeface="Cambria Math" panose="02040503050406030204" pitchFamily="18" charset="0"/>
                        </a:rPr>
                        <m:t>𝔽</m:t>
                      </m:r>
                    </m:oMath>
                  </m:oMathPara>
                </a14:m>
                <a:endParaRPr lang="de-DE" sz="1000" dirty="0"/>
              </a:p>
            </p:txBody>
          </p:sp>
        </mc:Choice>
        <mc:Fallback xmlns=""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1767" y="2550266"/>
                <a:ext cx="522772" cy="24622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/>
              <p:cNvSpPr txBox="1"/>
              <p:nvPr/>
            </p:nvSpPr>
            <p:spPr>
              <a:xfrm>
                <a:off x="8307707" y="2550267"/>
                <a:ext cx="80079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sz="1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sz="1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de-DE" sz="1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de-DE" sz="1000" b="0" i="1" smtClean="0">
                              <a:latin typeface="Cambria Math" panose="02040503050406030204" pitchFamily="18" charset="0"/>
                            </a:rPr>
                            <m:t>,…, </m:t>
                          </m:r>
                          <m:sSub>
                            <m:sSubPr>
                              <m:ctrlPr>
                                <a:rPr lang="de-DE" sz="1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de-DE" sz="1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de-DE" sz="1000" dirty="0"/>
              </a:p>
            </p:txBody>
          </p:sp>
        </mc:Choice>
        <mc:Fallback xmlns=""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7707" y="2550267"/>
                <a:ext cx="800797" cy="24622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/>
              <p:cNvSpPr txBox="1"/>
              <p:nvPr/>
            </p:nvSpPr>
            <p:spPr>
              <a:xfrm>
                <a:off x="6741228" y="2205820"/>
                <a:ext cx="13276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dirty="0" smtClean="0">
                    <a:solidFill>
                      <a:schemeClr val="accent3"/>
                    </a:solidFill>
                  </a:rPr>
                  <a:t>f</a:t>
                </a:r>
                <a:r>
                  <a:rPr lang="de-DE" sz="1200" dirty="0" smtClean="0"/>
                  <a:t> = (</a:t>
                </a:r>
                <a:r>
                  <a:rPr lang="de-DE" sz="1200" dirty="0" smtClean="0">
                    <a:solidFill>
                      <a:schemeClr val="accent3"/>
                    </a:solidFill>
                  </a:rPr>
                  <a:t>p</a:t>
                </a:r>
                <a:r>
                  <a:rPr lang="de-DE" sz="1200" dirty="0" smtClean="0"/>
                  <a:t>(.),-), </a:t>
                </a:r>
                <a:r>
                  <a:rPr lang="de-DE" sz="1200" dirty="0" err="1" smtClean="0"/>
                  <a:t>field</a:t>
                </a:r>
                <a14:m>
                  <m:oMath xmlns:m="http://schemas.openxmlformats.org/officeDocument/2006/math">
                    <m:r>
                      <a:rPr lang="de-DE" sz="1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sz="1200" i="1" smtClean="0">
                        <a:latin typeface="Cambria Math" panose="02040503050406030204" pitchFamily="18" charset="0"/>
                      </a:rPr>
                      <m:t>𝔽</m:t>
                    </m:r>
                  </m:oMath>
                </a14:m>
                <a:endParaRPr lang="de-DE" sz="1200" baseline="-25000" dirty="0"/>
              </a:p>
            </p:txBody>
          </p:sp>
        </mc:Choice>
        <mc:Fallback xmlns=""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1228" y="2205820"/>
                <a:ext cx="132760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459" t="-4444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/>
              <p:cNvSpPr txBox="1"/>
              <p:nvPr/>
            </p:nvSpPr>
            <p:spPr>
              <a:xfrm>
                <a:off x="5901767" y="3254787"/>
                <a:ext cx="770275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de-DE" sz="1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1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10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de-DE" sz="10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de-DE" sz="1000" dirty="0"/>
              </a:p>
            </p:txBody>
          </p:sp>
        </mc:Choice>
        <mc:Fallback xmlns=""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1767" y="3254787"/>
                <a:ext cx="770275" cy="24622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Picture 5" descr="people_juliane_krug_08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00" y="2420888"/>
            <a:ext cx="288000" cy="28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people_juliane_krug_07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96" y="2420888"/>
            <a:ext cx="2880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people_juliane_krug_08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068991"/>
            <a:ext cx="288000" cy="28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people_juliane_krug_07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72" y="3068992"/>
            <a:ext cx="2880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people_juliane_krug_07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3065" y="5052310"/>
            <a:ext cx="432000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5" descr="people_juliane_krug_08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481" y="5033749"/>
            <a:ext cx="432000" cy="43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1" name="Gerade Verbindung mit Pfeil 40"/>
          <p:cNvCxnSpPr/>
          <p:nvPr/>
        </p:nvCxnSpPr>
        <p:spPr>
          <a:xfrm>
            <a:off x="7049081" y="5213906"/>
            <a:ext cx="7200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/>
          <p:nvPr/>
        </p:nvCxnSpPr>
        <p:spPr>
          <a:xfrm flipH="1">
            <a:off x="7049081" y="5357922"/>
            <a:ext cx="7200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hteck 42"/>
          <p:cNvSpPr/>
          <p:nvPr/>
        </p:nvSpPr>
        <p:spPr>
          <a:xfrm>
            <a:off x="6910319" y="5049854"/>
            <a:ext cx="936104" cy="46737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feld 43"/>
              <p:cNvSpPr txBox="1"/>
              <p:nvPr/>
            </p:nvSpPr>
            <p:spPr>
              <a:xfrm>
                <a:off x="5686184" y="4797152"/>
                <a:ext cx="104605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sz="1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DE" sz="1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sz="1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sz="1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de-DE" sz="1000" b="0" i="1" smtClean="0">
                              <a:latin typeface="Cambria Math" panose="02040503050406030204" pitchFamily="18" charset="0"/>
                            </a:rPr>
                            <m:t>,…, </m:t>
                          </m:r>
                          <m:sSub>
                            <m:sSubPr>
                              <m:ctrlPr>
                                <a:rPr lang="de-DE" sz="1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sz="1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de-DE" sz="1000" dirty="0"/>
              </a:p>
            </p:txBody>
          </p:sp>
        </mc:Choice>
        <mc:Fallback xmlns="">
          <p:sp>
            <p:nvSpPr>
              <p:cNvPr id="44" name="Textfeld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6184" y="4797152"/>
                <a:ext cx="1046056" cy="24622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feld 46"/>
              <p:cNvSpPr txBox="1"/>
              <p:nvPr/>
            </p:nvSpPr>
            <p:spPr>
              <a:xfrm>
                <a:off x="5905816" y="5559043"/>
                <a:ext cx="780535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de-DE" sz="1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1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10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de-DE" sz="10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0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de-DE" sz="1000" dirty="0"/>
              </a:p>
            </p:txBody>
          </p:sp>
        </mc:Choice>
        <mc:Fallback xmlns="">
          <p:sp>
            <p:nvSpPr>
              <p:cNvPr id="47" name="Textfeld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5816" y="5559043"/>
                <a:ext cx="780535" cy="24622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feld 47"/>
              <p:cNvSpPr txBox="1"/>
              <p:nvPr/>
            </p:nvSpPr>
            <p:spPr>
              <a:xfrm>
                <a:off x="8028432" y="3252441"/>
                <a:ext cx="623761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de-DE" sz="1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de-DE" sz="1000" b="0" i="1" smtClean="0">
                          <a:latin typeface="Cambria Math" panose="02040503050406030204" pitchFamily="18" charset="0"/>
                        </a:rPr>
                        <m:t>=−</m:t>
                      </m:r>
                    </m:oMath>
                  </m:oMathPara>
                </a14:m>
                <a:endParaRPr lang="de-DE" sz="1000" dirty="0"/>
              </a:p>
            </p:txBody>
          </p:sp>
        </mc:Choice>
        <mc:Fallback xmlns="">
          <p:sp>
            <p:nvSpPr>
              <p:cNvPr id="48" name="Textfeld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8432" y="3252441"/>
                <a:ext cx="623761" cy="24622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feld 48"/>
              <p:cNvSpPr txBox="1"/>
              <p:nvPr/>
            </p:nvSpPr>
            <p:spPr>
              <a:xfrm>
                <a:off x="7995826" y="5559131"/>
                <a:ext cx="623761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de-DE" sz="1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de-DE" sz="1000" b="0" i="1" smtClean="0">
                          <a:latin typeface="Cambria Math" panose="02040503050406030204" pitchFamily="18" charset="0"/>
                        </a:rPr>
                        <m:t>=−</m:t>
                      </m:r>
                    </m:oMath>
                  </m:oMathPara>
                </a14:m>
                <a:endParaRPr lang="de-DE" sz="1000" dirty="0"/>
              </a:p>
            </p:txBody>
          </p:sp>
        </mc:Choice>
        <mc:Fallback xmlns="">
          <p:sp>
            <p:nvSpPr>
              <p:cNvPr id="49" name="Textfeld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5826" y="5559131"/>
                <a:ext cx="623761" cy="24622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25" t="16126" r="15342" b="15790"/>
          <a:stretch/>
        </p:blipFill>
        <p:spPr>
          <a:xfrm>
            <a:off x="7599857" y="4186721"/>
            <a:ext cx="1415697" cy="79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02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/>
      <p:bldP spid="14" grpId="0"/>
      <p:bldP spid="19" grpId="0"/>
      <p:bldP spid="20" grpId="0"/>
      <p:bldP spid="43" grpId="0" animBg="1"/>
      <p:bldP spid="44" grpId="0"/>
      <p:bldP spid="47" grpId="0"/>
      <p:bldP spid="48" grpId="0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Oracle </a:t>
            </a:r>
            <a:r>
              <a:rPr lang="de-DE" dirty="0" err="1" smtClean="0"/>
              <a:t>Attacks</a:t>
            </a:r>
            <a:r>
              <a:rPr lang="de-DE" dirty="0" smtClean="0"/>
              <a:t> &amp; Secure </a:t>
            </a:r>
            <a:r>
              <a:rPr lang="de-DE" dirty="0" err="1" smtClean="0"/>
              <a:t>Metering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 shared feature of the previous examples is that they are thought for </a:t>
            </a:r>
            <a:r>
              <a:rPr lang="en-US" b="1" dirty="0" smtClean="0">
                <a:solidFill>
                  <a:srgbClr val="6A8B37"/>
                </a:solidFill>
              </a:rPr>
              <a:t>multiple</a:t>
            </a:r>
            <a:r>
              <a:rPr lang="en-US" dirty="0" smtClean="0"/>
              <a:t> executions</a:t>
            </a:r>
            <a:endParaRPr lang="en-US" dirty="0"/>
          </a:p>
        </p:txBody>
      </p:sp>
      <p:cxnSp>
        <p:nvCxnSpPr>
          <p:cNvPr id="4" name="Gerade Verbindung mit Pfeil 3"/>
          <p:cNvCxnSpPr/>
          <p:nvPr/>
        </p:nvCxnSpPr>
        <p:spPr>
          <a:xfrm>
            <a:off x="4571206" y="2924944"/>
            <a:ext cx="0" cy="2880320"/>
          </a:xfrm>
          <a:prstGeom prst="straightConnector1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395536" y="2784991"/>
                <a:ext cx="4103662" cy="1253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accent4"/>
                    </a:solidFill>
                    <a:latin typeface="+mn-lt"/>
                  </a:rPr>
                  <a:t>Oracle Attacks.</a:t>
                </a:r>
                <a:endParaRPr lang="en-US" b="1" dirty="0" smtClean="0">
                  <a:solidFill>
                    <a:schemeClr val="accent4"/>
                  </a:solidFill>
                  <a:latin typeface="+mn-lt"/>
                </a:endParaRPr>
              </a:p>
              <a:p>
                <a:r>
                  <a:rPr lang="en-US" dirty="0" smtClean="0">
                    <a:latin typeface="+mn-lt"/>
                  </a:rPr>
                  <a:t>Given black-box access to an oracle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𝒪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dirty="0" smtClean="0">
                    <a:latin typeface="+mn-lt"/>
                  </a:rPr>
                  <a:t>, query the functionality adaptively the private function</a:t>
                </a:r>
                <a:endParaRPr lang="en-US" kern="1200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784991"/>
                <a:ext cx="4103662" cy="1253356"/>
              </a:xfrm>
              <a:prstGeom prst="rect">
                <a:avLst/>
              </a:prstGeom>
              <a:blipFill rotWithShape="0">
                <a:blip r:embed="rId2"/>
                <a:stretch>
                  <a:fillRect l="-1634" t="-2439" b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feld 7"/>
          <p:cNvSpPr txBox="1"/>
          <p:nvPr/>
        </p:nvSpPr>
        <p:spPr>
          <a:xfrm>
            <a:off x="4773035" y="2784991"/>
            <a:ext cx="41036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4"/>
                </a:solidFill>
                <a:latin typeface="+mn-lt"/>
              </a:rPr>
              <a:t>Secure Metering.</a:t>
            </a:r>
            <a:endParaRPr lang="en-US" b="1" dirty="0" smtClean="0">
              <a:solidFill>
                <a:schemeClr val="accent4"/>
              </a:solidFill>
              <a:latin typeface="+mn-lt"/>
            </a:endParaRPr>
          </a:p>
          <a:p>
            <a:r>
              <a:rPr lang="en-US" dirty="0" smtClean="0">
                <a:latin typeface="+mn-lt"/>
              </a:rPr>
              <a:t>Service providers charge clients according to their level of usage</a:t>
            </a:r>
            <a:endParaRPr lang="en-US" kern="120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179512" y="5048597"/>
            <a:ext cx="647700" cy="828675"/>
            <a:chOff x="2443" y="3159"/>
            <a:chExt cx="408" cy="522"/>
          </a:xfrm>
        </p:grpSpPr>
        <p:pic>
          <p:nvPicPr>
            <p:cNvPr id="10" name="Picture 34" descr="teufelshor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7" y="3159"/>
              <a:ext cx="258" cy="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3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536814">
              <a:off x="2537" y="3372"/>
              <a:ext cx="521" cy="97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36" descr="people_juliane_krug_07a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3" y="3209"/>
              <a:ext cx="408" cy="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hteck 12"/>
              <p:cNvSpPr/>
              <p:nvPr/>
            </p:nvSpPr>
            <p:spPr>
              <a:xfrm>
                <a:off x="1125255" y="4293096"/>
                <a:ext cx="665952" cy="5577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𝒪</m:t>
                          </m:r>
                        </m:e>
                        <m:sub>
                          <m:r>
                            <a:rPr lang="de-DE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htec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5255" y="4293096"/>
                <a:ext cx="665952" cy="55771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Bogen 19"/>
          <p:cNvSpPr/>
          <p:nvPr/>
        </p:nvSpPr>
        <p:spPr>
          <a:xfrm rot="5577785">
            <a:off x="371250" y="4442172"/>
            <a:ext cx="1107412" cy="1003680"/>
          </a:xfrm>
          <a:prstGeom prst="arc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Bogen 20"/>
          <p:cNvSpPr/>
          <p:nvPr/>
        </p:nvSpPr>
        <p:spPr>
          <a:xfrm rot="16819989">
            <a:off x="472574" y="4570014"/>
            <a:ext cx="1107412" cy="1003680"/>
          </a:xfrm>
          <a:prstGeom prst="arc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feld 21"/>
          <p:cNvSpPr txBox="1"/>
          <p:nvPr/>
        </p:nvSpPr>
        <p:spPr>
          <a:xfrm>
            <a:off x="1710319" y="4221088"/>
            <a:ext cx="286168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+mn-lt"/>
              </a:rPr>
              <a:t>Can be applied to any </a:t>
            </a:r>
            <a:r>
              <a:rPr lang="en-US" sz="1400" b="1" dirty="0" smtClean="0">
                <a:solidFill>
                  <a:srgbClr val="6A8B37"/>
                </a:solidFill>
                <a:latin typeface="+mn-lt"/>
              </a:rPr>
              <a:t>secure</a:t>
            </a:r>
            <a:r>
              <a:rPr lang="en-US" sz="1400" dirty="0" smtClean="0">
                <a:latin typeface="+mn-lt"/>
              </a:rPr>
              <a:t/>
            </a:r>
            <a:br>
              <a:rPr lang="en-US" sz="1400" dirty="0" smtClean="0">
                <a:latin typeface="+mn-lt"/>
              </a:rPr>
            </a:br>
            <a:r>
              <a:rPr lang="en-US" sz="1400" dirty="0" smtClean="0">
                <a:latin typeface="+mn-lt"/>
              </a:rPr>
              <a:t>implementation which realizes</a:t>
            </a:r>
            <a:br>
              <a:rPr lang="en-US" sz="1400" dirty="0" smtClean="0">
                <a:latin typeface="+mn-lt"/>
              </a:rPr>
            </a:br>
            <a:r>
              <a:rPr lang="en-US" sz="1400" dirty="0" smtClean="0">
                <a:latin typeface="+mn-lt"/>
              </a:rPr>
              <a:t>the black-box functionality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400" dirty="0" smtClean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+mn-lt"/>
              </a:rPr>
              <a:t>In OPE, n+1 distinct inputs </a:t>
            </a:r>
            <a:br>
              <a:rPr lang="en-US" sz="1400" dirty="0" smtClean="0">
                <a:latin typeface="+mn-lt"/>
              </a:rPr>
            </a:br>
            <a:r>
              <a:rPr lang="en-US" sz="1400" dirty="0" smtClean="0">
                <a:latin typeface="+mn-lt"/>
              </a:rPr>
              <a:t>interpolates </a:t>
            </a:r>
            <a:r>
              <a:rPr lang="en-US" sz="1400" dirty="0" smtClean="0">
                <a:solidFill>
                  <a:schemeClr val="accent3"/>
                </a:solidFill>
                <a:latin typeface="+mn-lt"/>
              </a:rPr>
              <a:t>p(</a:t>
            </a:r>
            <a:r>
              <a:rPr lang="en-US" sz="1400" dirty="0" smtClean="0">
                <a:latin typeface="+mn-lt"/>
              </a:rPr>
              <a:t>.</a:t>
            </a:r>
            <a:r>
              <a:rPr lang="en-US" sz="1400" dirty="0" smtClean="0">
                <a:solidFill>
                  <a:schemeClr val="accent3"/>
                </a:solidFill>
                <a:latin typeface="+mn-lt"/>
              </a:rPr>
              <a:t>)</a:t>
            </a:r>
            <a:r>
              <a:rPr lang="en-US" sz="1400" dirty="0" smtClean="0">
                <a:latin typeface="+mn-lt"/>
              </a:rPr>
              <a:t> !!</a:t>
            </a:r>
            <a:endParaRPr lang="en-US" sz="1400" dirty="0">
              <a:latin typeface="+mn-lt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4684250" y="4221087"/>
            <a:ext cx="399220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+mn-lt"/>
              </a:rPr>
              <a:t>A location-based service based on the number of locations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+mn-lt"/>
              </a:rPr>
              <a:t>A database owner based on the number of distinct search queries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+mn-lt"/>
              </a:rPr>
              <a:t>An IDS provider based on the number of suspicious files sent for vulnerability analysis </a:t>
            </a:r>
          </a:p>
        </p:txBody>
      </p:sp>
    </p:spTree>
    <p:extLst>
      <p:ext uri="{BB962C8B-B14F-4D97-AF65-F5344CB8AC3E}">
        <p14:creationId xmlns:p14="http://schemas.microsoft.com/office/powerpoint/2010/main" val="269078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/>
      <p:bldP spid="20" grpId="0" animBg="1"/>
      <p:bldP spid="21" grpId="0" animBg="1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de-DE" dirty="0" err="1" smtClean="0"/>
                  <a:t>Enforcing</a:t>
                </a:r>
                <a:r>
                  <a:rPr lang="de-DE" dirty="0" smtClean="0"/>
                  <a:t> rate 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𝓻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el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3199" b="-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4473351"/>
                <a:ext cx="8893175" cy="1619945"/>
              </a:xfrm>
            </p:spPr>
            <p:txBody>
              <a:bodyPr/>
              <a:lstStyle/>
              <a:p>
                <a:r>
                  <a:rPr lang="de-DE" sz="1800" dirty="0" smtClean="0"/>
                  <a:t> </a:t>
                </a:r>
                <a:r>
                  <a:rPr lang="en-US" sz="1800" dirty="0" smtClean="0"/>
                  <a:t>Naïve solution: Abort </a:t>
                </a:r>
                <a:r>
                  <a:rPr lang="en-US" sz="1800" b="1" dirty="0" smtClean="0">
                    <a:solidFill>
                      <a:srgbClr val="6A8B37"/>
                    </a:solidFill>
                  </a:rPr>
                  <a:t>exactly</a:t>
                </a:r>
                <a:r>
                  <a:rPr lang="en-US" sz="1800" dirty="0" smtClean="0">
                    <a:solidFill>
                      <a:srgbClr val="6A8B37"/>
                    </a:solidFill>
                  </a:rPr>
                  <a:t> </a:t>
                </a:r>
                <a:r>
                  <a:rPr lang="en-US" sz="1800" dirty="0" smtClean="0"/>
                  <a:t>after </a:t>
                </a:r>
                <a14:m>
                  <m:oMath xmlns:m="http://schemas.openxmlformats.org/officeDocument/2006/math">
                    <m:r>
                      <a:rPr lang="de-DE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𝓇</m:t>
                    </m:r>
                  </m:oMath>
                </a14:m>
                <a:r>
                  <a:rPr lang="en-US" sz="1800" dirty="0" smtClean="0"/>
                  <a:t> executions</a:t>
                </a:r>
              </a:p>
              <a:p>
                <a:r>
                  <a:rPr lang="de-DE" sz="1800" dirty="0"/>
                  <a:t> </a:t>
                </a:r>
                <a:r>
                  <a:rPr lang="en-US" sz="1800" dirty="0" smtClean="0"/>
                  <a:t>Repeating </a:t>
                </a:r>
                <a:r>
                  <a:rPr lang="en-US" sz="1800" b="1" dirty="0" smtClean="0">
                    <a:solidFill>
                      <a:srgbClr val="6A8B37"/>
                    </a:solidFill>
                  </a:rPr>
                  <a:t>the same</a:t>
                </a:r>
                <a:r>
                  <a:rPr lang="en-US" sz="1800" dirty="0" smtClean="0"/>
                  <a:t> query </a:t>
                </a:r>
                <a:r>
                  <a:rPr lang="en-US" sz="1800" b="1" dirty="0" smtClean="0">
                    <a:solidFill>
                      <a:srgbClr val="6A8B37"/>
                    </a:solidFill>
                  </a:rPr>
                  <a:t>should not be disallowed by default</a:t>
                </a:r>
                <a:r>
                  <a:rPr lang="en-US" sz="1800" dirty="0" smtClean="0"/>
                  <a:t> !</a:t>
                </a:r>
              </a:p>
              <a:p>
                <a:pPr lvl="1"/>
                <a:endParaRPr lang="de-DE" sz="1400" dirty="0" smtClean="0"/>
              </a:p>
              <a:p>
                <a:pPr lvl="1"/>
                <a:r>
                  <a:rPr lang="en-US" sz="1600" dirty="0" smtClean="0"/>
                  <a:t>Useless in oracle attacks</a:t>
                </a:r>
              </a:p>
              <a:p>
                <a:pPr lvl="1"/>
                <a:r>
                  <a:rPr lang="en-US" sz="1600" dirty="0" smtClean="0"/>
                  <a:t>Clients often do not keep state</a:t>
                </a:r>
                <a:endParaRPr lang="en-US" sz="1600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4473351"/>
                <a:ext cx="8893175" cy="1619945"/>
              </a:xfrm>
              <a:blipFill rotWithShape="0">
                <a:blip r:embed="rId3"/>
                <a:stretch>
                  <a:fillRect l="-411" t="-2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4" descr="people_juliane_krug_07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364110"/>
            <a:ext cx="70485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people_juliane_krug_08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384747"/>
            <a:ext cx="684212" cy="68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Gerade Verbindung mit Pfeil 5"/>
          <p:cNvCxnSpPr/>
          <p:nvPr/>
        </p:nvCxnSpPr>
        <p:spPr>
          <a:xfrm>
            <a:off x="3491720" y="2564904"/>
            <a:ext cx="144016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 flipH="1">
            <a:off x="3492040" y="2852936"/>
            <a:ext cx="14400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7"/>
          <p:cNvSpPr/>
          <p:nvPr/>
        </p:nvSpPr>
        <p:spPr>
          <a:xfrm>
            <a:off x="2987824" y="2240856"/>
            <a:ext cx="2592288" cy="900112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/>
              <p:cNvSpPr/>
              <p:nvPr/>
            </p:nvSpPr>
            <p:spPr>
              <a:xfrm>
                <a:off x="3131840" y="2126047"/>
                <a:ext cx="1296144" cy="258700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600" dirty="0" smtClean="0"/>
                  <a:t>protocol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sz="1600" b="0" i="1" smtClean="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de-DE" sz="1600" dirty="0" smtClean="0"/>
                  <a:t> </a:t>
                </a:r>
                <a:endParaRPr lang="de-DE" sz="1600" dirty="0"/>
              </a:p>
            </p:txBody>
          </p:sp>
        </mc:Choice>
        <mc:Fallback xmlns="">
          <p:sp>
            <p:nvSpPr>
              <p:cNvPr id="9" name="Rechtec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2126047"/>
                <a:ext cx="1296144" cy="258700"/>
              </a:xfrm>
              <a:prstGeom prst="rect">
                <a:avLst/>
              </a:prstGeom>
              <a:blipFill rotWithShape="0">
                <a:blip r:embed="rId6"/>
                <a:stretch>
                  <a:fillRect t="-17391" b="-36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feld 9"/>
          <p:cNvSpPr txBox="1"/>
          <p:nvPr/>
        </p:nvSpPr>
        <p:spPr>
          <a:xfrm>
            <a:off x="3720352" y="1541932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3"/>
                </a:solidFill>
              </a:rPr>
              <a:t>f </a:t>
            </a:r>
            <a:r>
              <a:rPr lang="de-DE" dirty="0" smtClean="0"/>
              <a:t>= </a:t>
            </a:r>
            <a:r>
              <a:rPr lang="de-DE" dirty="0" smtClean="0">
                <a:solidFill>
                  <a:schemeClr val="accent3"/>
                </a:solidFill>
              </a:rPr>
              <a:t>(</a:t>
            </a:r>
            <a:r>
              <a:rPr lang="de-DE" dirty="0" err="1" smtClean="0">
                <a:solidFill>
                  <a:schemeClr val="accent3"/>
                </a:solidFill>
              </a:rPr>
              <a:t>f</a:t>
            </a:r>
            <a:r>
              <a:rPr lang="de-DE" baseline="-25000" dirty="0" err="1" smtClean="0">
                <a:solidFill>
                  <a:schemeClr val="accent3"/>
                </a:solidFill>
              </a:rPr>
              <a:t>A</a:t>
            </a:r>
            <a:r>
              <a:rPr lang="de-DE" dirty="0" smtClean="0">
                <a:solidFill>
                  <a:schemeClr val="accent3"/>
                </a:solidFill>
              </a:rPr>
              <a:t>, </a:t>
            </a:r>
            <a:r>
              <a:rPr lang="de-DE" dirty="0" err="1" smtClean="0">
                <a:solidFill>
                  <a:schemeClr val="accent3"/>
                </a:solidFill>
              </a:rPr>
              <a:t>f</a:t>
            </a:r>
            <a:r>
              <a:rPr lang="de-DE" baseline="-25000" dirty="0" err="1" smtClean="0">
                <a:solidFill>
                  <a:schemeClr val="accent3"/>
                </a:solidFill>
              </a:rPr>
              <a:t>B</a:t>
            </a:r>
            <a:r>
              <a:rPr lang="de-DE" dirty="0" smtClean="0">
                <a:solidFill>
                  <a:schemeClr val="accent3"/>
                </a:solidFill>
              </a:rPr>
              <a:t>)</a:t>
            </a:r>
            <a:endParaRPr lang="de-DE" dirty="0">
              <a:solidFill>
                <a:schemeClr val="accent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>
                <a:off x="1475656" y="3275187"/>
                <a:ext cx="1466812" cy="3113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sz="140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de-DE" sz="1400" i="1" dirty="0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de-DE" sz="1400" i="1" dirty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de-DE" sz="1400" i="1" baseline="-25000" dirty="0" err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1400" i="1" dirty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de-DE" sz="1400" i="1" dirty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4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sz="1400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de-DE" sz="1400" i="1" dirty="0">
                          <a:latin typeface="Cambria Math" panose="02040503050406030204" pitchFamily="18" charset="0"/>
                        </a:rPr>
                        <m:t>,</m:t>
                      </m:r>
                      <m:sSubSup>
                        <m:sSubSupPr>
                          <m:ctrlPr>
                            <a:rPr lang="de-DE" sz="1400" i="1" dirty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4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sz="1400" i="1" dirty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de-DE" sz="1400" i="1" dirty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1400" dirty="0"/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3275187"/>
                <a:ext cx="1466812" cy="311367"/>
              </a:xfrm>
              <a:prstGeom prst="rect">
                <a:avLst/>
              </a:prstGeom>
              <a:blipFill rotWithShape="0">
                <a:blip r:embed="rId7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feld 12"/>
          <p:cNvSpPr txBox="1"/>
          <p:nvPr/>
        </p:nvSpPr>
        <p:spPr>
          <a:xfrm>
            <a:off x="500525" y="2201576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Input </a:t>
            </a:r>
            <a:r>
              <a:rPr lang="de-DE" dirty="0" err="1" smtClean="0"/>
              <a:t>x</a:t>
            </a:r>
            <a:r>
              <a:rPr lang="de-DE" baseline="-25000" dirty="0" err="1" smtClean="0"/>
              <a:t>A</a:t>
            </a:r>
            <a:endParaRPr lang="de-DE" baseline="-25000" dirty="0"/>
          </a:p>
        </p:txBody>
      </p:sp>
      <p:sp>
        <p:nvSpPr>
          <p:cNvPr id="14" name="Textfeld 13"/>
          <p:cNvSpPr txBox="1"/>
          <p:nvPr/>
        </p:nvSpPr>
        <p:spPr>
          <a:xfrm>
            <a:off x="7308304" y="2205521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Input </a:t>
            </a:r>
            <a:r>
              <a:rPr lang="de-DE" dirty="0" err="1" smtClean="0"/>
              <a:t>x</a:t>
            </a:r>
            <a:r>
              <a:rPr lang="de-DE" baseline="-25000" dirty="0" err="1" smtClean="0"/>
              <a:t>B</a:t>
            </a:r>
            <a:endParaRPr lang="de-DE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/>
              <p:cNvSpPr txBox="1"/>
              <p:nvPr/>
            </p:nvSpPr>
            <p:spPr>
              <a:xfrm>
                <a:off x="1475656" y="3549681"/>
                <a:ext cx="1474506" cy="3118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sz="140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de-DE" sz="1400" i="1" dirty="0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de-DE" sz="1400" i="1" dirty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de-DE" sz="1400" i="1" baseline="-25000" dirty="0" err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1400" i="1" dirty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de-DE" sz="140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de-DE" sz="1400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sSubSup>
                        <m:sSubSupPr>
                          <m:ctrlPr>
                            <a:rPr lang="de-DE" sz="1400" i="1" dirty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4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de-DE" sz="14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de-DE" sz="1400" i="1" dirty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1400" dirty="0"/>
              </a:p>
            </p:txBody>
          </p:sp>
        </mc:Choice>
        <mc:Fallback xmlns=""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3549681"/>
                <a:ext cx="1474506" cy="311817"/>
              </a:xfrm>
              <a:prstGeom prst="rect">
                <a:avLst/>
              </a:prstGeom>
              <a:blipFill rotWithShape="0">
                <a:blip r:embed="rId8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/>
              <p:cNvSpPr txBox="1"/>
              <p:nvPr/>
            </p:nvSpPr>
            <p:spPr>
              <a:xfrm>
                <a:off x="1475656" y="3837263"/>
                <a:ext cx="1474506" cy="312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sz="140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de-DE" sz="1400" i="1" dirty="0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de-DE" sz="1400" i="1" dirty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de-DE" sz="1400" i="1" baseline="-25000" dirty="0" err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1400" i="1" dirty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de-DE" sz="140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de-DE" sz="1400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sSubSup>
                        <m:sSubSupPr>
                          <m:ctrlPr>
                            <a:rPr lang="de-DE" sz="1400" i="1" dirty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4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de-DE" sz="1400" i="1" dirty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14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3837263"/>
                <a:ext cx="1474506" cy="312906"/>
              </a:xfrm>
              <a:prstGeom prst="rect">
                <a:avLst/>
              </a:prstGeom>
              <a:blipFill rotWithShape="0">
                <a:blip r:embed="rId9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/>
              <p:cNvSpPr txBox="1"/>
              <p:nvPr/>
            </p:nvSpPr>
            <p:spPr>
              <a:xfrm>
                <a:off x="6148482" y="3271737"/>
                <a:ext cx="1495088" cy="3113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sz="140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de-DE" sz="14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1400" i="1" dirty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de-DE" sz="1400" b="0" i="1" baseline="-25000" dirty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de-DE" sz="1400" i="1" dirty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de-DE" sz="1400" i="1" dirty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4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sz="1400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de-DE" sz="1400" i="1" dirty="0">
                          <a:latin typeface="Cambria Math" panose="02040503050406030204" pitchFamily="18" charset="0"/>
                        </a:rPr>
                        <m:t>,</m:t>
                      </m:r>
                      <m:sSubSup>
                        <m:sSubSupPr>
                          <m:ctrlPr>
                            <a:rPr lang="de-DE" sz="1400" i="1" dirty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4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sz="1400" i="1" dirty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de-DE" sz="1400" i="1" dirty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1400" dirty="0"/>
              </a:p>
            </p:txBody>
          </p:sp>
        </mc:Choice>
        <mc:Fallback xmlns=""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8482" y="3271737"/>
                <a:ext cx="1495088" cy="311367"/>
              </a:xfrm>
              <a:prstGeom prst="rect">
                <a:avLst/>
              </a:prstGeom>
              <a:blipFill rotWithShape="0">
                <a:blip r:embed="rId10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21"/>
              <p:cNvSpPr txBox="1"/>
              <p:nvPr/>
            </p:nvSpPr>
            <p:spPr>
              <a:xfrm>
                <a:off x="6148482" y="3546231"/>
                <a:ext cx="1480790" cy="3118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sz="140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de-DE" sz="1400" i="1" dirty="0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de-DE" sz="1400" i="1" dirty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de-DE" sz="1400" b="0" i="1" baseline="-25000" dirty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de-DE" sz="1400" i="1" dirty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de-DE" sz="140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de-DE" sz="1400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sSubSup>
                        <m:sSubSupPr>
                          <m:ctrlPr>
                            <a:rPr lang="de-DE" sz="1400" i="1" dirty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4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de-DE" sz="14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de-DE" sz="1400" i="1" dirty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14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8482" y="3546231"/>
                <a:ext cx="1480790" cy="311817"/>
              </a:xfrm>
              <a:prstGeom prst="rect">
                <a:avLst/>
              </a:prstGeom>
              <a:blipFill rotWithShape="0">
                <a:blip r:embed="rId11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feld 22"/>
              <p:cNvSpPr txBox="1"/>
              <p:nvPr/>
            </p:nvSpPr>
            <p:spPr>
              <a:xfrm>
                <a:off x="6148482" y="3833813"/>
                <a:ext cx="1474506" cy="312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sz="140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de-DE" sz="1400" i="1" dirty="0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de-DE" sz="1400" i="1" dirty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de-DE" sz="1400" b="0" i="1" baseline="-25000" dirty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de-DE" sz="1400" i="1" dirty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de-DE" sz="140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de-DE" sz="1400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sSubSup>
                        <m:sSubSupPr>
                          <m:ctrlPr>
                            <a:rPr lang="de-DE" sz="1400" i="1" dirty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4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de-DE" sz="14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de-DE" sz="1400" i="1" dirty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1400" dirty="0"/>
              </a:p>
            </p:txBody>
          </p:sp>
        </mc:Choice>
        <mc:Fallback xmlns=""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8482" y="3833813"/>
                <a:ext cx="1474506" cy="312906"/>
              </a:xfrm>
              <a:prstGeom prst="rect">
                <a:avLst/>
              </a:prstGeom>
              <a:blipFill rotWithShape="0">
                <a:blip r:embed="rId12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hteck 24"/>
          <p:cNvSpPr/>
          <p:nvPr/>
        </p:nvSpPr>
        <p:spPr>
          <a:xfrm>
            <a:off x="3851920" y="5221069"/>
            <a:ext cx="482453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1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Communication errors or device upgrades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Prove the validity of the outcome to a third-party</a:t>
            </a:r>
            <a:endParaRPr lang="en-US" sz="1600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6230" y="2204864"/>
            <a:ext cx="932034" cy="932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79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22" grpId="0"/>
      <p:bldP spid="23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 </a:t>
            </a:r>
            <a:endParaRPr lang="en-US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8871838"/>
              </p:ext>
            </p:extLst>
          </p:nvPr>
        </p:nvGraphicFramePr>
        <p:xfrm>
          <a:off x="107504" y="1772816"/>
          <a:ext cx="864096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858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0762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488950"/>
            <a:ext cx="8640638" cy="838200"/>
          </a:xfrm>
        </p:spPr>
        <p:txBody>
          <a:bodyPr/>
          <a:lstStyle/>
          <a:p>
            <a:r>
              <a:rPr lang="de-DE" dirty="0" smtClean="0"/>
              <a:t>Rate-Limited Secure </a:t>
            </a:r>
            <a:r>
              <a:rPr lang="de-DE" dirty="0" err="1" smtClean="0"/>
              <a:t>Function</a:t>
            </a:r>
            <a:r>
              <a:rPr lang="de-DE" dirty="0" smtClean="0"/>
              <a:t> Evaluation (RL-SFE)</a:t>
            </a:r>
            <a:endParaRPr lang="en-US" dirty="0"/>
          </a:p>
        </p:txBody>
      </p:sp>
      <p:pic>
        <p:nvPicPr>
          <p:cNvPr id="49" name="Inhaltsplatzhalter 4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688" y="2346861"/>
            <a:ext cx="393984" cy="648000"/>
          </a:xfrm>
        </p:spPr>
      </p:pic>
      <p:pic>
        <p:nvPicPr>
          <p:cNvPr id="4" name="Picture 4" descr="people_juliane_krug_07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32" y="2348880"/>
            <a:ext cx="648000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people_juliane_krug_08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549" y="2355246"/>
            <a:ext cx="647999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Gerade Verbindung mit Pfeil 5"/>
          <p:cNvCxnSpPr/>
          <p:nvPr/>
        </p:nvCxnSpPr>
        <p:spPr>
          <a:xfrm>
            <a:off x="1614418" y="2549610"/>
            <a:ext cx="7200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 flipH="1">
            <a:off x="1614418" y="2693626"/>
            <a:ext cx="7200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7"/>
          <p:cNvSpPr/>
          <p:nvPr/>
        </p:nvSpPr>
        <p:spPr>
          <a:xfrm>
            <a:off x="1475656" y="2385558"/>
            <a:ext cx="936104" cy="46737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>
                <a:off x="453422" y="3110771"/>
                <a:ext cx="741806" cy="3926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sz="1600" i="1" dirty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6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sz="1600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de-DE" sz="1600" i="1" dirty="0"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  <m:r>
                        <a:rPr lang="de-DE" sz="1600" i="1" dirty="0">
                          <a:latin typeface="Cambria Math" panose="02040503050406030204" pitchFamily="18" charset="0"/>
                        </a:rPr>
                        <m:t>,</m:t>
                      </m:r>
                      <m:sSubSup>
                        <m:sSubSupPr>
                          <m:ctrlPr>
                            <a:rPr lang="de-DE" sz="1600" i="1" dirty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600" b="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de-DE" sz="1600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de-DE" sz="1600" b="0" i="1" dirty="0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</m:oMath>
                  </m:oMathPara>
                </a14:m>
                <a:endParaRPr lang="de-DE" sz="1600" dirty="0"/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422" y="3110771"/>
                <a:ext cx="741806" cy="392672"/>
              </a:xfrm>
              <a:prstGeom prst="rect">
                <a:avLst/>
              </a:prstGeom>
              <a:blipFill rotWithShape="0">
                <a:blip r:embed="rId5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hteck 13"/>
          <p:cNvSpPr/>
          <p:nvPr/>
        </p:nvSpPr>
        <p:spPr>
          <a:xfrm>
            <a:off x="1596687" y="1520660"/>
            <a:ext cx="595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u="sng" dirty="0"/>
              <a:t>real</a:t>
            </a:r>
            <a:endParaRPr lang="en-US" b="1" u="sng" dirty="0"/>
          </a:p>
        </p:txBody>
      </p:sp>
      <p:sp>
        <p:nvSpPr>
          <p:cNvPr id="34" name="Rechteck 33"/>
          <p:cNvSpPr/>
          <p:nvPr/>
        </p:nvSpPr>
        <p:spPr>
          <a:xfrm>
            <a:off x="6453837" y="1520660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u="sng" dirty="0" smtClean="0"/>
              <a:t>ideal</a:t>
            </a:r>
            <a:endParaRPr lang="en-US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hteck 44"/>
              <p:cNvSpPr/>
              <p:nvPr/>
            </p:nvSpPr>
            <p:spPr>
              <a:xfrm>
                <a:off x="1569742" y="2266794"/>
                <a:ext cx="264263" cy="160134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sz="1200" b="0" i="1" smtClean="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de-DE" sz="1200" dirty="0" smtClean="0"/>
                  <a:t> </a:t>
                </a:r>
                <a:endParaRPr lang="de-DE" sz="1200" dirty="0"/>
              </a:p>
            </p:txBody>
          </p:sp>
        </mc:Choice>
        <mc:Fallback xmlns="">
          <p:sp>
            <p:nvSpPr>
              <p:cNvPr id="45" name="Rechteck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9742" y="2266794"/>
                <a:ext cx="264263" cy="16013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feld 45"/>
              <p:cNvSpPr txBox="1"/>
              <p:nvPr/>
            </p:nvSpPr>
            <p:spPr>
              <a:xfrm>
                <a:off x="2676911" y="3116805"/>
                <a:ext cx="753220" cy="3920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sz="160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6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sz="1600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de-DE" sz="1600" b="0" i="1" dirty="0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  <m:r>
                        <a:rPr lang="de-DE" sz="1600" i="1" dirty="0">
                          <a:latin typeface="Cambria Math" panose="02040503050406030204" pitchFamily="18" charset="0"/>
                        </a:rPr>
                        <m:t>,</m:t>
                      </m:r>
                      <m:sSubSup>
                        <m:sSubSupPr>
                          <m:ctrlPr>
                            <a:rPr lang="de-DE" sz="1600" i="1" dirty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600" b="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de-DE" sz="1600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de-DE" sz="1600" b="0" i="1" dirty="0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</m:oMath>
                  </m:oMathPara>
                </a14:m>
                <a:endParaRPr lang="de-DE" sz="1600" dirty="0"/>
              </a:p>
            </p:txBody>
          </p:sp>
        </mc:Choice>
        <mc:Fallback xmlns="">
          <p:sp>
            <p:nvSpPr>
              <p:cNvPr id="46" name="Textfeld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6911" y="3116805"/>
                <a:ext cx="753220" cy="392030"/>
              </a:xfrm>
              <a:prstGeom prst="rect">
                <a:avLst/>
              </a:prstGeom>
              <a:blipFill rotWithShape="0">
                <a:blip r:embed="rId7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7" name="Picture 4" descr="people_juliane_krug_07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348880"/>
            <a:ext cx="648000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5" descr="people_juliane_krug_08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73" y="2355246"/>
            <a:ext cx="647999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3" name="Gerade Verbindung mit Pfeil 52"/>
          <p:cNvCxnSpPr/>
          <p:nvPr/>
        </p:nvCxnSpPr>
        <p:spPr>
          <a:xfrm>
            <a:off x="5580112" y="2549610"/>
            <a:ext cx="70110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/>
          <p:nvPr/>
        </p:nvCxnSpPr>
        <p:spPr>
          <a:xfrm>
            <a:off x="7327275" y="2924944"/>
            <a:ext cx="70110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/>
          <p:cNvCxnSpPr/>
          <p:nvPr/>
        </p:nvCxnSpPr>
        <p:spPr>
          <a:xfrm>
            <a:off x="5594269" y="2924944"/>
            <a:ext cx="701109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/>
          <p:cNvCxnSpPr/>
          <p:nvPr/>
        </p:nvCxnSpPr>
        <p:spPr>
          <a:xfrm>
            <a:off x="7308304" y="2549610"/>
            <a:ext cx="701109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hteck 56"/>
              <p:cNvSpPr/>
              <p:nvPr/>
            </p:nvSpPr>
            <p:spPr>
              <a:xfrm>
                <a:off x="5672134" y="2134722"/>
                <a:ext cx="451534" cy="3926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sz="16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6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sz="16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de-DE" sz="16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57" name="Rechteck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2134" y="2134722"/>
                <a:ext cx="451534" cy="392672"/>
              </a:xfrm>
              <a:prstGeom prst="rect">
                <a:avLst/>
              </a:prstGeom>
              <a:blipFill rotWithShape="0">
                <a:blip r:embed="rId8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hteck 57"/>
              <p:cNvSpPr/>
              <p:nvPr/>
            </p:nvSpPr>
            <p:spPr>
              <a:xfrm>
                <a:off x="7433091" y="2134722"/>
                <a:ext cx="462947" cy="3920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sz="160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6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sz="1600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de-DE" sz="1600" i="1" dirty="0"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8" name="Rechteck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3091" y="2134722"/>
                <a:ext cx="462947" cy="392030"/>
              </a:xfrm>
              <a:prstGeom prst="rect">
                <a:avLst/>
              </a:prstGeom>
              <a:blipFill rotWithShape="0">
                <a:blip r:embed="rId9"/>
                <a:stretch>
                  <a:fillRect b="-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hteck 59"/>
              <p:cNvSpPr/>
              <p:nvPr/>
            </p:nvSpPr>
            <p:spPr>
              <a:xfrm>
                <a:off x="5669505" y="2990676"/>
                <a:ext cx="456792" cy="3926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sz="160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6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de-DE" sz="16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de-DE" sz="16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60" name="Rechteck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9505" y="2990676"/>
                <a:ext cx="456792" cy="392672"/>
              </a:xfrm>
              <a:prstGeom prst="rect">
                <a:avLst/>
              </a:prstGeom>
              <a:blipFill rotWithShape="0">
                <a:blip r:embed="rId10"/>
                <a:stretch>
                  <a:fillRect b="-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hteck 61"/>
              <p:cNvSpPr/>
              <p:nvPr/>
            </p:nvSpPr>
            <p:spPr>
              <a:xfrm>
                <a:off x="7439246" y="3003246"/>
                <a:ext cx="456792" cy="3926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sz="160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6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de-DE" sz="16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de-DE" sz="16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62" name="Rechteck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9246" y="3003246"/>
                <a:ext cx="456792" cy="392672"/>
              </a:xfrm>
              <a:prstGeom prst="rect">
                <a:avLst/>
              </a:prstGeom>
              <a:blipFill rotWithShape="0">
                <a:blip r:embed="rId11"/>
                <a:stretch>
                  <a:fillRect b="-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feld 62"/>
              <p:cNvSpPr txBox="1"/>
              <p:nvPr/>
            </p:nvSpPr>
            <p:spPr>
              <a:xfrm>
                <a:off x="107504" y="4431303"/>
                <a:ext cx="3456384" cy="1661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en-US" dirty="0" smtClean="0">
                    <a:latin typeface="+mn-lt"/>
                  </a:rPr>
                  <a:t>    keeps all </a:t>
                </a:r>
                <a:r>
                  <a:rPr lang="en-US" b="1" dirty="0" smtClean="0">
                    <a:solidFill>
                      <a:srgbClr val="6A8B37"/>
                    </a:solidFill>
                    <a:latin typeface="+mn-lt"/>
                  </a:rPr>
                  <a:t>distinct</a:t>
                </a:r>
                <a:r>
                  <a:rPr lang="en-US" dirty="0" smtClean="0">
                    <a:latin typeface="+mn-lt"/>
                  </a:rPr>
                  <a:t> inputs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𝒳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𝒳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de-DE" b="0" dirty="0" smtClean="0">
                    <a:latin typeface="+mn-lt"/>
                    <a:ea typeface="Cambria Math" panose="02040503050406030204" pitchFamily="18" charset="0"/>
                  </a:rPr>
                  <a:t/>
                </a:r>
                <a:br>
                  <a:rPr lang="de-DE" b="0" dirty="0" smtClean="0">
                    <a:latin typeface="+mn-lt"/>
                    <a:ea typeface="Cambria Math" panose="02040503050406030204" pitchFamily="18" charset="0"/>
                  </a:rPr>
                </a:br>
                <a:endParaRPr lang="en-US" sz="1200" dirty="0" smtClean="0">
                  <a:latin typeface="+mn-lt"/>
                </a:endParaRPr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de-DE" dirty="0" err="1" smtClean="0">
                    <a:latin typeface="+mn-lt"/>
                  </a:rPr>
                  <a:t>If</a:t>
                </a:r>
                <a:r>
                  <a:rPr lang="de-DE" dirty="0" smtClean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𝒳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e>
                    </m:d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 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𝓇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 smtClean="0">
                    <a:latin typeface="+mn-lt"/>
                  </a:rPr>
                  <a:t> or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𝒳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e>
                    </m:d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 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𝓇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de-DE" dirty="0" smtClean="0">
                    <a:latin typeface="+mn-lt"/>
                    <a:ea typeface="Cambria Math" panose="02040503050406030204" pitchFamily="18" charset="0"/>
                  </a:rPr>
                  <a:t/>
                </a:r>
                <a:br>
                  <a:rPr lang="de-DE" dirty="0" smtClean="0">
                    <a:latin typeface="+mn-lt"/>
                    <a:ea typeface="Cambria Math" panose="02040503050406030204" pitchFamily="18" charset="0"/>
                  </a:rPr>
                </a:br>
                <a:r>
                  <a:rPr lang="de-DE" dirty="0" smtClean="0">
                    <a:latin typeface="+mn-lt"/>
                  </a:rPr>
                  <a:t/>
                </a:r>
                <a:br>
                  <a:rPr lang="de-DE" dirty="0" smtClean="0">
                    <a:latin typeface="+mn-lt"/>
                  </a:rPr>
                </a:br>
                <a:r>
                  <a:rPr lang="en-US" dirty="0" smtClean="0">
                    <a:latin typeface="+mn-lt"/>
                  </a:rPr>
                  <a:t>then         aborts</a:t>
                </a:r>
                <a:endParaRPr lang="en-US" dirty="0">
                  <a:latin typeface="+mn-lt"/>
                </a:endParaRPr>
              </a:p>
            </p:txBody>
          </p:sp>
        </mc:Choice>
        <mc:Fallback>
          <p:sp>
            <p:nvSpPr>
              <p:cNvPr id="63" name="Textfeld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431303"/>
                <a:ext cx="3456384" cy="1661993"/>
              </a:xfrm>
              <a:prstGeom prst="rect">
                <a:avLst/>
              </a:prstGeom>
              <a:blipFill rotWithShape="0">
                <a:blip r:embed="rId12"/>
                <a:stretch>
                  <a:fillRect l="-1235" t="-2198" r="-2116" b="-4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4" name="Inhaltsplatzhalter 4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4293144"/>
            <a:ext cx="262656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Inhaltsplatzhalter 4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8984" y="5589288"/>
            <a:ext cx="262656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7" name="Group 33"/>
          <p:cNvGrpSpPr>
            <a:grpSpLocks/>
          </p:cNvGrpSpPr>
          <p:nvPr/>
        </p:nvGrpSpPr>
        <p:grpSpPr bwMode="auto">
          <a:xfrm>
            <a:off x="611932" y="2276872"/>
            <a:ext cx="647700" cy="828675"/>
            <a:chOff x="2443" y="3159"/>
            <a:chExt cx="408" cy="522"/>
          </a:xfrm>
        </p:grpSpPr>
        <p:pic>
          <p:nvPicPr>
            <p:cNvPr id="68" name="Picture 34" descr="teufelshorn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7" y="3159"/>
              <a:ext cx="258" cy="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" name="Picture 35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536814">
              <a:off x="2537" y="3372"/>
              <a:ext cx="521" cy="97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0" name="Picture 36" descr="people_juliane_krug_07a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3" y="3209"/>
              <a:ext cx="408" cy="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feld 70"/>
              <p:cNvSpPr txBox="1"/>
              <p:nvPr/>
            </p:nvSpPr>
            <p:spPr>
              <a:xfrm>
                <a:off x="107504" y="3728065"/>
                <a:ext cx="7416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∀        ∃       </m:t>
                    </m:r>
                  </m:oMath>
                </a14:m>
                <a:r>
                  <a:rPr lang="en-US" dirty="0" smtClean="0">
                    <a:latin typeface="+mn-lt"/>
                  </a:rPr>
                  <a:t> </a:t>
                </a:r>
                <a:r>
                  <a:rPr lang="en-US" dirty="0" err="1" smtClean="0">
                    <a:latin typeface="+mn-lt"/>
                  </a:rPr>
                  <a:t>s.t.</a:t>
                </a:r>
                <a:r>
                  <a:rPr lang="en-US" dirty="0" smtClean="0">
                    <a:latin typeface="+mn-lt"/>
                  </a:rPr>
                  <a:t> </a:t>
                </a:r>
                <a:r>
                  <a:rPr lang="en-US" dirty="0">
                    <a:latin typeface="+mn-lt"/>
                  </a:rPr>
                  <a:t> </a:t>
                </a:r>
                <a:r>
                  <a:rPr lang="en-US" dirty="0" smtClean="0">
                    <a:solidFill>
                      <a:schemeClr val="accent3"/>
                    </a:solidFill>
                    <a:latin typeface="+mn-lt"/>
                  </a:rPr>
                  <a:t>view</a:t>
                </a:r>
                <a14:m>
                  <m:oMath xmlns:m="http://schemas.openxmlformats.org/officeDocument/2006/math">
                    <m:r>
                      <a:rPr lang="de-DE" b="0" i="1" baseline="-25000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 smtClean="0">
                    <a:solidFill>
                      <a:schemeClr val="accent3"/>
                    </a:solidFill>
                    <a:latin typeface="+mn-lt"/>
                  </a:rPr>
                  <a:t>(     ,     ) </a:t>
                </a:r>
                <a:r>
                  <a:rPr lang="en-US" dirty="0" smtClean="0">
                    <a:latin typeface="+mn-lt"/>
                  </a:rPr>
                  <a:t>=</a:t>
                </a:r>
                <a:r>
                  <a:rPr lang="en-US" dirty="0" smtClean="0">
                    <a:solidFill>
                      <a:schemeClr val="accent3"/>
                    </a:solidFill>
                    <a:latin typeface="+mn-lt"/>
                  </a:rPr>
                  <a:t> </a:t>
                </a:r>
                <a:r>
                  <a:rPr lang="en-US" dirty="0">
                    <a:solidFill>
                      <a:schemeClr val="accent3"/>
                    </a:solidFill>
                  </a:rPr>
                  <a:t>view</a:t>
                </a:r>
                <a14:m>
                  <m:oMath xmlns:m="http://schemas.openxmlformats.org/officeDocument/2006/math">
                    <m:r>
                      <a:rPr lang="de-DE" b="0" i="1" baseline="-25000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>
                    <a:solidFill>
                      <a:schemeClr val="accent3"/>
                    </a:solidFill>
                  </a:rPr>
                  <a:t>( </a:t>
                </a:r>
                <a:r>
                  <a:rPr lang="en-US" dirty="0" smtClean="0">
                    <a:solidFill>
                      <a:schemeClr val="accent3"/>
                    </a:solidFill>
                  </a:rPr>
                  <a:t>      ,     </a:t>
                </a:r>
                <a:r>
                  <a:rPr lang="en-US" dirty="0">
                    <a:solidFill>
                      <a:schemeClr val="accent3"/>
                    </a:solidFill>
                  </a:rPr>
                  <a:t>)</a:t>
                </a:r>
                <a:endParaRPr lang="en-US" baseline="-25000" dirty="0" smtClean="0">
                  <a:solidFill>
                    <a:schemeClr val="accent3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71" name="Textfeld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728065"/>
                <a:ext cx="7416752" cy="369332"/>
              </a:xfrm>
              <a:prstGeom prst="rect">
                <a:avLst/>
              </a:prstGeom>
              <a:blipFill rotWithShape="0">
                <a:blip r:embed="rId17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5" name="Rechteck 74"/>
              <p:cNvSpPr/>
              <p:nvPr/>
            </p:nvSpPr>
            <p:spPr>
              <a:xfrm>
                <a:off x="179512" y="4221088"/>
                <a:ext cx="7488832" cy="1786390"/>
              </a:xfrm>
              <a:prstGeom prst="rect">
                <a:avLst/>
              </a:prstGeom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de-DE" sz="1600" b="1" u="sng" dirty="0" smtClean="0">
                    <a:solidFill>
                      <a:srgbClr val="6A8B37"/>
                    </a:solidFill>
                    <a:latin typeface="Arial" charset="0"/>
                  </a:rPr>
                  <a:t>Rate-</a:t>
                </a:r>
                <a:r>
                  <a:rPr lang="de-DE" sz="1600" b="1" u="sng" dirty="0" err="1" smtClean="0">
                    <a:solidFill>
                      <a:srgbClr val="6A8B37"/>
                    </a:solidFill>
                    <a:latin typeface="Arial" charset="0"/>
                  </a:rPr>
                  <a:t>Hiding</a:t>
                </a:r>
                <a:r>
                  <a:rPr lang="de-DE" sz="1600" b="1" u="sng" dirty="0" smtClean="0">
                    <a:solidFill>
                      <a:srgbClr val="6A8B37"/>
                    </a:solidFill>
                    <a:latin typeface="Arial" charset="0"/>
                  </a:rPr>
                  <a:t>:</a:t>
                </a:r>
                <a:r>
                  <a:rPr lang="de-DE" sz="1600" dirty="0" smtClean="0">
                    <a:solidFill>
                      <a:schemeClr val="tx1"/>
                    </a:solidFill>
                    <a:latin typeface="Arial" charset="0"/>
                  </a:rPr>
                  <a:t>        </a:t>
                </a:r>
                <a:r>
                  <a:rPr lang="de-DE" sz="1600" dirty="0" err="1" smtClean="0">
                    <a:solidFill>
                      <a:schemeClr val="tx1"/>
                    </a:solidFill>
                    <a:latin typeface="Arial" charset="0"/>
                  </a:rPr>
                  <a:t>learns</a:t>
                </a:r>
                <a:r>
                  <a:rPr lang="de-DE" sz="1600" dirty="0" smtClean="0">
                    <a:solidFill>
                      <a:schemeClr val="tx1"/>
                    </a:solidFill>
                    <a:latin typeface="Arial" charset="0"/>
                  </a:rPr>
                  <a:t> </a:t>
                </a:r>
                <a:r>
                  <a:rPr lang="de-DE" sz="1600" dirty="0" err="1" smtClean="0">
                    <a:solidFill>
                      <a:schemeClr val="tx1"/>
                    </a:solidFill>
                    <a:latin typeface="Arial" charset="0"/>
                  </a:rPr>
                  <a:t>only</a:t>
                </a:r>
                <a:r>
                  <a:rPr lang="de-DE" sz="1600" dirty="0" smtClean="0">
                    <a:solidFill>
                      <a:schemeClr val="tx1"/>
                    </a:solidFill>
                    <a:latin typeface="Arial" charset="0"/>
                  </a:rPr>
                  <a:t> </a:t>
                </a:r>
                <a:r>
                  <a:rPr lang="de-DE" sz="1600" dirty="0" err="1" smtClean="0">
                    <a:solidFill>
                      <a:schemeClr val="tx1"/>
                    </a:solidFill>
                    <a:latin typeface="Arial" charset="0"/>
                  </a:rPr>
                  <a:t>whether</a:t>
                </a:r>
                <a:r>
                  <a:rPr lang="de-DE" sz="1600" dirty="0" smtClean="0">
                    <a:solidFill>
                      <a:schemeClr val="tx1"/>
                    </a:solidFill>
                    <a:latin typeface="Arial" charset="0"/>
                  </a:rPr>
                  <a:t> rate </a:t>
                </a:r>
                <a:r>
                  <a:rPr lang="de-DE" sz="1600" dirty="0" err="1" smtClean="0">
                    <a:solidFill>
                      <a:schemeClr val="tx1"/>
                    </a:solidFill>
                    <a:latin typeface="Arial" charset="0"/>
                  </a:rPr>
                  <a:t>is</a:t>
                </a:r>
                <a:r>
                  <a:rPr lang="de-DE" sz="1600" dirty="0" smtClean="0">
                    <a:solidFill>
                      <a:schemeClr val="tx1"/>
                    </a:solidFill>
                    <a:latin typeface="Arial" charset="0"/>
                  </a:rPr>
                  <a:t> </a:t>
                </a:r>
                <a:r>
                  <a:rPr lang="de-DE" sz="1600" dirty="0" err="1" smtClean="0">
                    <a:solidFill>
                      <a:schemeClr val="tx1"/>
                    </a:solidFill>
                    <a:latin typeface="Arial" charset="0"/>
                  </a:rPr>
                  <a:t>exceeded</a:t>
                </a:r>
                <a:endParaRPr lang="de-DE" sz="1600" dirty="0"/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:endParaRPr lang="de-DE" sz="1200" dirty="0">
                  <a:solidFill>
                    <a:schemeClr val="tx1"/>
                  </a:solidFill>
                </a:endParaRPr>
              </a:p>
              <a:p>
                <a:r>
                  <a:rPr lang="de-DE" sz="1600" b="1" u="sng" dirty="0" smtClean="0">
                    <a:solidFill>
                      <a:srgbClr val="6A8B37"/>
                    </a:solidFill>
                  </a:rPr>
                  <a:t>Rate-</a:t>
                </a:r>
                <a:r>
                  <a:rPr lang="de-DE" sz="1600" b="1" u="sng" dirty="0" err="1" smtClean="0">
                    <a:solidFill>
                      <a:srgbClr val="6A8B37"/>
                    </a:solidFill>
                  </a:rPr>
                  <a:t>Revealing</a:t>
                </a:r>
                <a:r>
                  <a:rPr lang="de-DE" sz="1600" b="1" u="sng" dirty="0" smtClean="0">
                    <a:solidFill>
                      <a:srgbClr val="6A8B37"/>
                    </a:solidFill>
                  </a:rPr>
                  <a:t>:</a:t>
                </a:r>
                <a:r>
                  <a:rPr lang="de-DE" sz="1600" dirty="0">
                    <a:solidFill>
                      <a:schemeClr val="tx1"/>
                    </a:solidFill>
                  </a:rPr>
                  <a:t> </a:t>
                </a:r>
                <a:r>
                  <a:rPr lang="de-DE" sz="1600" dirty="0" smtClean="0">
                    <a:solidFill>
                      <a:schemeClr val="tx1"/>
                    </a:solidFill>
                  </a:rPr>
                  <a:t>       </a:t>
                </a:r>
                <a:r>
                  <a:rPr lang="de-DE" sz="1600" dirty="0" err="1" smtClean="0"/>
                  <a:t>learns</a:t>
                </a:r>
                <a:r>
                  <a:rPr lang="de-DE" sz="1600" dirty="0" smtClean="0"/>
                  <a:t> </a:t>
                </a:r>
                <a:r>
                  <a:rPr lang="de-DE" sz="1600" dirty="0" err="1"/>
                  <a:t>current</a:t>
                </a:r>
                <a:r>
                  <a:rPr lang="de-DE" sz="1600" dirty="0"/>
                  <a:t> rate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de-DE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𝒳</m:t>
                            </m:r>
                          </m:e>
                          <m:sub>
                            <m:r>
                              <a:rPr lang="de-DE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e>
                    </m:d>
                  </m:oMath>
                </a14:m>
                <a:endParaRPr lang="de-DE" sz="1600" dirty="0">
                  <a:solidFill>
                    <a:schemeClr val="tx1"/>
                  </a:solidFill>
                </a:endParaRPr>
              </a:p>
              <a:p>
                <a:endParaRPr lang="de-DE" sz="1200" dirty="0"/>
              </a:p>
              <a:p>
                <a:r>
                  <a:rPr lang="de-DE" sz="1600" b="1" u="sng" dirty="0" smtClean="0">
                    <a:solidFill>
                      <a:srgbClr val="6A8B37"/>
                    </a:solidFill>
                  </a:rPr>
                  <a:t>Pattern-</a:t>
                </a:r>
                <a:r>
                  <a:rPr lang="de-DE" sz="1600" b="1" u="sng" dirty="0" err="1" smtClean="0">
                    <a:solidFill>
                      <a:srgbClr val="6A8B37"/>
                    </a:solidFill>
                  </a:rPr>
                  <a:t>Revealing</a:t>
                </a:r>
                <a:r>
                  <a:rPr lang="de-DE" sz="1600" b="1" u="sng" dirty="0" smtClean="0">
                    <a:solidFill>
                      <a:srgbClr val="6A8B37"/>
                    </a:solidFill>
                  </a:rPr>
                  <a:t>:  </a:t>
                </a:r>
                <a:r>
                  <a:rPr lang="de-DE" sz="900" dirty="0" smtClean="0">
                    <a:solidFill>
                      <a:schemeClr val="tx1"/>
                    </a:solidFill>
                  </a:rPr>
                  <a:t>         </a:t>
                </a:r>
                <a:r>
                  <a:rPr lang="de-DE" sz="1600" dirty="0" smtClean="0"/>
                  <a:t>   </a:t>
                </a:r>
                <a:r>
                  <a:rPr lang="de-DE" sz="1600" dirty="0" err="1" smtClean="0"/>
                  <a:t>learns</a:t>
                </a:r>
                <a:r>
                  <a:rPr lang="de-DE" sz="1600" dirty="0" smtClean="0"/>
                  <a:t> </a:t>
                </a:r>
                <a:r>
                  <a:rPr lang="de-DE" sz="1600" dirty="0" err="1" smtClean="0"/>
                  <a:t>the</a:t>
                </a:r>
                <a:r>
                  <a:rPr lang="de-DE" sz="1600" dirty="0" smtClean="0"/>
                  <a:t> </a:t>
                </a:r>
                <a:r>
                  <a:rPr lang="de-DE" sz="1600" dirty="0" err="1" smtClean="0"/>
                  <a:t>first</a:t>
                </a:r>
                <a:r>
                  <a:rPr lang="de-DE" sz="1600" dirty="0" smtClean="0"/>
                  <a:t> </a:t>
                </a:r>
                <a:r>
                  <a:rPr lang="de-DE" sz="1600" dirty="0" err="1" smtClean="0"/>
                  <a:t>occurance</a:t>
                </a:r>
                <a:r>
                  <a:rPr lang="de-DE" sz="16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de-DE" sz="1600" dirty="0" smtClean="0"/>
                  <a:t> </a:t>
                </a:r>
                <a:r>
                  <a:rPr lang="de-DE" sz="1600" dirty="0" err="1" smtClean="0"/>
                  <a:t>of</a:t>
                </a:r>
                <a:r>
                  <a:rPr lang="de-DE" sz="1600" dirty="0" smtClean="0"/>
                  <a:t>         ‘s  </a:t>
                </a:r>
                <a:r>
                  <a:rPr lang="de-DE" sz="1600" dirty="0" err="1" smtClean="0"/>
                  <a:t>input</a:t>
                </a:r>
                <a:r>
                  <a:rPr lang="de-DE" sz="1600" dirty="0" smtClean="0"/>
                  <a:t> </a:t>
                </a:r>
                <a:endParaRPr lang="de-DE" sz="1600" b="1" u="sng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5" name="Rechteck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221088"/>
                <a:ext cx="7488832" cy="1786390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3" name="Picture 4" descr="people_juliane_krug_07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869208"/>
            <a:ext cx="432000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4" descr="people_juliane_krug_07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022" y="5301256"/>
            <a:ext cx="432000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5" descr="people_juliane_krug_08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229200"/>
            <a:ext cx="431999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900" y="2276944"/>
            <a:ext cx="549180" cy="648000"/>
          </a:xfrm>
          <a:prstGeom prst="rect">
            <a:avLst/>
          </a:prstGeom>
        </p:spPr>
      </p:pic>
      <p:grpSp>
        <p:nvGrpSpPr>
          <p:cNvPr id="37" name="Group 33"/>
          <p:cNvGrpSpPr>
            <a:grpSpLocks/>
          </p:cNvGrpSpPr>
          <p:nvPr/>
        </p:nvGrpSpPr>
        <p:grpSpPr bwMode="auto">
          <a:xfrm>
            <a:off x="323528" y="3645024"/>
            <a:ext cx="360000" cy="468000"/>
            <a:chOff x="2443" y="3159"/>
            <a:chExt cx="408" cy="522"/>
          </a:xfrm>
        </p:grpSpPr>
        <p:pic>
          <p:nvPicPr>
            <p:cNvPr id="38" name="Picture 34" descr="teufelshorn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7" y="3159"/>
              <a:ext cx="258" cy="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35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536814">
              <a:off x="2537" y="3372"/>
              <a:ext cx="521" cy="97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" name="Picture 36" descr="people_juliane_krug_07a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3" y="3209"/>
              <a:ext cx="408" cy="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1" name="Grafik 40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512" y="3645024"/>
            <a:ext cx="366120" cy="432000"/>
          </a:xfrm>
          <a:prstGeom prst="rect">
            <a:avLst/>
          </a:prstGeom>
        </p:spPr>
      </p:pic>
      <p:pic>
        <p:nvPicPr>
          <p:cNvPr id="42" name="Picture 5" descr="people_juliane_krug_08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841" y="3643637"/>
            <a:ext cx="431999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3" name="Group 33"/>
          <p:cNvGrpSpPr>
            <a:grpSpLocks/>
          </p:cNvGrpSpPr>
          <p:nvPr/>
        </p:nvGrpSpPr>
        <p:grpSpPr bwMode="auto">
          <a:xfrm>
            <a:off x="2334418" y="3669753"/>
            <a:ext cx="360000" cy="468000"/>
            <a:chOff x="2443" y="3159"/>
            <a:chExt cx="408" cy="522"/>
          </a:xfrm>
        </p:grpSpPr>
        <p:pic>
          <p:nvPicPr>
            <p:cNvPr id="44" name="Picture 34" descr="teufelshorn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7" y="3159"/>
              <a:ext cx="258" cy="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Picture 35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536814">
              <a:off x="2537" y="3372"/>
              <a:ext cx="521" cy="97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" name="Picture 36" descr="people_juliane_krug_07a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3" y="3209"/>
              <a:ext cx="408" cy="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2" name="Grafik 51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864" y="3645072"/>
            <a:ext cx="366120" cy="432000"/>
          </a:xfrm>
          <a:prstGeom prst="rect">
            <a:avLst/>
          </a:prstGeom>
        </p:spPr>
      </p:pic>
      <p:pic>
        <p:nvPicPr>
          <p:cNvPr id="59" name="Picture 5" descr="people_juliane_krug_08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765" y="3645024"/>
            <a:ext cx="431999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4" descr="people_juliane_krug_07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365104"/>
            <a:ext cx="432000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60036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57" grpId="0"/>
      <p:bldP spid="58" grpId="0"/>
      <p:bldP spid="60" grpId="0"/>
      <p:bldP spid="62" grpId="0"/>
      <p:bldP spid="71" grpId="0"/>
      <p:bldP spid="7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Commit-first SFE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1556792"/>
            <a:ext cx="8640763" cy="4500562"/>
          </a:xfrm>
        </p:spPr>
        <p:txBody>
          <a:bodyPr/>
          <a:lstStyle/>
          <a:p>
            <a:r>
              <a:rPr lang="en-US" sz="2400" dirty="0" smtClean="0"/>
              <a:t>Any SFE, where the parties are committed to their inputs</a:t>
            </a:r>
          </a:p>
          <a:p>
            <a:endParaRPr lang="de-DE" sz="2400" dirty="0"/>
          </a:p>
          <a:p>
            <a:endParaRPr lang="de-DE" sz="2400" dirty="0" smtClean="0"/>
          </a:p>
          <a:p>
            <a:endParaRPr lang="de-DE" sz="2400" dirty="0"/>
          </a:p>
          <a:p>
            <a:endParaRPr lang="de-DE" sz="2400" dirty="0" smtClean="0"/>
          </a:p>
          <a:p>
            <a:endParaRPr lang="de-DE" sz="2400" dirty="0"/>
          </a:p>
          <a:p>
            <a:endParaRPr lang="de-DE" sz="2400" dirty="0" smtClean="0"/>
          </a:p>
          <a:p>
            <a:endParaRPr lang="de-DE" sz="700" dirty="0" smtClean="0"/>
          </a:p>
          <a:p>
            <a:r>
              <a:rPr lang="en-US" sz="1800" dirty="0" smtClean="0"/>
              <a:t>In an ideal implementation,       must be able to extract the input and the randomness for the commitment</a:t>
            </a:r>
          </a:p>
          <a:p>
            <a:r>
              <a:rPr lang="en-US" sz="1800" dirty="0" smtClean="0"/>
              <a:t>We build compilers transforming any </a:t>
            </a:r>
            <a:r>
              <a:rPr lang="en-US" sz="1800" dirty="0" err="1" smtClean="0"/>
              <a:t>cf</a:t>
            </a:r>
            <a:r>
              <a:rPr lang="en-US" sz="1800" dirty="0" smtClean="0"/>
              <a:t>-SFE into an RL-SFE</a:t>
            </a:r>
          </a:p>
          <a:p>
            <a:pPr lvl="1"/>
            <a:r>
              <a:rPr lang="en-US" sz="1600" dirty="0" smtClean="0"/>
              <a:t>Intuition: exhibit some argument to convince the other party that </a:t>
            </a:r>
            <a:r>
              <a:rPr lang="en-US" sz="1600" b="1" dirty="0" smtClean="0">
                <a:solidFill>
                  <a:srgbClr val="6A8B37"/>
                </a:solidFill>
              </a:rPr>
              <a:t>the current commitment</a:t>
            </a:r>
            <a:r>
              <a:rPr lang="en-US" sz="1600" dirty="0" smtClean="0"/>
              <a:t> hides an already used value</a:t>
            </a:r>
            <a:endParaRPr lang="en-US" sz="1600" dirty="0"/>
          </a:p>
        </p:txBody>
      </p:sp>
      <p:pic>
        <p:nvPicPr>
          <p:cNvPr id="4" name="Picture 4" descr="people_juliane_krug_07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868166"/>
            <a:ext cx="70485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people_juliane_krug_08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888803"/>
            <a:ext cx="684212" cy="68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3720352" y="2045988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3"/>
                </a:solidFill>
              </a:rPr>
              <a:t>f </a:t>
            </a:r>
            <a:r>
              <a:rPr lang="de-DE" dirty="0" smtClean="0"/>
              <a:t>=</a:t>
            </a:r>
            <a:r>
              <a:rPr lang="de-DE" dirty="0" smtClean="0">
                <a:solidFill>
                  <a:schemeClr val="accent3"/>
                </a:solidFill>
              </a:rPr>
              <a:t> (</a:t>
            </a:r>
            <a:r>
              <a:rPr lang="de-DE" dirty="0" err="1" smtClean="0">
                <a:solidFill>
                  <a:schemeClr val="accent3"/>
                </a:solidFill>
              </a:rPr>
              <a:t>f</a:t>
            </a:r>
            <a:r>
              <a:rPr lang="de-DE" baseline="-25000" dirty="0" err="1" smtClean="0">
                <a:solidFill>
                  <a:schemeClr val="accent3"/>
                </a:solidFill>
              </a:rPr>
              <a:t>A</a:t>
            </a:r>
            <a:r>
              <a:rPr lang="de-DE" dirty="0" smtClean="0">
                <a:solidFill>
                  <a:schemeClr val="accent3"/>
                </a:solidFill>
              </a:rPr>
              <a:t>, </a:t>
            </a:r>
            <a:r>
              <a:rPr lang="de-DE" dirty="0" err="1" smtClean="0">
                <a:solidFill>
                  <a:schemeClr val="accent3"/>
                </a:solidFill>
              </a:rPr>
              <a:t>f</a:t>
            </a:r>
            <a:r>
              <a:rPr lang="de-DE" baseline="-25000" dirty="0" err="1" smtClean="0">
                <a:solidFill>
                  <a:schemeClr val="accent3"/>
                </a:solidFill>
              </a:rPr>
              <a:t>B</a:t>
            </a:r>
            <a:r>
              <a:rPr lang="de-DE" dirty="0" smtClean="0">
                <a:solidFill>
                  <a:schemeClr val="accent3"/>
                </a:solidFill>
              </a:rPr>
              <a:t>)</a:t>
            </a:r>
            <a:endParaRPr lang="de-DE" dirty="0">
              <a:solidFill>
                <a:schemeClr val="accent3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00525" y="2705632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Input </a:t>
            </a:r>
            <a:r>
              <a:rPr lang="de-DE" dirty="0" err="1" smtClean="0"/>
              <a:t>x</a:t>
            </a:r>
            <a:r>
              <a:rPr lang="de-DE" baseline="-25000" dirty="0" err="1" smtClean="0"/>
              <a:t>A</a:t>
            </a:r>
            <a:endParaRPr lang="de-DE" baseline="-25000" dirty="0"/>
          </a:p>
        </p:txBody>
      </p:sp>
      <p:sp>
        <p:nvSpPr>
          <p:cNvPr id="8" name="Textfeld 7"/>
          <p:cNvSpPr txBox="1"/>
          <p:nvPr/>
        </p:nvSpPr>
        <p:spPr>
          <a:xfrm>
            <a:off x="7308304" y="2709577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Input </a:t>
            </a:r>
            <a:r>
              <a:rPr lang="de-DE" dirty="0" err="1" smtClean="0"/>
              <a:t>x</a:t>
            </a:r>
            <a:r>
              <a:rPr lang="de-DE" baseline="-25000" dirty="0" err="1" smtClean="0"/>
              <a:t>B</a:t>
            </a:r>
            <a:endParaRPr lang="de-DE" baseline="-25000" dirty="0"/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3491720" y="2924944"/>
            <a:ext cx="144016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 flipH="1">
            <a:off x="3492040" y="3212976"/>
            <a:ext cx="14400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10"/>
          <p:cNvSpPr/>
          <p:nvPr/>
        </p:nvSpPr>
        <p:spPr>
          <a:xfrm>
            <a:off x="2987824" y="2600896"/>
            <a:ext cx="2592288" cy="900112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hteck 11"/>
              <p:cNvSpPr/>
              <p:nvPr/>
            </p:nvSpPr>
            <p:spPr>
              <a:xfrm>
                <a:off x="3131840" y="2486087"/>
                <a:ext cx="1296144" cy="258700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600" dirty="0" smtClean="0"/>
                  <a:t>protocol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sz="16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  <m:sup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</m:oMath>
                </a14:m>
                <a:endParaRPr lang="de-DE" sz="1600" dirty="0"/>
              </a:p>
            </p:txBody>
          </p:sp>
        </mc:Choice>
        <mc:Fallback xmlns="">
          <p:sp>
            <p:nvSpPr>
              <p:cNvPr id="12" name="Rechtec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2486087"/>
                <a:ext cx="1296144" cy="258700"/>
              </a:xfrm>
              <a:prstGeom prst="rect">
                <a:avLst/>
              </a:prstGeom>
              <a:blipFill rotWithShape="0">
                <a:blip r:embed="rId4"/>
                <a:stretch>
                  <a:fillRect t="-19565" b="-34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Gerade Verbindung mit Pfeil 12"/>
          <p:cNvCxnSpPr/>
          <p:nvPr/>
        </p:nvCxnSpPr>
        <p:spPr>
          <a:xfrm>
            <a:off x="3491720" y="4005064"/>
            <a:ext cx="144016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 flipH="1">
            <a:off x="3492040" y="4293096"/>
            <a:ext cx="14400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hteck 14"/>
          <p:cNvSpPr/>
          <p:nvPr/>
        </p:nvSpPr>
        <p:spPr>
          <a:xfrm>
            <a:off x="2987824" y="3681016"/>
            <a:ext cx="2592288" cy="900112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hteck 15"/>
              <p:cNvSpPr/>
              <p:nvPr/>
            </p:nvSpPr>
            <p:spPr>
              <a:xfrm>
                <a:off x="3131840" y="3566207"/>
                <a:ext cx="1296144" cy="258700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600" dirty="0" smtClean="0"/>
                  <a:t>protocol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sz="16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  <m:sup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de-DE" sz="1600" dirty="0" smtClean="0"/>
                  <a:t> </a:t>
                </a:r>
                <a:endParaRPr lang="de-DE" sz="1600" dirty="0"/>
              </a:p>
            </p:txBody>
          </p:sp>
        </mc:Choice>
        <mc:Fallback xmlns="">
          <p:sp>
            <p:nvSpPr>
              <p:cNvPr id="16" name="Rechtec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3566207"/>
                <a:ext cx="1296144" cy="258700"/>
              </a:xfrm>
              <a:prstGeom prst="rect">
                <a:avLst/>
              </a:prstGeom>
              <a:blipFill rotWithShape="0">
                <a:blip r:embed="rId5"/>
                <a:stretch>
                  <a:fillRect t="-19565" b="-34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Grafik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776" y="4653184"/>
            <a:ext cx="366120" cy="432000"/>
          </a:xfrm>
          <a:prstGeom prst="rect">
            <a:avLst/>
          </a:prstGeom>
        </p:spPr>
      </p:pic>
      <p:sp>
        <p:nvSpPr>
          <p:cNvPr id="18" name="Textfeld 17"/>
          <p:cNvSpPr txBox="1"/>
          <p:nvPr/>
        </p:nvSpPr>
        <p:spPr>
          <a:xfrm>
            <a:off x="495901" y="3319547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3"/>
                </a:solidFill>
              </a:rPr>
              <a:t>C(</a:t>
            </a:r>
            <a:r>
              <a:rPr lang="de-DE" dirty="0" err="1" smtClean="0"/>
              <a:t>x</a:t>
            </a:r>
            <a:r>
              <a:rPr lang="de-DE" baseline="-25000" dirty="0" err="1" smtClean="0"/>
              <a:t>B</a:t>
            </a:r>
            <a:r>
              <a:rPr lang="de-DE" dirty="0" err="1" smtClean="0"/>
              <a:t>;r</a:t>
            </a:r>
            <a:r>
              <a:rPr lang="de-DE" baseline="-25000" dirty="0" err="1" smtClean="0"/>
              <a:t>B</a:t>
            </a:r>
            <a:r>
              <a:rPr lang="de-DE" dirty="0" smtClean="0">
                <a:solidFill>
                  <a:schemeClr val="accent3"/>
                </a:solidFill>
              </a:rPr>
              <a:t>)</a:t>
            </a:r>
            <a:endParaRPr lang="de-DE" baseline="-25000" dirty="0">
              <a:solidFill>
                <a:schemeClr val="accent3"/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7314348" y="3356992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3"/>
                </a:solidFill>
              </a:rPr>
              <a:t>C(</a:t>
            </a:r>
            <a:r>
              <a:rPr lang="de-DE" dirty="0" err="1" smtClean="0"/>
              <a:t>x</a:t>
            </a:r>
            <a:r>
              <a:rPr lang="de-DE" baseline="-25000" dirty="0" err="1" smtClean="0"/>
              <a:t>A</a:t>
            </a:r>
            <a:r>
              <a:rPr lang="de-DE" dirty="0" err="1" smtClean="0"/>
              <a:t>;r</a:t>
            </a:r>
            <a:r>
              <a:rPr lang="de-DE" baseline="-25000" dirty="0" err="1" smtClean="0"/>
              <a:t>A</a:t>
            </a:r>
            <a:r>
              <a:rPr lang="de-DE" dirty="0" smtClean="0">
                <a:solidFill>
                  <a:schemeClr val="accent3"/>
                </a:solidFill>
              </a:rPr>
              <a:t>)</a:t>
            </a:r>
            <a:endParaRPr lang="de-DE" baseline="-25000" dirty="0">
              <a:solidFill>
                <a:schemeClr val="accent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/>
              <p:cNvSpPr txBox="1"/>
              <p:nvPr/>
            </p:nvSpPr>
            <p:spPr>
              <a:xfrm>
                <a:off x="251520" y="4159498"/>
                <a:ext cx="21611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de-DE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b="0" i="1" dirty="0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dirty="0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de-DE" b="0" i="1" dirty="0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d>
                        <m:dPr>
                          <m:ctrlPr>
                            <a:rPr lang="de-DE" b="0" i="1" dirty="0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de-DE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de-DE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159498"/>
                <a:ext cx="2161131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21"/>
              <p:cNvSpPr txBox="1"/>
              <p:nvPr/>
            </p:nvSpPr>
            <p:spPr>
              <a:xfrm>
                <a:off x="6444208" y="4149080"/>
                <a:ext cx="20153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i="1" dirty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de-DE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de-DE" i="1" dirty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i="1" dirty="0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i="1" dirty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de-DE" b="0" i="1" dirty="0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d>
                        <m:dPr>
                          <m:ctrlPr>
                            <a:rPr lang="de-DE" i="1" dirty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de-DE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4149080"/>
                <a:ext cx="2015332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768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6" grpId="0" animBg="1"/>
      <p:bldP spid="18" grpId="0"/>
      <p:bldP spid="19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11_CASED_PPT_Vorlage2003">
  <a:themeElements>
    <a:clrScheme name="TUDDesig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4E8A"/>
      </a:accent1>
      <a:accent2>
        <a:srgbClr val="F5A300"/>
      </a:accent2>
      <a:accent3>
        <a:srgbClr val="005AA9"/>
      </a:accent3>
      <a:accent4>
        <a:srgbClr val="648B37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1_CASED_PPT_Vorlage20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ASED_PPT_Vorlage20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ASED_PPT_Vorlage20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ASED_PPT_Vorlage20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ASED_PPT_Vorlage20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ASED_PPT_Vorlage20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0_CASED_PPT_Vorlage2003">
  <a:themeElements>
    <a:clrScheme name="TUDDesig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4E8A"/>
      </a:accent1>
      <a:accent2>
        <a:srgbClr val="F5A300"/>
      </a:accent2>
      <a:accent3>
        <a:srgbClr val="005AA9"/>
      </a:accent3>
      <a:accent4>
        <a:srgbClr val="75BDFF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_CASED_PPT_Vorlage20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ASED_PPT_Vorlage20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ASED_PPT_Vorlage20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ASED_PPT_Vorlage20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ASED_PPT_Vorlage20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ASED_PPT_Vorlage20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ASED_PPT_Vorlage20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ASED_PPT_Vorlage20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ASED_PPT_Vorlage20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ASED_PPT_Vorlage20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ASED_PPT_Vorlage20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ASED_PPT_Vorlage20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2_CASED_PPT_Vorlage2003">
  <a:themeElements>
    <a:clrScheme name="TUDDesig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FAB16"/>
      </a:accent1>
      <a:accent2>
        <a:srgbClr val="F56500"/>
      </a:accent2>
      <a:accent3>
        <a:srgbClr val="005AA9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2_CASED_PPT_Vorlage20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ASED_PPT_Vorlage20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ASED_PPT_Vorlage20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ASED_PPT_Vorlage20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ASED_PPT_Vorlage20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ASED_PPT_Vorlage20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ASED_PPT_Vorlage20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ASED_PPT_Vorlage20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ASED_PPT_Vorlage20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ASED_PPT_Vorlage20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ASED_PPT_Vorlage20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ASED_PPT_Vorlage20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804</Words>
  <Application>Microsoft Office PowerPoint</Application>
  <PresentationFormat>Bildschirmpräsentation (4:3)</PresentationFormat>
  <Paragraphs>248</Paragraphs>
  <Slides>22</Slides>
  <Notes>0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22</vt:i4>
      </vt:variant>
    </vt:vector>
  </HeadingPairs>
  <TitlesOfParts>
    <vt:vector size="31" baseType="lpstr">
      <vt:lpstr>Arial</vt:lpstr>
      <vt:lpstr>Bitstream Charter</vt:lpstr>
      <vt:lpstr>Cambria Math</vt:lpstr>
      <vt:lpstr>Stafford</vt:lpstr>
      <vt:lpstr>Verdana</vt:lpstr>
      <vt:lpstr>Wingdings</vt:lpstr>
      <vt:lpstr>11_CASED_PPT_Vorlage2003</vt:lpstr>
      <vt:lpstr>10_CASED_PPT_Vorlage2003</vt:lpstr>
      <vt:lpstr>12_CASED_PPT_Vorlage2003</vt:lpstr>
      <vt:lpstr>Rate-Limited Secure Function Evaluation</vt:lpstr>
      <vt:lpstr>Two-party SFE</vt:lpstr>
      <vt:lpstr>Special-purpose SFE</vt:lpstr>
      <vt:lpstr>Oracle Attacks &amp; Secure Metering</vt:lpstr>
      <vt:lpstr>Enforcing rate r</vt:lpstr>
      <vt:lpstr>Outline </vt:lpstr>
      <vt:lpstr>Definitions</vt:lpstr>
      <vt:lpstr>Rate-Limited Secure Function Evaluation (RL-SFE)</vt:lpstr>
      <vt:lpstr>Commit-first SFE</vt:lpstr>
      <vt:lpstr>Instantiations of cf-SFE</vt:lpstr>
      <vt:lpstr>Compilers</vt:lpstr>
      <vt:lpstr>A rate-revealing (r_A,r_B)-limited compiler</vt:lpstr>
      <vt:lpstr>Description of the simulator</vt:lpstr>
      <vt:lpstr>Proof Sketch</vt:lpstr>
      <vt:lpstr>More Compilers </vt:lpstr>
      <vt:lpstr>Making the compilers stateless</vt:lpstr>
      <vt:lpstr>Applications </vt:lpstr>
      <vt:lpstr>Hazay-Lindell OPE </vt:lpstr>
      <vt:lpstr>Conclusion </vt:lpstr>
      <vt:lpstr>Conclusion</vt:lpstr>
      <vt:lpstr>Thank you! Questions?  eprint.iacr.org/2013/021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2012-09-18T11:32:48Z</dcterms:created>
  <dcterms:modified xsi:type="dcterms:W3CDTF">2013-03-01T05:54:09Z</dcterms:modified>
</cp:coreProperties>
</file>